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9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92" autoAdjust="0"/>
    <p:restoredTop sz="94660"/>
  </p:normalViewPr>
  <p:slideViewPr>
    <p:cSldViewPr>
      <p:cViewPr varScale="1">
        <p:scale>
          <a:sx n="69" d="100"/>
          <a:sy n="69" d="100"/>
        </p:scale>
        <p:origin x="-5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C6659D-2AAE-4668-B5F5-ACAB6FA1AA87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9BDAF3-31A4-43FD-8B70-003AFAE6148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9BDAF3-31A4-43FD-8B70-003AFAE61484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9BDAF3-31A4-43FD-8B70-003AFAE61484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8B77892-7030-4308-A6D4-E50ED9AAEE30}" type="datetime1">
              <a:rPr lang="ru-RU" smtClean="0"/>
              <a:pPr/>
              <a:t>26.01.2011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4B53ED1-364A-46CF-9478-179DCC2D36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A27A6-E2CB-4DEE-84BE-E43B955BDEE3}" type="datetime1">
              <a:rPr lang="ru-RU" smtClean="0"/>
              <a:pPr/>
              <a:t>26.01.2011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3ED1-364A-46CF-9478-179DCC2D36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4A6CD41-4E9F-4F4E-875D-196204DDC8AB}" type="datetime1">
              <a:rPr lang="ru-RU" smtClean="0"/>
              <a:pPr/>
              <a:t>26.01.2011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4B53ED1-364A-46CF-9478-179DCC2D36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3BD0-81B7-493B-B613-B42201E8BE59}" type="datetime1">
              <a:rPr lang="ru-RU" smtClean="0"/>
              <a:pPr/>
              <a:t>26.01.2011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4B53ED1-364A-46CF-9478-179DCC2D369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4B542-BE03-4C39-864E-ABF7BDE27D9B}" type="datetime1">
              <a:rPr lang="ru-RU" smtClean="0"/>
              <a:pPr/>
              <a:t>26.01.2011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4B53ED1-364A-46CF-9478-179DCC2D369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F506DFA-773C-4B8D-BC1D-40A339E47619}" type="datetime1">
              <a:rPr lang="ru-RU" smtClean="0"/>
              <a:pPr/>
              <a:t>26.01.2011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4B53ED1-364A-46CF-9478-179DCC2D369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D25CAE6-C825-4ADD-AD2D-7E6DC181E284}" type="datetime1">
              <a:rPr lang="ru-RU" smtClean="0"/>
              <a:pPr/>
              <a:t>26.01.2011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4B53ED1-364A-46CF-9478-179DCC2D369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70F04-99EB-4051-B358-7E848E8AE1E3}" type="datetime1">
              <a:rPr lang="ru-RU" smtClean="0"/>
              <a:pPr/>
              <a:t>26.01.2011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4B53ED1-364A-46CF-9478-179DCC2D36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0B57D-C7CE-45CD-986E-5072D1A23AF3}" type="datetime1">
              <a:rPr lang="ru-RU" smtClean="0"/>
              <a:pPr/>
              <a:t>26.01.2011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4B53ED1-364A-46CF-9478-179DCC2D36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C1FA7-B096-40CA-919B-C98311CE177C}" type="datetime1">
              <a:rPr lang="ru-RU" smtClean="0"/>
              <a:pPr/>
              <a:t>26.01.2011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4B53ED1-364A-46CF-9478-179DCC2D369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C216259-E393-4161-95B3-A8F3DAD78363}" type="datetime1">
              <a:rPr lang="ru-RU" smtClean="0"/>
              <a:pPr/>
              <a:t>26.01.2011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4B53ED1-364A-46CF-9478-179DCC2D369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C9EBED6-0436-40BF-B0CA-AA6058DE7BF5}" type="datetime1">
              <a:rPr lang="ru-RU" smtClean="0"/>
              <a:pPr/>
              <a:t>26.01.2011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4B53ED1-364A-46CF-9478-179DCC2D369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slide" Target="slide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3.xml"/><Relationship Id="rId18" Type="http://schemas.openxmlformats.org/officeDocument/2006/relationships/slide" Target="slide18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12" Type="http://schemas.openxmlformats.org/officeDocument/2006/relationships/slide" Target="slide12.xml"/><Relationship Id="rId17" Type="http://schemas.openxmlformats.org/officeDocument/2006/relationships/slide" Target="slide17.xml"/><Relationship Id="rId2" Type="http://schemas.openxmlformats.org/officeDocument/2006/relationships/notesSlide" Target="../notesSlides/notesSlide1.xml"/><Relationship Id="rId16" Type="http://schemas.openxmlformats.org/officeDocument/2006/relationships/slide" Target="slide16.xml"/><Relationship Id="rId1" Type="http://schemas.openxmlformats.org/officeDocument/2006/relationships/slideLayout" Target="../slideLayouts/slideLayout9.xml"/><Relationship Id="rId6" Type="http://schemas.openxmlformats.org/officeDocument/2006/relationships/slide" Target="slide6.xml"/><Relationship Id="rId11" Type="http://schemas.openxmlformats.org/officeDocument/2006/relationships/slide" Target="slide11.xml"/><Relationship Id="rId5" Type="http://schemas.openxmlformats.org/officeDocument/2006/relationships/slide" Target="slide5.xml"/><Relationship Id="rId15" Type="http://schemas.openxmlformats.org/officeDocument/2006/relationships/slide" Target="slide15.xml"/><Relationship Id="rId10" Type="http://schemas.openxmlformats.org/officeDocument/2006/relationships/slide" Target="slide10.xml"/><Relationship Id="rId4" Type="http://schemas.openxmlformats.org/officeDocument/2006/relationships/slide" Target="slide4.xml"/><Relationship Id="rId9" Type="http://schemas.openxmlformats.org/officeDocument/2006/relationships/slide" Target="slide9.xml"/><Relationship Id="rId14" Type="http://schemas.openxmlformats.org/officeDocument/2006/relationships/slide" Target="slide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2357430"/>
            <a:ext cx="8482042" cy="2857520"/>
          </a:xfrm>
        </p:spPr>
        <p:txBody>
          <a:bodyPr>
            <a:noAutofit/>
          </a:bodyPr>
          <a:lstStyle/>
          <a:p>
            <a:pPr algn="ctr"/>
            <a:r>
              <a:rPr lang="ru-RU" sz="8800" b="1" dirty="0" smtClean="0">
                <a:latin typeface="Arial Black" pitchFamily="34" charset="0"/>
              </a:rPr>
              <a:t>Своя  игра</a:t>
            </a:r>
            <a:br>
              <a:rPr lang="ru-RU" sz="8800" b="1" dirty="0" smtClean="0">
                <a:latin typeface="Arial Black" pitchFamily="34" charset="0"/>
              </a:rPr>
            </a:br>
            <a:r>
              <a:rPr lang="ru-RU" sz="3600" b="1" dirty="0" smtClean="0">
                <a:latin typeface="Arial Black" pitchFamily="34" charset="0"/>
              </a:rPr>
              <a:t>по теме «СТРОЕНИЕ АТОМА»</a:t>
            </a:r>
            <a:endParaRPr lang="ru-RU" sz="3600" b="1" dirty="0"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Внеклассное  мероприятие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4283" y="6215082"/>
            <a:ext cx="1857387" cy="369332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 algn="ctr"/>
            <a:fld id="{DDFE3001-7629-49A9-99D1-85061DEB4F3B}" type="datetime1">
              <a:rPr lang="ru-RU" smtClean="0"/>
              <a:pPr algn="ctr"/>
              <a:t>26.01.2011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642910" y="3071810"/>
            <a:ext cx="7858180" cy="214314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Электричество переносится мельчайшими частицами, существующими в атомах всех химических элементов. Кто и когда ввел термин «электрон» (от греч. – янтарь)?</a:t>
            </a:r>
            <a:endParaRPr lang="ru-RU" sz="3200" b="1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7200" b="1" dirty="0" smtClean="0"/>
              <a:t>40 баллов</a:t>
            </a:r>
            <a:endParaRPr lang="ru-RU" sz="7200" b="1" dirty="0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0" y="6286520"/>
            <a:ext cx="2357422" cy="571480"/>
          </a:xfrm>
        </p:spPr>
        <p:txBody>
          <a:bodyPr/>
          <a:lstStyle/>
          <a:p>
            <a:fld id="{7547907B-E2B4-4B9F-AF66-2DF51571993B}" type="datetime1">
              <a:rPr lang="ru-RU" sz="1800" smtClean="0"/>
              <a:pPr/>
              <a:t>26.01.2011</a:t>
            </a:fld>
            <a:endParaRPr lang="ru-RU" sz="1800" dirty="0"/>
          </a:p>
        </p:txBody>
      </p:sp>
      <p:sp>
        <p:nvSpPr>
          <p:cNvPr id="12" name="Дата 9"/>
          <p:cNvSpPr txBox="1">
            <a:spLocks/>
          </p:cNvSpPr>
          <p:nvPr/>
        </p:nvSpPr>
        <p:spPr>
          <a:xfrm>
            <a:off x="7143768" y="6072206"/>
            <a:ext cx="1643074" cy="731839"/>
          </a:xfrm>
          <a:prstGeom prst="rect">
            <a:avLst/>
          </a:prstGeom>
        </p:spPr>
        <p:txBody>
          <a:bodyPr vert="horz" anchor="ctr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7715272" y="6143644"/>
            <a:ext cx="1214446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hlinkClick r:id="rId3" action="ppaction://hlinksldjump"/>
              </a:rPr>
              <a:t>назад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642910" y="3071810"/>
            <a:ext cx="7858180" cy="2643206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К названию вещества, вызывающего отравление, добавьте название города Ро, расположенного в Северной Италии, и вы получите центральную, положительно заряженную часть атома.</a:t>
            </a:r>
            <a:endParaRPr lang="ru-RU" sz="3200" b="1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7200" b="1" dirty="0" smtClean="0"/>
              <a:t>10 баллов</a:t>
            </a:r>
            <a:endParaRPr lang="ru-RU" sz="7200" b="1" dirty="0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0" y="6286520"/>
            <a:ext cx="2357422" cy="571480"/>
          </a:xfrm>
        </p:spPr>
        <p:txBody>
          <a:bodyPr/>
          <a:lstStyle/>
          <a:p>
            <a:fld id="{7547907B-E2B4-4B9F-AF66-2DF51571993B}" type="datetime1">
              <a:rPr lang="ru-RU" sz="1800" smtClean="0"/>
              <a:pPr/>
              <a:t>26.01.2011</a:t>
            </a:fld>
            <a:endParaRPr lang="ru-RU" sz="1800" dirty="0"/>
          </a:p>
        </p:txBody>
      </p:sp>
      <p:sp>
        <p:nvSpPr>
          <p:cNvPr id="12" name="Дата 9"/>
          <p:cNvSpPr txBox="1">
            <a:spLocks/>
          </p:cNvSpPr>
          <p:nvPr/>
        </p:nvSpPr>
        <p:spPr>
          <a:xfrm>
            <a:off x="7143768" y="6072206"/>
            <a:ext cx="1643074" cy="731839"/>
          </a:xfrm>
          <a:prstGeom prst="rect">
            <a:avLst/>
          </a:prstGeom>
        </p:spPr>
        <p:txBody>
          <a:bodyPr vert="horz" anchor="ctr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7715272" y="6143644"/>
            <a:ext cx="1214446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hlinkClick r:id="rId3" action="ppaction://hlinksldjump"/>
              </a:rPr>
              <a:t>назад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714348" y="3071810"/>
            <a:ext cx="7694617" cy="2214578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Какой атом химического элемента, отличающийся от другого атома того же элемента своей массой, «включает» город Ито, находящийся в Японии?</a:t>
            </a:r>
            <a:endParaRPr lang="ru-RU" sz="3200" b="1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7200" b="1" dirty="0" smtClean="0"/>
              <a:t>20 баллов</a:t>
            </a:r>
            <a:endParaRPr lang="ru-RU" sz="7200" b="1" dirty="0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0" y="6286520"/>
            <a:ext cx="2357422" cy="571480"/>
          </a:xfrm>
        </p:spPr>
        <p:txBody>
          <a:bodyPr/>
          <a:lstStyle/>
          <a:p>
            <a:fld id="{7547907B-E2B4-4B9F-AF66-2DF51571993B}" type="datetime1">
              <a:rPr lang="ru-RU" sz="1800" smtClean="0"/>
              <a:pPr/>
              <a:t>26.01.2011</a:t>
            </a:fld>
            <a:endParaRPr lang="ru-RU" sz="1800" dirty="0"/>
          </a:p>
        </p:txBody>
      </p:sp>
      <p:sp>
        <p:nvSpPr>
          <p:cNvPr id="12" name="Дата 9"/>
          <p:cNvSpPr txBox="1">
            <a:spLocks/>
          </p:cNvSpPr>
          <p:nvPr/>
        </p:nvSpPr>
        <p:spPr>
          <a:xfrm>
            <a:off x="7143768" y="6072206"/>
            <a:ext cx="1643074" cy="731839"/>
          </a:xfrm>
          <a:prstGeom prst="rect">
            <a:avLst/>
          </a:prstGeom>
        </p:spPr>
        <p:txBody>
          <a:bodyPr vert="horz" anchor="ctr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7715272" y="6143644"/>
            <a:ext cx="1214446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hlinkClick r:id="rId3" action="ppaction://hlinksldjump"/>
              </a:rPr>
              <a:t>назад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714348" y="3071810"/>
            <a:ext cx="7694617" cy="1714512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Что представляет собой атомная модель Э.Резерфорда?</a:t>
            </a:r>
            <a:endParaRPr lang="ru-RU" sz="3200" b="1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7200" b="1" dirty="0" smtClean="0"/>
              <a:t>30 баллов</a:t>
            </a:r>
            <a:endParaRPr lang="ru-RU" sz="7200" b="1" dirty="0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0" y="6286520"/>
            <a:ext cx="2357422" cy="571480"/>
          </a:xfrm>
        </p:spPr>
        <p:txBody>
          <a:bodyPr/>
          <a:lstStyle/>
          <a:p>
            <a:fld id="{7547907B-E2B4-4B9F-AF66-2DF51571993B}" type="datetime1">
              <a:rPr lang="ru-RU" sz="1800" smtClean="0"/>
              <a:pPr/>
              <a:t>26.01.2011</a:t>
            </a:fld>
            <a:endParaRPr lang="ru-RU" sz="1800" dirty="0"/>
          </a:p>
        </p:txBody>
      </p:sp>
      <p:sp>
        <p:nvSpPr>
          <p:cNvPr id="12" name="Дата 9"/>
          <p:cNvSpPr txBox="1">
            <a:spLocks/>
          </p:cNvSpPr>
          <p:nvPr/>
        </p:nvSpPr>
        <p:spPr>
          <a:xfrm>
            <a:off x="7143768" y="6072206"/>
            <a:ext cx="1643074" cy="731839"/>
          </a:xfrm>
          <a:prstGeom prst="rect">
            <a:avLst/>
          </a:prstGeom>
        </p:spPr>
        <p:txBody>
          <a:bodyPr vert="horz" anchor="ctr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7715272" y="6143644"/>
            <a:ext cx="1214446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hlinkClick r:id="rId3" action="ppaction://hlinksldjump"/>
              </a:rPr>
              <a:t>назад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785786" y="3071810"/>
            <a:ext cx="7858180" cy="2643206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Объясните, почему планетарную модель строения атома, предложенную Резерфордом, называют нуклеарной. Почему протоны и нейтроны вместе называют нуклонами</a:t>
            </a:r>
            <a:endParaRPr lang="ru-RU" sz="3200" b="1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7200" b="1" dirty="0" smtClean="0"/>
              <a:t>40 баллов</a:t>
            </a:r>
            <a:endParaRPr lang="ru-RU" sz="7200" b="1" dirty="0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0" y="6286520"/>
            <a:ext cx="2357422" cy="571480"/>
          </a:xfrm>
        </p:spPr>
        <p:txBody>
          <a:bodyPr/>
          <a:lstStyle/>
          <a:p>
            <a:fld id="{7547907B-E2B4-4B9F-AF66-2DF51571993B}" type="datetime1">
              <a:rPr lang="ru-RU" sz="1800" smtClean="0"/>
              <a:pPr/>
              <a:t>26.01.2011</a:t>
            </a:fld>
            <a:endParaRPr lang="ru-RU" sz="1800" dirty="0"/>
          </a:p>
        </p:txBody>
      </p:sp>
      <p:sp>
        <p:nvSpPr>
          <p:cNvPr id="12" name="Дата 9"/>
          <p:cNvSpPr txBox="1">
            <a:spLocks/>
          </p:cNvSpPr>
          <p:nvPr/>
        </p:nvSpPr>
        <p:spPr>
          <a:xfrm>
            <a:off x="7143768" y="6072206"/>
            <a:ext cx="1643074" cy="731839"/>
          </a:xfrm>
          <a:prstGeom prst="rect">
            <a:avLst/>
          </a:prstGeom>
        </p:spPr>
        <p:txBody>
          <a:bodyPr vert="horz" anchor="ctr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7715272" y="6143644"/>
            <a:ext cx="1214446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hlinkClick r:id="rId3" action="ppaction://hlinksldjump"/>
              </a:rPr>
              <a:t>назад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7200" b="1" dirty="0" smtClean="0"/>
              <a:t>10 баллов</a:t>
            </a:r>
            <a:endParaRPr lang="ru-RU" sz="7200" b="1" dirty="0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0" y="6286520"/>
            <a:ext cx="2357422" cy="571480"/>
          </a:xfrm>
        </p:spPr>
        <p:txBody>
          <a:bodyPr/>
          <a:lstStyle/>
          <a:p>
            <a:fld id="{7547907B-E2B4-4B9F-AF66-2DF51571993B}" type="datetime1">
              <a:rPr lang="ru-RU" sz="1800" smtClean="0"/>
              <a:pPr/>
              <a:t>26.01.2011</a:t>
            </a:fld>
            <a:endParaRPr lang="ru-RU" sz="1800" dirty="0"/>
          </a:p>
        </p:txBody>
      </p:sp>
      <p:sp>
        <p:nvSpPr>
          <p:cNvPr id="12" name="Дата 9"/>
          <p:cNvSpPr txBox="1">
            <a:spLocks/>
          </p:cNvSpPr>
          <p:nvPr/>
        </p:nvSpPr>
        <p:spPr>
          <a:xfrm>
            <a:off x="7143768" y="6072206"/>
            <a:ext cx="1643074" cy="731839"/>
          </a:xfrm>
          <a:prstGeom prst="rect">
            <a:avLst/>
          </a:prstGeom>
        </p:spPr>
        <p:txBody>
          <a:bodyPr vert="horz" anchor="ctr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7715272" y="6143644"/>
            <a:ext cx="1214446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hlinkClick r:id="rId3" action="ppaction://hlinksldjump"/>
              </a:rPr>
              <a:t>назад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642910" y="2743200"/>
            <a:ext cx="7851803" cy="2043122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Изотопы           некоторого элемента используют в медицине для облучения раковых опухолей. </a:t>
            </a:r>
            <a:r>
              <a:rPr lang="ru-RU" sz="3200" b="1" dirty="0" smtClean="0"/>
              <a:t>Укажите </a:t>
            </a:r>
            <a:r>
              <a:rPr lang="ru-RU" sz="3200" b="1" smtClean="0"/>
              <a:t>название элемента, </a:t>
            </a:r>
            <a:r>
              <a:rPr lang="ru-RU" sz="3200" b="1" dirty="0" smtClean="0"/>
              <a:t>число протонов и нейтронов в ядре.  </a:t>
            </a:r>
            <a:endParaRPr lang="ru-RU" sz="3200" b="1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9715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2786058"/>
            <a:ext cx="600075" cy="590550"/>
          </a:xfrm>
          <a:prstGeom prst="rect">
            <a:avLst/>
          </a:prstGeom>
          <a:noFill/>
        </p:spPr>
      </p:pic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10477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500034" y="2857496"/>
            <a:ext cx="8286808" cy="3071834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Изотоп кальция – 45 биологи используют для изучения обмена веществ в организмах, а также для изучения питания растений при использовании различных удобрений. Ядро кальция – 45 </a:t>
            </a:r>
            <a:r>
              <a:rPr lang="ru-RU" sz="3200" b="1" dirty="0" err="1" smtClean="0"/>
              <a:t>β </a:t>
            </a:r>
            <a:r>
              <a:rPr lang="ru-RU" sz="3200" b="1" dirty="0" smtClean="0"/>
              <a:t>- радиоактивно. Напишите реакцию.</a:t>
            </a:r>
            <a:endParaRPr lang="ru-RU" sz="3200" b="1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7200" b="1" dirty="0" smtClean="0"/>
              <a:t>20 баллов</a:t>
            </a:r>
            <a:endParaRPr lang="ru-RU" sz="7200" b="1" dirty="0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0" y="6286520"/>
            <a:ext cx="2357422" cy="571480"/>
          </a:xfrm>
        </p:spPr>
        <p:txBody>
          <a:bodyPr/>
          <a:lstStyle/>
          <a:p>
            <a:fld id="{7547907B-E2B4-4B9F-AF66-2DF51571993B}" type="datetime1">
              <a:rPr lang="ru-RU" sz="1800" smtClean="0"/>
              <a:pPr/>
              <a:t>26.01.2011</a:t>
            </a:fld>
            <a:endParaRPr lang="ru-RU" sz="1800" dirty="0"/>
          </a:p>
        </p:txBody>
      </p:sp>
      <p:sp>
        <p:nvSpPr>
          <p:cNvPr id="12" name="Дата 9"/>
          <p:cNvSpPr txBox="1">
            <a:spLocks/>
          </p:cNvSpPr>
          <p:nvPr/>
        </p:nvSpPr>
        <p:spPr>
          <a:xfrm>
            <a:off x="7143768" y="6072206"/>
            <a:ext cx="1643074" cy="731839"/>
          </a:xfrm>
          <a:prstGeom prst="rect">
            <a:avLst/>
          </a:prstGeom>
        </p:spPr>
        <p:txBody>
          <a:bodyPr vert="horz" anchor="ctr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7715272" y="6143644"/>
            <a:ext cx="1214446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hlinkClick r:id="rId3" action="ppaction://hlinksldjump"/>
              </a:rPr>
              <a:t>назад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28596" y="2857496"/>
            <a:ext cx="8358246" cy="3357586"/>
          </a:xfrm>
        </p:spPr>
        <p:txBody>
          <a:bodyPr>
            <a:noAutofit/>
          </a:bodyPr>
          <a:lstStyle/>
          <a:p>
            <a:r>
              <a:rPr lang="ru-RU" sz="3000" b="1" dirty="0" smtClean="0"/>
              <a:t>Для подавления прорастания клубней картофеля и дезинсекции зерна применяют установки гамма – излучения, в которых используется изотоп цезия – 137. Максимальная энергия излучения при этом равна 0,66 МэВ. Определите ядро, образующееся при этой реакции.</a:t>
            </a:r>
            <a:endParaRPr lang="ru-RU" sz="3000" b="1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7200" b="1" dirty="0" smtClean="0"/>
              <a:t>30 баллов</a:t>
            </a:r>
            <a:endParaRPr lang="ru-RU" sz="7200" b="1" dirty="0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0" y="6286520"/>
            <a:ext cx="2357422" cy="571480"/>
          </a:xfrm>
        </p:spPr>
        <p:txBody>
          <a:bodyPr/>
          <a:lstStyle/>
          <a:p>
            <a:fld id="{7547907B-E2B4-4B9F-AF66-2DF51571993B}" type="datetime1">
              <a:rPr lang="ru-RU" sz="1800" smtClean="0"/>
              <a:pPr/>
              <a:t>26.01.2011</a:t>
            </a:fld>
            <a:endParaRPr lang="ru-RU" sz="1800" dirty="0"/>
          </a:p>
        </p:txBody>
      </p:sp>
      <p:sp>
        <p:nvSpPr>
          <p:cNvPr id="12" name="Дата 9"/>
          <p:cNvSpPr txBox="1">
            <a:spLocks/>
          </p:cNvSpPr>
          <p:nvPr/>
        </p:nvSpPr>
        <p:spPr>
          <a:xfrm>
            <a:off x="7143768" y="6072206"/>
            <a:ext cx="1643074" cy="731839"/>
          </a:xfrm>
          <a:prstGeom prst="rect">
            <a:avLst/>
          </a:prstGeom>
        </p:spPr>
        <p:txBody>
          <a:bodyPr vert="horz" anchor="ctr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7715272" y="6143644"/>
            <a:ext cx="1214446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hlinkClick r:id="rId4" action="ppaction://hlinksldjump"/>
              </a:rPr>
              <a:t>назад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571472" y="2786058"/>
            <a:ext cx="8215370" cy="3786213"/>
          </a:xfrm>
        </p:spPr>
        <p:txBody>
          <a:bodyPr>
            <a:noAutofit/>
          </a:bodyPr>
          <a:lstStyle/>
          <a:p>
            <a:r>
              <a:rPr lang="ru-RU" sz="3000" b="1" dirty="0" smtClean="0"/>
              <a:t>При помощи «меченых атомов» советские ученые установили,  что средняя скорость передвижения воды из корня по стволу и ветвям растений 4 мм/с. Уточните, как это было сделано и определите за сколько времени после полива вода достигнет верхушки метрового комнатного растения</a:t>
            </a:r>
            <a:endParaRPr lang="ru-RU" sz="3000" b="1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7200" b="1" dirty="0" smtClean="0"/>
              <a:t>40 баллов</a:t>
            </a:r>
            <a:endParaRPr lang="ru-RU" sz="7200" b="1" dirty="0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0" y="6286520"/>
            <a:ext cx="1857356" cy="571480"/>
          </a:xfrm>
        </p:spPr>
        <p:txBody>
          <a:bodyPr/>
          <a:lstStyle/>
          <a:p>
            <a:fld id="{7547907B-E2B4-4B9F-AF66-2DF51571993B}" type="datetime1">
              <a:rPr lang="ru-RU" sz="1800" smtClean="0"/>
              <a:pPr/>
              <a:t>26.01.2011</a:t>
            </a:fld>
            <a:endParaRPr lang="ru-RU" sz="1800" dirty="0"/>
          </a:p>
        </p:txBody>
      </p:sp>
      <p:sp>
        <p:nvSpPr>
          <p:cNvPr id="12" name="Дата 9"/>
          <p:cNvSpPr txBox="1">
            <a:spLocks/>
          </p:cNvSpPr>
          <p:nvPr/>
        </p:nvSpPr>
        <p:spPr>
          <a:xfrm>
            <a:off x="7143768" y="6072206"/>
            <a:ext cx="1643074" cy="731839"/>
          </a:xfrm>
          <a:prstGeom prst="rect">
            <a:avLst/>
          </a:prstGeom>
        </p:spPr>
        <p:txBody>
          <a:bodyPr vert="horz" anchor="ctr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7715272" y="6143644"/>
            <a:ext cx="1214446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hlinkClick r:id="rId3" action="ppaction://hlinksldjump"/>
              </a:rPr>
              <a:t>назад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Рисунок 6"/>
          <p:cNvGraphicFramePr>
            <a:graphicFrameLocks noGrp="1"/>
          </p:cNvGraphicFramePr>
          <p:nvPr>
            <p:ph type="pic" idx="1"/>
          </p:nvPr>
        </p:nvGraphicFramePr>
        <p:xfrm>
          <a:off x="1571603" y="0"/>
          <a:ext cx="7572397" cy="457203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286017"/>
                <a:gridCol w="1428760"/>
                <a:gridCol w="1285884"/>
                <a:gridCol w="1285884"/>
                <a:gridCol w="1285852"/>
              </a:tblGrid>
              <a:tr h="11067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честь</a:t>
                      </a:r>
                      <a:r>
                        <a:rPr lang="ru-RU" sz="28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ученых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u="sng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10</a:t>
                      </a:r>
                      <a:endParaRPr lang="ru-RU" sz="4800" b="1" u="s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solidFill>
                            <a:schemeClr val="tx1"/>
                          </a:solidFill>
                          <a:hlinkClick r:id="rId4" action="ppaction://hlinksldjump"/>
                        </a:rPr>
                        <a:t>20</a:t>
                      </a:r>
                      <a:endParaRPr lang="ru-RU" sz="4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solidFill>
                            <a:schemeClr val="tx1"/>
                          </a:solidFill>
                          <a:hlinkClick r:id="rId5" action="ppaction://hlinksldjump"/>
                        </a:rPr>
                        <a:t>30</a:t>
                      </a:r>
                      <a:endParaRPr lang="ru-RU" sz="4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solidFill>
                            <a:schemeClr val="tx1"/>
                          </a:solidFill>
                          <a:hlinkClick r:id="rId6" action="ppaction://hlinksldjump"/>
                        </a:rPr>
                        <a:t>40</a:t>
                      </a:r>
                      <a:endParaRPr lang="ru-RU" sz="4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32215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6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История открытия атома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tx1"/>
                          </a:solidFill>
                          <a:hlinkClick r:id="rId7" action="ppaction://hlinksldjump"/>
                        </a:rPr>
                        <a:t>10</a:t>
                      </a:r>
                      <a:endParaRPr lang="ru-RU" sz="4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tx1"/>
                          </a:solidFill>
                          <a:hlinkClick r:id="rId8" action="ppaction://hlinksldjump"/>
                        </a:rPr>
                        <a:t>20</a:t>
                      </a:r>
                      <a:endParaRPr lang="ru-RU" sz="4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tx1"/>
                          </a:solidFill>
                          <a:hlinkClick r:id="rId9" action="ppaction://hlinksldjump"/>
                        </a:rPr>
                        <a:t>30</a:t>
                      </a:r>
                      <a:endParaRPr lang="ru-RU" sz="4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tx1"/>
                          </a:solidFill>
                          <a:hlinkClick r:id="rId10" action="ppaction://hlinksldjump"/>
                        </a:rPr>
                        <a:t>40</a:t>
                      </a:r>
                      <a:endParaRPr lang="ru-RU" sz="4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0556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Строение атома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tx1"/>
                          </a:solidFill>
                          <a:hlinkClick r:id="rId11" action="ppaction://hlinksldjump"/>
                        </a:rPr>
                        <a:t>10</a:t>
                      </a:r>
                      <a:endParaRPr lang="ru-RU" sz="4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tx1"/>
                          </a:solidFill>
                          <a:hlinkClick r:id="rId12" action="ppaction://hlinksldjump"/>
                        </a:rPr>
                        <a:t>20</a:t>
                      </a:r>
                      <a:endParaRPr lang="ru-RU" sz="4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tx1"/>
                          </a:solidFill>
                          <a:hlinkClick r:id="rId13" action="ppaction://hlinksldjump"/>
                        </a:rPr>
                        <a:t>30</a:t>
                      </a:r>
                      <a:endParaRPr lang="ru-RU" sz="4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tx1"/>
                          </a:solidFill>
                          <a:hlinkClick r:id="rId14" action="ppaction://hlinksldjump"/>
                        </a:rPr>
                        <a:t>40</a:t>
                      </a:r>
                      <a:endParaRPr lang="ru-RU" sz="4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0875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Атом и биология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tx1"/>
                          </a:solidFill>
                          <a:hlinkClick r:id="rId15" action="ppaction://hlinksldjump"/>
                        </a:rPr>
                        <a:t>10</a:t>
                      </a:r>
                      <a:endParaRPr lang="ru-RU" sz="4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tx1"/>
                          </a:solidFill>
                          <a:hlinkClick r:id="rId16" action="ppaction://hlinksldjump"/>
                        </a:rPr>
                        <a:t>20</a:t>
                      </a:r>
                      <a:endParaRPr lang="ru-RU" sz="4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tx1"/>
                          </a:solidFill>
                          <a:hlinkClick r:id="rId17" action="ppaction://hlinksldjump"/>
                        </a:rPr>
                        <a:t>30</a:t>
                      </a:r>
                      <a:endParaRPr lang="ru-RU" sz="4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tx1"/>
                          </a:solidFill>
                          <a:hlinkClick r:id="rId18" action="ppaction://hlinksldjump"/>
                        </a:rPr>
                        <a:t>40</a:t>
                      </a:r>
                      <a:endParaRPr lang="ru-RU" sz="4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0" y="214290"/>
            <a:ext cx="1428728" cy="6643710"/>
          </a:xfrm>
        </p:spPr>
        <p:txBody>
          <a:bodyPr>
            <a:noAutofit/>
          </a:bodyPr>
          <a:lstStyle/>
          <a:p>
            <a:r>
              <a:rPr lang="ru-RU" sz="5400" dirty="0" smtClean="0">
                <a:solidFill>
                  <a:schemeClr val="tx1"/>
                </a:solidFill>
                <a:latin typeface="Arial Black" pitchFamily="34" charset="0"/>
              </a:rPr>
              <a:t>С</a:t>
            </a:r>
            <a:br>
              <a:rPr lang="ru-RU" sz="540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5400" dirty="0" smtClean="0">
                <a:solidFill>
                  <a:schemeClr val="tx1"/>
                </a:solidFill>
                <a:latin typeface="Arial Black" pitchFamily="34" charset="0"/>
              </a:rPr>
              <a:t>В</a:t>
            </a:r>
            <a:br>
              <a:rPr lang="ru-RU" sz="540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5400" dirty="0" smtClean="0">
                <a:solidFill>
                  <a:schemeClr val="tx1"/>
                </a:solidFill>
                <a:latin typeface="Arial Black" pitchFamily="34" charset="0"/>
              </a:rPr>
              <a:t>О</a:t>
            </a:r>
            <a:br>
              <a:rPr lang="ru-RU" sz="540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5400" dirty="0" smtClean="0">
                <a:solidFill>
                  <a:schemeClr val="tx1"/>
                </a:solidFill>
                <a:latin typeface="Arial Black" pitchFamily="34" charset="0"/>
              </a:rPr>
              <a:t>Я </a:t>
            </a:r>
            <a:br>
              <a:rPr lang="ru-RU" sz="540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5400" dirty="0" smtClean="0">
                <a:solidFill>
                  <a:schemeClr val="tx1"/>
                </a:solidFill>
                <a:latin typeface="Arial Black" pitchFamily="34" charset="0"/>
              </a:rPr>
              <a:t>  И</a:t>
            </a:r>
            <a:br>
              <a:rPr lang="ru-RU" sz="540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5400" dirty="0" smtClean="0">
                <a:solidFill>
                  <a:schemeClr val="tx1"/>
                </a:solidFill>
                <a:latin typeface="Arial Black" pitchFamily="34" charset="0"/>
              </a:rPr>
              <a:t>  Г</a:t>
            </a:r>
            <a:br>
              <a:rPr lang="ru-RU" sz="540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5400" dirty="0" smtClean="0">
                <a:solidFill>
                  <a:schemeClr val="tx1"/>
                </a:solidFill>
                <a:latin typeface="Arial Black" pitchFamily="34" charset="0"/>
              </a:rPr>
              <a:t>  Р</a:t>
            </a:r>
            <a:br>
              <a:rPr lang="ru-RU" sz="540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5400" dirty="0" smtClean="0">
                <a:solidFill>
                  <a:schemeClr val="tx1"/>
                </a:solidFill>
                <a:latin typeface="Arial Black" pitchFamily="34" charset="0"/>
              </a:rPr>
              <a:t>  А</a:t>
            </a:r>
            <a:endParaRPr lang="ru-RU" sz="5400" dirty="0">
              <a:solidFill>
                <a:schemeClr val="tx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714348" y="3071810"/>
            <a:ext cx="8001056" cy="214314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Атом, по мысли этого ученого, очень похож на "пудинг с изюмом", где "каша" - положительно заряженное вещество атома, а электроны -" изюм" в ней.</a:t>
            </a:r>
            <a:endParaRPr lang="ru-RU" sz="3200" b="1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7200" b="1" dirty="0" smtClean="0"/>
              <a:t>10 баллов</a:t>
            </a:r>
            <a:endParaRPr lang="ru-RU" sz="7200" b="1" dirty="0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0" y="6286520"/>
            <a:ext cx="2357422" cy="571480"/>
          </a:xfrm>
        </p:spPr>
        <p:txBody>
          <a:bodyPr/>
          <a:lstStyle/>
          <a:p>
            <a:fld id="{7547907B-E2B4-4B9F-AF66-2DF51571993B}" type="datetime1">
              <a:rPr lang="ru-RU" sz="1800" smtClean="0"/>
              <a:pPr/>
              <a:t>26.01.2011</a:t>
            </a:fld>
            <a:endParaRPr lang="ru-RU" sz="1800" dirty="0"/>
          </a:p>
        </p:txBody>
      </p:sp>
      <p:sp>
        <p:nvSpPr>
          <p:cNvPr id="12" name="Дата 9"/>
          <p:cNvSpPr txBox="1">
            <a:spLocks/>
          </p:cNvSpPr>
          <p:nvPr/>
        </p:nvSpPr>
        <p:spPr>
          <a:xfrm>
            <a:off x="7143768" y="6072206"/>
            <a:ext cx="1643074" cy="731839"/>
          </a:xfrm>
          <a:prstGeom prst="rect">
            <a:avLst/>
          </a:prstGeom>
        </p:spPr>
        <p:txBody>
          <a:bodyPr vert="horz" anchor="ctr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7715272" y="6143644"/>
            <a:ext cx="1214446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hlinkClick r:id="rId3" action="ppaction://hlinksldjump"/>
              </a:rPr>
              <a:t>назад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071538" y="3071810"/>
            <a:ext cx="7215238" cy="1673225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В 1986 году Анри Беккерель сделал очень важное открытие. В чем оно заключалось?</a:t>
            </a:r>
            <a:endParaRPr lang="ru-RU" sz="3200" b="1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7200" b="1" dirty="0" smtClean="0"/>
              <a:t>20 баллов</a:t>
            </a:r>
            <a:endParaRPr lang="ru-RU" sz="7200" b="1" dirty="0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0" y="6286520"/>
            <a:ext cx="2357422" cy="571480"/>
          </a:xfrm>
        </p:spPr>
        <p:txBody>
          <a:bodyPr/>
          <a:lstStyle/>
          <a:p>
            <a:fld id="{7547907B-E2B4-4B9F-AF66-2DF51571993B}" type="datetime1">
              <a:rPr lang="ru-RU" sz="1800" smtClean="0"/>
              <a:pPr/>
              <a:t>26.01.2011</a:t>
            </a:fld>
            <a:endParaRPr lang="ru-RU" sz="1800" dirty="0"/>
          </a:p>
        </p:txBody>
      </p:sp>
      <p:sp>
        <p:nvSpPr>
          <p:cNvPr id="12" name="Дата 9"/>
          <p:cNvSpPr txBox="1">
            <a:spLocks/>
          </p:cNvSpPr>
          <p:nvPr/>
        </p:nvSpPr>
        <p:spPr>
          <a:xfrm>
            <a:off x="7143768" y="6072206"/>
            <a:ext cx="1643074" cy="731839"/>
          </a:xfrm>
          <a:prstGeom prst="rect">
            <a:avLst/>
          </a:prstGeom>
        </p:spPr>
        <p:txBody>
          <a:bodyPr vert="horz" anchor="ctr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7715272" y="6143644"/>
            <a:ext cx="1214446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hlinkClick r:id="rId3" action="ppaction://hlinksldjump"/>
              </a:rPr>
              <a:t>назад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928662" y="3071810"/>
            <a:ext cx="7480303" cy="2428892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Кто установил, что заряд ядра атома численно равен атомному номеру элемента в Периодической системе элементов Д.И.Менделеева?</a:t>
            </a:r>
            <a:endParaRPr lang="ru-RU" sz="3200" b="1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7200" b="1" dirty="0" smtClean="0"/>
              <a:t>30 баллов</a:t>
            </a:r>
            <a:endParaRPr lang="ru-RU" sz="7200" b="1" dirty="0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0" y="6286520"/>
            <a:ext cx="2357422" cy="571480"/>
          </a:xfrm>
        </p:spPr>
        <p:txBody>
          <a:bodyPr/>
          <a:lstStyle/>
          <a:p>
            <a:fld id="{7547907B-E2B4-4B9F-AF66-2DF51571993B}" type="datetime1">
              <a:rPr lang="ru-RU" sz="1800" smtClean="0"/>
              <a:pPr/>
              <a:t>26.01.2011</a:t>
            </a:fld>
            <a:endParaRPr lang="ru-RU" sz="1800" dirty="0"/>
          </a:p>
        </p:txBody>
      </p:sp>
      <p:sp>
        <p:nvSpPr>
          <p:cNvPr id="12" name="Дата 9"/>
          <p:cNvSpPr txBox="1">
            <a:spLocks/>
          </p:cNvSpPr>
          <p:nvPr/>
        </p:nvSpPr>
        <p:spPr>
          <a:xfrm>
            <a:off x="7143768" y="6072206"/>
            <a:ext cx="1643074" cy="731839"/>
          </a:xfrm>
          <a:prstGeom prst="rect">
            <a:avLst/>
          </a:prstGeom>
        </p:spPr>
        <p:txBody>
          <a:bodyPr vert="horz" anchor="ctr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7715272" y="6143644"/>
            <a:ext cx="1214446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hlinkClick r:id="rId3" action="ppaction://hlinksldjump"/>
              </a:rPr>
              <a:t>назад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285720" y="2786058"/>
            <a:ext cx="8715436" cy="3429024"/>
          </a:xfrm>
        </p:spPr>
        <p:txBody>
          <a:bodyPr>
            <a:noAutofit/>
          </a:bodyPr>
          <a:lstStyle/>
          <a:p>
            <a:r>
              <a:rPr lang="ru-RU" b="1" dirty="0" smtClean="0"/>
              <a:t>Этот ученый открыл электрон. Его ученики часто вспоминали, что он любил повторять слова Максвелла о том, что никогда не следует отговаривать человека поставить задуманный эксперимент. Даже если он не найдет того, что ищет, он сможет открыть нечто иное и вынести для себя больше пользы, чем из тысячи дискуссий. Кто этот ученый?</a:t>
            </a:r>
            <a:endParaRPr lang="ru-RU" b="1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7200" b="1" dirty="0" smtClean="0"/>
              <a:t>40 баллов</a:t>
            </a:r>
            <a:endParaRPr lang="ru-RU" sz="7200" b="1" dirty="0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0" y="6286520"/>
            <a:ext cx="2357422" cy="571480"/>
          </a:xfrm>
        </p:spPr>
        <p:txBody>
          <a:bodyPr/>
          <a:lstStyle/>
          <a:p>
            <a:fld id="{7547907B-E2B4-4B9F-AF66-2DF51571993B}" type="datetime1">
              <a:rPr lang="ru-RU" sz="1800" smtClean="0"/>
              <a:pPr/>
              <a:t>26.01.2011</a:t>
            </a:fld>
            <a:endParaRPr lang="ru-RU" sz="1800" dirty="0"/>
          </a:p>
        </p:txBody>
      </p:sp>
      <p:sp>
        <p:nvSpPr>
          <p:cNvPr id="12" name="Дата 9"/>
          <p:cNvSpPr txBox="1">
            <a:spLocks/>
          </p:cNvSpPr>
          <p:nvPr/>
        </p:nvSpPr>
        <p:spPr>
          <a:xfrm>
            <a:off x="7143768" y="6072206"/>
            <a:ext cx="1643074" cy="731839"/>
          </a:xfrm>
          <a:prstGeom prst="rect">
            <a:avLst/>
          </a:prstGeom>
        </p:spPr>
        <p:txBody>
          <a:bodyPr vert="horz" anchor="ctr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7715272" y="6143644"/>
            <a:ext cx="1214446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hlinkClick r:id="rId3" action="ppaction://hlinksldjump"/>
              </a:rPr>
              <a:t>назад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857224" y="3071810"/>
            <a:ext cx="7715304" cy="1673225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Какого древнегреческого философа считают основоположником атомистического учения?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7200" b="1" dirty="0" smtClean="0"/>
              <a:t>10 баллов</a:t>
            </a:r>
            <a:endParaRPr lang="ru-RU" sz="7200" b="1" dirty="0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0" y="6286520"/>
            <a:ext cx="2357422" cy="571480"/>
          </a:xfrm>
        </p:spPr>
        <p:txBody>
          <a:bodyPr/>
          <a:lstStyle/>
          <a:p>
            <a:fld id="{7547907B-E2B4-4B9F-AF66-2DF51571993B}" type="datetime1">
              <a:rPr lang="ru-RU" sz="1800" smtClean="0"/>
              <a:pPr/>
              <a:t>26.01.2011</a:t>
            </a:fld>
            <a:endParaRPr lang="ru-RU" sz="1800" dirty="0"/>
          </a:p>
        </p:txBody>
      </p:sp>
      <p:sp>
        <p:nvSpPr>
          <p:cNvPr id="12" name="Дата 9"/>
          <p:cNvSpPr txBox="1">
            <a:spLocks/>
          </p:cNvSpPr>
          <p:nvPr/>
        </p:nvSpPr>
        <p:spPr>
          <a:xfrm>
            <a:off x="7143768" y="6072206"/>
            <a:ext cx="1643074" cy="731839"/>
          </a:xfrm>
          <a:prstGeom prst="rect">
            <a:avLst/>
          </a:prstGeom>
        </p:spPr>
        <p:txBody>
          <a:bodyPr vert="horz" anchor="ctr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7715272" y="6143644"/>
            <a:ext cx="1214446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hlinkClick r:id="rId3" action="ppaction://hlinksldjump"/>
              </a:rPr>
              <a:t>назад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785786" y="3071810"/>
            <a:ext cx="7623179" cy="1673225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Какой опыт подтверждает сложность строения атома?</a:t>
            </a:r>
            <a:endParaRPr lang="ru-RU" sz="3200" b="1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7200" b="1" dirty="0" smtClean="0"/>
              <a:t>20 баллов</a:t>
            </a:r>
            <a:endParaRPr lang="ru-RU" sz="7200" b="1" dirty="0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0" y="6286520"/>
            <a:ext cx="2357422" cy="571480"/>
          </a:xfrm>
        </p:spPr>
        <p:txBody>
          <a:bodyPr/>
          <a:lstStyle/>
          <a:p>
            <a:fld id="{7547907B-E2B4-4B9F-AF66-2DF51571993B}" type="datetime1">
              <a:rPr lang="ru-RU" sz="1800" smtClean="0"/>
              <a:pPr/>
              <a:t>26.01.2011</a:t>
            </a:fld>
            <a:endParaRPr lang="ru-RU" sz="1800" dirty="0"/>
          </a:p>
        </p:txBody>
      </p:sp>
      <p:sp>
        <p:nvSpPr>
          <p:cNvPr id="12" name="Дата 9"/>
          <p:cNvSpPr txBox="1">
            <a:spLocks/>
          </p:cNvSpPr>
          <p:nvPr/>
        </p:nvSpPr>
        <p:spPr>
          <a:xfrm>
            <a:off x="7143768" y="6072206"/>
            <a:ext cx="1643074" cy="731839"/>
          </a:xfrm>
          <a:prstGeom prst="rect">
            <a:avLst/>
          </a:prstGeom>
        </p:spPr>
        <p:txBody>
          <a:bodyPr vert="horz" anchor="ctr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7715272" y="6143644"/>
            <a:ext cx="1214446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hlinkClick r:id="rId3" action="ppaction://hlinksldjump"/>
              </a:rPr>
              <a:t>назад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857224" y="3071810"/>
            <a:ext cx="7715304" cy="1673225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Какие ученые и в каком году установили, что атом делим, состоит из ядра и движущихся вокруг него электронов?</a:t>
            </a:r>
            <a:endParaRPr lang="ru-RU" sz="3200" b="1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7200" b="1" dirty="0" smtClean="0"/>
              <a:t>30 баллов</a:t>
            </a:r>
            <a:endParaRPr lang="ru-RU" sz="7200" b="1" dirty="0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0" y="6286520"/>
            <a:ext cx="2357422" cy="571480"/>
          </a:xfrm>
        </p:spPr>
        <p:txBody>
          <a:bodyPr/>
          <a:lstStyle/>
          <a:p>
            <a:fld id="{7547907B-E2B4-4B9F-AF66-2DF51571993B}" type="datetime1">
              <a:rPr lang="ru-RU" sz="1800" smtClean="0"/>
              <a:pPr/>
              <a:t>26.01.2011</a:t>
            </a:fld>
            <a:endParaRPr lang="ru-RU" sz="1800" dirty="0"/>
          </a:p>
        </p:txBody>
      </p:sp>
      <p:sp>
        <p:nvSpPr>
          <p:cNvPr id="12" name="Дата 9"/>
          <p:cNvSpPr txBox="1">
            <a:spLocks/>
          </p:cNvSpPr>
          <p:nvPr/>
        </p:nvSpPr>
        <p:spPr>
          <a:xfrm>
            <a:off x="7143768" y="6072206"/>
            <a:ext cx="1643074" cy="731839"/>
          </a:xfrm>
          <a:prstGeom prst="rect">
            <a:avLst/>
          </a:prstGeom>
        </p:spPr>
        <p:txBody>
          <a:bodyPr vert="horz" anchor="ctr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7715272" y="6143644"/>
            <a:ext cx="1214446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hlinkClick r:id="rId3" action="ppaction://hlinksldjump"/>
              </a:rPr>
              <a:t>назад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Другая 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0000BF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164</TotalTime>
  <Words>508</Words>
  <Application>Microsoft Office PowerPoint</Application>
  <PresentationFormat>Экран (4:3)</PresentationFormat>
  <Paragraphs>90</Paragraphs>
  <Slides>18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Обычная</vt:lpstr>
      <vt:lpstr>Своя  игра по теме «СТРОЕНИЕ АТОМА»</vt:lpstr>
      <vt:lpstr>С В О Я    И   Г   Р   А</vt:lpstr>
      <vt:lpstr>10 баллов</vt:lpstr>
      <vt:lpstr>20 баллов</vt:lpstr>
      <vt:lpstr>30 баллов</vt:lpstr>
      <vt:lpstr>40 баллов</vt:lpstr>
      <vt:lpstr>10 баллов</vt:lpstr>
      <vt:lpstr>20 баллов</vt:lpstr>
      <vt:lpstr>30 баллов</vt:lpstr>
      <vt:lpstr>40 баллов</vt:lpstr>
      <vt:lpstr>10 баллов</vt:lpstr>
      <vt:lpstr>20 баллов</vt:lpstr>
      <vt:lpstr>30 баллов</vt:lpstr>
      <vt:lpstr>40 баллов</vt:lpstr>
      <vt:lpstr>10 баллов</vt:lpstr>
      <vt:lpstr>20 баллов</vt:lpstr>
      <vt:lpstr>30 баллов</vt:lpstr>
      <vt:lpstr>40 баллов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User</cp:lastModifiedBy>
  <cp:revision>25</cp:revision>
  <dcterms:created xsi:type="dcterms:W3CDTF">2010-06-01T17:20:41Z</dcterms:created>
  <dcterms:modified xsi:type="dcterms:W3CDTF">2011-01-26T12:23:19Z</dcterms:modified>
</cp:coreProperties>
</file>