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A057E-E68B-4E14-BD14-C7BBDC291B31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B4B845-C01F-4A9E-BF64-E90094A4C68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6D6DC9-C85A-487B-A407-89139089D4D1}" type="slidenum">
              <a:rPr lang="ru-RU">
                <a:latin typeface="Arial" charset="0"/>
              </a:rPr>
              <a:pPr/>
              <a:t>1</a:t>
            </a:fld>
            <a:endParaRPr lang="ru-RU">
              <a:latin typeface="Arial" charset="0"/>
            </a:endParaRP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0" y="-12763500"/>
            <a:ext cx="1588" cy="269160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2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0050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E4ADD-F718-4DDC-8DDF-0E7805626E4E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51CD-FFEF-478F-90F1-FA8F5801D0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E4ADD-F718-4DDC-8DDF-0E7805626E4E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51CD-FFEF-478F-90F1-FA8F5801D0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E4ADD-F718-4DDC-8DDF-0E7805626E4E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51CD-FFEF-478F-90F1-FA8F5801D0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E4ADD-F718-4DDC-8DDF-0E7805626E4E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51CD-FFEF-478F-90F1-FA8F5801D0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E4ADD-F718-4DDC-8DDF-0E7805626E4E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51CD-FFEF-478F-90F1-FA8F5801D0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E4ADD-F718-4DDC-8DDF-0E7805626E4E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51CD-FFEF-478F-90F1-FA8F5801D0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E4ADD-F718-4DDC-8DDF-0E7805626E4E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51CD-FFEF-478F-90F1-FA8F5801D0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E4ADD-F718-4DDC-8DDF-0E7805626E4E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51CD-FFEF-478F-90F1-FA8F5801D0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E4ADD-F718-4DDC-8DDF-0E7805626E4E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51CD-FFEF-478F-90F1-FA8F5801D0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E4ADD-F718-4DDC-8DDF-0E7805626E4E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51CD-FFEF-478F-90F1-FA8F5801D0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E4ADD-F718-4DDC-8DDF-0E7805626E4E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51CD-FFEF-478F-90F1-FA8F5801D0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E4ADD-F718-4DDC-8DDF-0E7805626E4E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B51CD-FFEF-478F-90F1-FA8F5801D0B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33400" y="2895600"/>
            <a:ext cx="3587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209800" y="990600"/>
            <a:ext cx="304800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8205" name="Text Box 14"/>
          <p:cNvSpPr txBox="1">
            <a:spLocks noChangeArrowheads="1"/>
          </p:cNvSpPr>
          <p:nvPr/>
        </p:nvSpPr>
        <p:spPr bwMode="auto">
          <a:xfrm>
            <a:off x="1763713" y="188913"/>
            <a:ext cx="5132387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dirty="0">
                <a:solidFill>
                  <a:srgbClr val="800080"/>
                </a:solidFill>
                <a:latin typeface="Arial" charset="0"/>
              </a:rPr>
              <a:t>Решение </a:t>
            </a:r>
            <a:r>
              <a:rPr lang="ru-RU" sz="4400" dirty="0" smtClean="0">
                <a:solidFill>
                  <a:srgbClr val="800080"/>
                </a:solidFill>
                <a:latin typeface="Arial" charset="0"/>
              </a:rPr>
              <a:t>итоговой задачи</a:t>
            </a:r>
            <a:endParaRPr lang="ru-RU" sz="4400" dirty="0">
              <a:solidFill>
                <a:srgbClr val="800080"/>
              </a:solidFill>
              <a:latin typeface="Arial" charset="0"/>
            </a:endParaRPr>
          </a:p>
        </p:txBody>
      </p:sp>
      <p:sp>
        <p:nvSpPr>
          <p:cNvPr id="94230" name="Line 22"/>
          <p:cNvSpPr>
            <a:spLocks noChangeShapeType="1"/>
          </p:cNvSpPr>
          <p:nvPr/>
        </p:nvSpPr>
        <p:spPr bwMode="auto">
          <a:xfrm flipV="1">
            <a:off x="5572132" y="3929066"/>
            <a:ext cx="2057400" cy="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4231" name="Line 23"/>
          <p:cNvSpPr>
            <a:spLocks noChangeShapeType="1"/>
          </p:cNvSpPr>
          <p:nvPr/>
        </p:nvSpPr>
        <p:spPr bwMode="auto">
          <a:xfrm flipV="1">
            <a:off x="5572132" y="3000372"/>
            <a:ext cx="914400" cy="91440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4232" name="Line 24"/>
          <p:cNvSpPr>
            <a:spLocks noChangeShapeType="1"/>
          </p:cNvSpPr>
          <p:nvPr/>
        </p:nvSpPr>
        <p:spPr bwMode="auto">
          <a:xfrm flipV="1">
            <a:off x="6500826" y="3000372"/>
            <a:ext cx="2057400" cy="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94233" name="Line 25"/>
          <p:cNvSpPr>
            <a:spLocks noChangeShapeType="1"/>
          </p:cNvSpPr>
          <p:nvPr/>
        </p:nvSpPr>
        <p:spPr bwMode="auto">
          <a:xfrm flipV="1">
            <a:off x="5572132" y="3000372"/>
            <a:ext cx="2971800" cy="91440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4234" name="Line 26"/>
          <p:cNvSpPr>
            <a:spLocks noChangeShapeType="1"/>
          </p:cNvSpPr>
          <p:nvPr/>
        </p:nvSpPr>
        <p:spPr bwMode="auto">
          <a:xfrm flipV="1">
            <a:off x="7643834" y="3000372"/>
            <a:ext cx="914400" cy="91440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4235" name="Line 27"/>
          <p:cNvSpPr>
            <a:spLocks noChangeShapeType="1"/>
          </p:cNvSpPr>
          <p:nvPr/>
        </p:nvSpPr>
        <p:spPr bwMode="auto">
          <a:xfrm flipH="1">
            <a:off x="7215206" y="2928934"/>
            <a:ext cx="152400" cy="152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4236" name="Line 28"/>
          <p:cNvSpPr>
            <a:spLocks noChangeShapeType="1"/>
          </p:cNvSpPr>
          <p:nvPr/>
        </p:nvSpPr>
        <p:spPr bwMode="auto">
          <a:xfrm flipH="1">
            <a:off x="7286644" y="2928934"/>
            <a:ext cx="150813" cy="152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4237" name="Line 29"/>
          <p:cNvSpPr>
            <a:spLocks noChangeShapeType="1"/>
          </p:cNvSpPr>
          <p:nvPr/>
        </p:nvSpPr>
        <p:spPr bwMode="auto">
          <a:xfrm flipH="1">
            <a:off x="6715140" y="3857628"/>
            <a:ext cx="76200" cy="152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4238" name="Line 30"/>
          <p:cNvSpPr>
            <a:spLocks noChangeShapeType="1"/>
          </p:cNvSpPr>
          <p:nvPr/>
        </p:nvSpPr>
        <p:spPr bwMode="auto">
          <a:xfrm flipH="1">
            <a:off x="6786578" y="3857628"/>
            <a:ext cx="74613" cy="152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4239" name="Line 31"/>
          <p:cNvSpPr>
            <a:spLocks noChangeShapeType="1"/>
          </p:cNvSpPr>
          <p:nvPr/>
        </p:nvSpPr>
        <p:spPr bwMode="auto">
          <a:xfrm>
            <a:off x="6000760" y="3286124"/>
            <a:ext cx="152400" cy="152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4240" name="Line 32"/>
          <p:cNvSpPr>
            <a:spLocks noChangeShapeType="1"/>
          </p:cNvSpPr>
          <p:nvPr/>
        </p:nvSpPr>
        <p:spPr bwMode="auto">
          <a:xfrm>
            <a:off x="7929586" y="3429000"/>
            <a:ext cx="230188" cy="1317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4241" name="Text Box 33"/>
          <p:cNvSpPr txBox="1">
            <a:spLocks noChangeArrowheads="1"/>
          </p:cNvSpPr>
          <p:nvPr/>
        </p:nvSpPr>
        <p:spPr bwMode="auto">
          <a:xfrm>
            <a:off x="5286380" y="3786190"/>
            <a:ext cx="3587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dirty="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С</a:t>
            </a:r>
            <a:endParaRPr lang="en-GB" sz="2000" dirty="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4243" name="Text Box 35"/>
          <p:cNvSpPr txBox="1">
            <a:spLocks noChangeArrowheads="1"/>
          </p:cNvSpPr>
          <p:nvPr/>
        </p:nvSpPr>
        <p:spPr bwMode="auto">
          <a:xfrm>
            <a:off x="8572528" y="2643182"/>
            <a:ext cx="3587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dirty="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А</a:t>
            </a:r>
            <a:endParaRPr lang="en-GB" sz="2000" dirty="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4244" name="Text Box 36"/>
          <p:cNvSpPr txBox="1">
            <a:spLocks noChangeArrowheads="1"/>
          </p:cNvSpPr>
          <p:nvPr/>
        </p:nvSpPr>
        <p:spPr bwMode="auto">
          <a:xfrm>
            <a:off x="7715272" y="3857628"/>
            <a:ext cx="3587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dirty="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В</a:t>
            </a:r>
            <a:endParaRPr lang="en-GB" sz="2000" dirty="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4245" name="Text Box 37"/>
          <p:cNvSpPr txBox="1">
            <a:spLocks noChangeArrowheads="1"/>
          </p:cNvSpPr>
          <p:nvPr/>
        </p:nvSpPr>
        <p:spPr bwMode="auto">
          <a:xfrm>
            <a:off x="428596" y="2500306"/>
            <a:ext cx="4191000" cy="1905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Lucida Sans Unicode" pitchFamily="34" charset="0"/>
              </a:rPr>
              <a:t>Дано:</a:t>
            </a:r>
            <a:r>
              <a:rPr lang="ru-RU" dirty="0">
                <a:solidFill>
                  <a:schemeClr val="accent2"/>
                </a:solidFill>
                <a:cs typeface="Lucida Sans Unicode" pitchFamily="34" charset="0"/>
              </a:rPr>
              <a:t> АВ = </a:t>
            </a:r>
            <a:r>
              <a:rPr lang="en-US" dirty="0">
                <a:solidFill>
                  <a:schemeClr val="accent2"/>
                </a:solidFill>
                <a:cs typeface="Lucida Sans Unicode" pitchFamily="34" charset="0"/>
              </a:rPr>
              <a:t>CD, AD = BC</a:t>
            </a:r>
            <a:endParaRPr lang="ru-RU" dirty="0">
              <a:solidFill>
                <a:schemeClr val="accent2"/>
              </a:solidFill>
              <a:cs typeface="Lucida Sans Unicode" pitchFamily="34" charset="0"/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ru-RU" dirty="0">
              <a:solidFill>
                <a:schemeClr val="accent2"/>
              </a:solidFill>
              <a:cs typeface="Lucida Sans Unicode" pitchFamily="34" charset="0"/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dirty="0">
                <a:solidFill>
                  <a:schemeClr val="accent2"/>
                </a:solidFill>
                <a:cs typeface="Lucida Sans Unicode" pitchFamily="34" charset="0"/>
              </a:rPr>
              <a:t>           ВЕ – биссектриса ∠АВС</a:t>
            </a:r>
            <a:endParaRPr lang="en-US" dirty="0">
              <a:solidFill>
                <a:schemeClr val="accent2"/>
              </a:solidFill>
              <a:cs typeface="Lucida Sans Unicode" pitchFamily="34" charset="0"/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>
              <a:solidFill>
                <a:schemeClr val="accent2"/>
              </a:solidFill>
              <a:cs typeface="Lucida Sans Unicode" pitchFamily="34" charset="0"/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>
                <a:solidFill>
                  <a:schemeClr val="accent2"/>
                </a:solidFill>
                <a:cs typeface="Lucida Sans Unicode" pitchFamily="34" charset="0"/>
              </a:rPr>
              <a:t>           DF – </a:t>
            </a:r>
            <a:r>
              <a:rPr lang="ru-RU" dirty="0">
                <a:solidFill>
                  <a:schemeClr val="accent2"/>
                </a:solidFill>
                <a:cs typeface="Lucida Sans Unicode" pitchFamily="34" charset="0"/>
              </a:rPr>
              <a:t>биссектриса ∠А</a:t>
            </a:r>
            <a:r>
              <a:rPr lang="en-US" dirty="0">
                <a:solidFill>
                  <a:schemeClr val="accent2"/>
                </a:solidFill>
                <a:cs typeface="Lucida Sans Unicode" pitchFamily="34" charset="0"/>
              </a:rPr>
              <a:t>D</a:t>
            </a:r>
            <a:r>
              <a:rPr lang="ru-RU" dirty="0">
                <a:solidFill>
                  <a:schemeClr val="accent2"/>
                </a:solidFill>
                <a:cs typeface="Lucida Sans Unicode" pitchFamily="34" charset="0"/>
              </a:rPr>
              <a:t>С</a:t>
            </a: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ru-RU" dirty="0">
              <a:solidFill>
                <a:schemeClr val="accent2"/>
              </a:solidFill>
              <a:cs typeface="Lucida Sans Unicode" pitchFamily="34" charset="0"/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Lucida Sans Unicode" pitchFamily="34" charset="0"/>
              </a:rPr>
              <a:t>Доказать:</a:t>
            </a:r>
            <a:r>
              <a:rPr lang="ru-RU" dirty="0">
                <a:solidFill>
                  <a:schemeClr val="accent2"/>
                </a:solidFill>
                <a:cs typeface="Lucida Sans Unicode" pitchFamily="34" charset="0"/>
              </a:rPr>
              <a:t> а) ∠АВЕ = ∠</a:t>
            </a:r>
            <a:r>
              <a:rPr lang="en-US" dirty="0">
                <a:solidFill>
                  <a:schemeClr val="accent2"/>
                </a:solidFill>
                <a:cs typeface="Lucida Sans Unicode" pitchFamily="34" charset="0"/>
              </a:rPr>
              <a:t>ADF</a:t>
            </a: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>
              <a:solidFill>
                <a:schemeClr val="accent2"/>
              </a:solidFill>
              <a:cs typeface="Lucida Sans Unicode" pitchFamily="34" charset="0"/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>
                <a:solidFill>
                  <a:schemeClr val="accent2"/>
                </a:solidFill>
                <a:cs typeface="Lucida Sans Unicode" pitchFamily="34" charset="0"/>
              </a:rPr>
              <a:t>           </a:t>
            </a:r>
            <a:r>
              <a:rPr lang="ru-RU" dirty="0">
                <a:solidFill>
                  <a:schemeClr val="accent2"/>
                </a:solidFill>
                <a:cs typeface="Lucida Sans Unicode" pitchFamily="34" charset="0"/>
              </a:rPr>
              <a:t>     б) </a:t>
            </a:r>
            <a:r>
              <a:rPr lang="en-US" dirty="0">
                <a:solidFill>
                  <a:schemeClr val="accent2"/>
                </a:solidFill>
                <a:cs typeface="Lucida Sans Unicode" pitchFamily="34" charset="0"/>
              </a:rPr>
              <a:t>∆</a:t>
            </a:r>
            <a:r>
              <a:rPr lang="ru-RU" dirty="0">
                <a:solidFill>
                  <a:schemeClr val="accent2"/>
                </a:solidFill>
                <a:cs typeface="Lucida Sans Unicode" pitchFamily="34" charset="0"/>
              </a:rPr>
              <a:t>АВЕ = </a:t>
            </a:r>
            <a:r>
              <a:rPr lang="en-US" dirty="0">
                <a:solidFill>
                  <a:schemeClr val="accent2"/>
                </a:solidFill>
                <a:cs typeface="Lucida Sans Unicode" pitchFamily="34" charset="0"/>
              </a:rPr>
              <a:t>∆CDF</a:t>
            </a:r>
          </a:p>
        </p:txBody>
      </p:sp>
      <p:sp>
        <p:nvSpPr>
          <p:cNvPr id="94246" name="Text Box 38"/>
          <p:cNvSpPr txBox="1">
            <a:spLocks noChangeArrowheads="1"/>
          </p:cNvSpPr>
          <p:nvPr/>
        </p:nvSpPr>
        <p:spPr bwMode="auto">
          <a:xfrm>
            <a:off x="533400" y="4419600"/>
            <a:ext cx="32766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ru-RU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cs typeface="Lucida Sans Unicode" pitchFamily="34" charset="0"/>
            </a:endParaRPr>
          </a:p>
        </p:txBody>
      </p:sp>
      <p:sp>
        <p:nvSpPr>
          <p:cNvPr id="94247" name="Text Box 39"/>
          <p:cNvSpPr txBox="1">
            <a:spLocks noChangeArrowheads="1"/>
          </p:cNvSpPr>
          <p:nvPr/>
        </p:nvSpPr>
        <p:spPr bwMode="auto">
          <a:xfrm>
            <a:off x="6429388" y="3357562"/>
            <a:ext cx="3587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F</a:t>
            </a:r>
          </a:p>
        </p:txBody>
      </p:sp>
      <p:sp>
        <p:nvSpPr>
          <p:cNvPr id="94248" name="Text Box 40"/>
          <p:cNvSpPr txBox="1">
            <a:spLocks noChangeArrowheads="1"/>
          </p:cNvSpPr>
          <p:nvPr/>
        </p:nvSpPr>
        <p:spPr bwMode="auto">
          <a:xfrm>
            <a:off x="7143768" y="3071810"/>
            <a:ext cx="3587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dirty="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Е</a:t>
            </a:r>
            <a:endParaRPr lang="en-GB" sz="2000" dirty="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4249" name="Text Box 41"/>
          <p:cNvSpPr txBox="1">
            <a:spLocks noChangeArrowheads="1"/>
          </p:cNvSpPr>
          <p:nvPr/>
        </p:nvSpPr>
        <p:spPr bwMode="auto">
          <a:xfrm>
            <a:off x="6143636" y="2643182"/>
            <a:ext cx="3968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D</a:t>
            </a:r>
            <a:endParaRPr lang="en-GB" sz="2000" dirty="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4250" name="Line 42"/>
          <p:cNvSpPr>
            <a:spLocks noChangeShapeType="1"/>
          </p:cNvSpPr>
          <p:nvPr/>
        </p:nvSpPr>
        <p:spPr bwMode="auto">
          <a:xfrm>
            <a:off x="6500826" y="3000372"/>
            <a:ext cx="304800" cy="5334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94251" name="Line 43"/>
          <p:cNvSpPr>
            <a:spLocks noChangeShapeType="1"/>
          </p:cNvSpPr>
          <p:nvPr/>
        </p:nvSpPr>
        <p:spPr bwMode="auto">
          <a:xfrm>
            <a:off x="7358082" y="3429000"/>
            <a:ext cx="304800" cy="5334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94252" name="Text Box 44"/>
          <p:cNvSpPr txBox="1">
            <a:spLocks noChangeArrowheads="1"/>
          </p:cNvSpPr>
          <p:nvPr/>
        </p:nvSpPr>
        <p:spPr bwMode="auto">
          <a:xfrm>
            <a:off x="7572396" y="3643314"/>
            <a:ext cx="3048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4</a:t>
            </a:r>
            <a:endParaRPr lang="en-GB" sz="160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4253" name="Text Box 45"/>
          <p:cNvSpPr txBox="1">
            <a:spLocks noChangeArrowheads="1"/>
          </p:cNvSpPr>
          <p:nvPr/>
        </p:nvSpPr>
        <p:spPr bwMode="auto">
          <a:xfrm>
            <a:off x="6215074" y="3071810"/>
            <a:ext cx="3048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1</a:t>
            </a:r>
            <a:endParaRPr lang="en-GB" sz="1600" dirty="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4254" name="Text Box 46"/>
          <p:cNvSpPr txBox="1">
            <a:spLocks noChangeArrowheads="1"/>
          </p:cNvSpPr>
          <p:nvPr/>
        </p:nvSpPr>
        <p:spPr bwMode="auto">
          <a:xfrm>
            <a:off x="6572264" y="3000372"/>
            <a:ext cx="3048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2</a:t>
            </a:r>
            <a:endParaRPr lang="en-GB" sz="160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4255" name="Text Box 47"/>
          <p:cNvSpPr txBox="1">
            <a:spLocks noChangeArrowheads="1"/>
          </p:cNvSpPr>
          <p:nvPr/>
        </p:nvSpPr>
        <p:spPr bwMode="auto">
          <a:xfrm>
            <a:off x="7215206" y="3714752"/>
            <a:ext cx="3048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3</a:t>
            </a:r>
            <a:endParaRPr lang="en-GB" sz="1600" dirty="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4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94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94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94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94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94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94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94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94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94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94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94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94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94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94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94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94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94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94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94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94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94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94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94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30" grpId="0" animBg="1"/>
      <p:bldP spid="94231" grpId="0" animBg="1"/>
      <p:bldP spid="94232" grpId="0" animBg="1"/>
      <p:bldP spid="94233" grpId="0" animBg="1"/>
      <p:bldP spid="94234" grpId="0" animBg="1"/>
      <p:bldP spid="94235" grpId="0" animBg="1"/>
      <p:bldP spid="94236" grpId="0" animBg="1"/>
      <p:bldP spid="94237" grpId="0" animBg="1"/>
      <p:bldP spid="94238" grpId="0" animBg="1"/>
      <p:bldP spid="94239" grpId="0" animBg="1"/>
      <p:bldP spid="94240" grpId="0" animBg="1"/>
      <p:bldP spid="94241" grpId="0"/>
      <p:bldP spid="94243" grpId="0"/>
      <p:bldP spid="94244" grpId="0"/>
      <p:bldP spid="94245" grpId="0"/>
      <p:bldP spid="94247" grpId="0"/>
      <p:bldP spid="94248" grpId="0"/>
      <p:bldP spid="94249" grpId="0"/>
      <p:bldP spid="94250" grpId="0" animBg="1"/>
      <p:bldP spid="94251" grpId="0" animBg="1"/>
      <p:bldP spid="94252" grpId="0"/>
      <p:bldP spid="94253" grpId="0"/>
      <p:bldP spid="94254" grpId="0"/>
      <p:bldP spid="942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Line 4"/>
          <p:cNvSpPr>
            <a:spLocks noChangeShapeType="1"/>
          </p:cNvSpPr>
          <p:nvPr/>
        </p:nvSpPr>
        <p:spPr bwMode="auto">
          <a:xfrm flipV="1">
            <a:off x="990600" y="2286000"/>
            <a:ext cx="2057400" cy="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0" name="Line 5"/>
          <p:cNvSpPr>
            <a:spLocks noChangeShapeType="1"/>
          </p:cNvSpPr>
          <p:nvPr/>
        </p:nvSpPr>
        <p:spPr bwMode="auto">
          <a:xfrm flipV="1">
            <a:off x="990600" y="1371600"/>
            <a:ext cx="914400" cy="91440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1" name="Line 6"/>
          <p:cNvSpPr>
            <a:spLocks noChangeShapeType="1"/>
          </p:cNvSpPr>
          <p:nvPr/>
        </p:nvSpPr>
        <p:spPr bwMode="auto">
          <a:xfrm flipV="1">
            <a:off x="1905000" y="1371600"/>
            <a:ext cx="2057400" cy="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2" name="Line 7"/>
          <p:cNvSpPr>
            <a:spLocks noChangeShapeType="1"/>
          </p:cNvSpPr>
          <p:nvPr/>
        </p:nvSpPr>
        <p:spPr bwMode="auto">
          <a:xfrm flipV="1">
            <a:off x="990600" y="1371600"/>
            <a:ext cx="2971800" cy="91440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3" name="Line 8"/>
          <p:cNvSpPr>
            <a:spLocks noChangeShapeType="1"/>
          </p:cNvSpPr>
          <p:nvPr/>
        </p:nvSpPr>
        <p:spPr bwMode="auto">
          <a:xfrm flipV="1">
            <a:off x="3048000" y="1371600"/>
            <a:ext cx="914400" cy="91440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4" name="Line 9"/>
          <p:cNvSpPr>
            <a:spLocks noChangeShapeType="1"/>
          </p:cNvSpPr>
          <p:nvPr/>
        </p:nvSpPr>
        <p:spPr bwMode="auto">
          <a:xfrm flipH="1">
            <a:off x="2514600" y="1295400"/>
            <a:ext cx="152400" cy="152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5" name="Line 10"/>
          <p:cNvSpPr>
            <a:spLocks noChangeShapeType="1"/>
          </p:cNvSpPr>
          <p:nvPr/>
        </p:nvSpPr>
        <p:spPr bwMode="auto">
          <a:xfrm flipH="1">
            <a:off x="2590800" y="1295400"/>
            <a:ext cx="150813" cy="152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6" name="Line 11"/>
          <p:cNvSpPr>
            <a:spLocks noChangeShapeType="1"/>
          </p:cNvSpPr>
          <p:nvPr/>
        </p:nvSpPr>
        <p:spPr bwMode="auto">
          <a:xfrm flipH="1">
            <a:off x="2286000" y="2209800"/>
            <a:ext cx="76200" cy="152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7" name="Line 12"/>
          <p:cNvSpPr>
            <a:spLocks noChangeShapeType="1"/>
          </p:cNvSpPr>
          <p:nvPr/>
        </p:nvSpPr>
        <p:spPr bwMode="auto">
          <a:xfrm flipH="1">
            <a:off x="2362200" y="2209800"/>
            <a:ext cx="74613" cy="152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8" name="Line 13"/>
          <p:cNvSpPr>
            <a:spLocks noChangeShapeType="1"/>
          </p:cNvSpPr>
          <p:nvPr/>
        </p:nvSpPr>
        <p:spPr bwMode="auto">
          <a:xfrm>
            <a:off x="1447800" y="1676400"/>
            <a:ext cx="152400" cy="152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9" name="Line 14"/>
          <p:cNvSpPr>
            <a:spLocks noChangeShapeType="1"/>
          </p:cNvSpPr>
          <p:nvPr/>
        </p:nvSpPr>
        <p:spPr bwMode="auto">
          <a:xfrm>
            <a:off x="3352800" y="1828800"/>
            <a:ext cx="230188" cy="1317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0" name="Text Box 15"/>
          <p:cNvSpPr txBox="1">
            <a:spLocks noChangeArrowheads="1"/>
          </p:cNvSpPr>
          <p:nvPr/>
        </p:nvSpPr>
        <p:spPr bwMode="auto">
          <a:xfrm>
            <a:off x="533400" y="2133600"/>
            <a:ext cx="3587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С</a:t>
            </a:r>
            <a:endParaRPr lang="en-GB" sz="200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231" name="Text Box 16"/>
          <p:cNvSpPr txBox="1">
            <a:spLocks noChangeArrowheads="1"/>
          </p:cNvSpPr>
          <p:nvPr/>
        </p:nvSpPr>
        <p:spPr bwMode="auto">
          <a:xfrm>
            <a:off x="4038600" y="1219200"/>
            <a:ext cx="3587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А</a:t>
            </a:r>
            <a:endParaRPr lang="en-GB" sz="200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232" name="Text Box 17"/>
          <p:cNvSpPr txBox="1">
            <a:spLocks noChangeArrowheads="1"/>
          </p:cNvSpPr>
          <p:nvPr/>
        </p:nvSpPr>
        <p:spPr bwMode="auto">
          <a:xfrm>
            <a:off x="2895600" y="2362200"/>
            <a:ext cx="3587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В</a:t>
            </a:r>
            <a:endParaRPr lang="en-GB" sz="200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67602" name="Text Box 18"/>
          <p:cNvSpPr txBox="1">
            <a:spLocks noChangeArrowheads="1"/>
          </p:cNvSpPr>
          <p:nvPr/>
        </p:nvSpPr>
        <p:spPr bwMode="auto">
          <a:xfrm>
            <a:off x="4953000" y="152400"/>
            <a:ext cx="4191000" cy="1905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Lucida Sans Unicode" pitchFamily="34" charset="0"/>
              </a:rPr>
              <a:t>Дано:</a:t>
            </a:r>
            <a:r>
              <a:rPr lang="ru-RU">
                <a:solidFill>
                  <a:schemeClr val="accent2"/>
                </a:solidFill>
                <a:cs typeface="Lucida Sans Unicode" pitchFamily="34" charset="0"/>
              </a:rPr>
              <a:t> АВ = </a:t>
            </a:r>
            <a:r>
              <a:rPr lang="en-US">
                <a:solidFill>
                  <a:schemeClr val="accent2"/>
                </a:solidFill>
                <a:cs typeface="Lucida Sans Unicode" pitchFamily="34" charset="0"/>
              </a:rPr>
              <a:t>CD, AD = BC</a:t>
            </a:r>
            <a:endParaRPr lang="ru-RU">
              <a:solidFill>
                <a:schemeClr val="accent2"/>
              </a:solidFill>
              <a:cs typeface="Lucida Sans Unicode" pitchFamily="34" charset="0"/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ru-RU">
              <a:solidFill>
                <a:schemeClr val="accent2"/>
              </a:solidFill>
              <a:cs typeface="Lucida Sans Unicode" pitchFamily="34" charset="0"/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>
                <a:solidFill>
                  <a:schemeClr val="accent2"/>
                </a:solidFill>
                <a:cs typeface="Lucida Sans Unicode" pitchFamily="34" charset="0"/>
              </a:rPr>
              <a:t>           ВЕ – биссектриса ∠АВС</a:t>
            </a:r>
            <a:endParaRPr lang="en-US">
              <a:solidFill>
                <a:schemeClr val="accent2"/>
              </a:solidFill>
              <a:cs typeface="Lucida Sans Unicode" pitchFamily="34" charset="0"/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>
              <a:solidFill>
                <a:schemeClr val="accent2"/>
              </a:solidFill>
              <a:cs typeface="Lucida Sans Unicode" pitchFamily="34" charset="0"/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>
                <a:solidFill>
                  <a:schemeClr val="accent2"/>
                </a:solidFill>
                <a:cs typeface="Lucida Sans Unicode" pitchFamily="34" charset="0"/>
              </a:rPr>
              <a:t>           DF – </a:t>
            </a:r>
            <a:r>
              <a:rPr lang="ru-RU">
                <a:solidFill>
                  <a:schemeClr val="accent2"/>
                </a:solidFill>
                <a:cs typeface="Lucida Sans Unicode" pitchFamily="34" charset="0"/>
              </a:rPr>
              <a:t>биссектриса ∠А</a:t>
            </a:r>
            <a:r>
              <a:rPr lang="en-US">
                <a:solidFill>
                  <a:schemeClr val="accent2"/>
                </a:solidFill>
                <a:cs typeface="Lucida Sans Unicode" pitchFamily="34" charset="0"/>
              </a:rPr>
              <a:t>D</a:t>
            </a:r>
            <a:r>
              <a:rPr lang="ru-RU">
                <a:solidFill>
                  <a:schemeClr val="accent2"/>
                </a:solidFill>
                <a:cs typeface="Lucida Sans Unicode" pitchFamily="34" charset="0"/>
              </a:rPr>
              <a:t>С</a:t>
            </a: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ru-RU">
              <a:solidFill>
                <a:schemeClr val="accent2"/>
              </a:solidFill>
              <a:cs typeface="Lucida Sans Unicode" pitchFamily="34" charset="0"/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Lucida Sans Unicode" pitchFamily="34" charset="0"/>
              </a:rPr>
              <a:t>Доказать:</a:t>
            </a:r>
            <a:r>
              <a:rPr lang="ru-RU">
                <a:solidFill>
                  <a:schemeClr val="accent2"/>
                </a:solidFill>
                <a:cs typeface="Lucida Sans Unicode" pitchFamily="34" charset="0"/>
              </a:rPr>
              <a:t> а) ∠АВЕ = ∠</a:t>
            </a:r>
            <a:r>
              <a:rPr lang="en-US">
                <a:solidFill>
                  <a:schemeClr val="accent2"/>
                </a:solidFill>
                <a:cs typeface="Lucida Sans Unicode" pitchFamily="34" charset="0"/>
              </a:rPr>
              <a:t>ADF</a:t>
            </a: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>
              <a:solidFill>
                <a:schemeClr val="accent2"/>
              </a:solidFill>
              <a:cs typeface="Lucida Sans Unicode" pitchFamily="34" charset="0"/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>
                <a:solidFill>
                  <a:schemeClr val="accent2"/>
                </a:solidFill>
                <a:cs typeface="Lucida Sans Unicode" pitchFamily="34" charset="0"/>
              </a:rPr>
              <a:t>           </a:t>
            </a:r>
            <a:r>
              <a:rPr lang="ru-RU">
                <a:solidFill>
                  <a:schemeClr val="accent2"/>
                </a:solidFill>
                <a:cs typeface="Lucida Sans Unicode" pitchFamily="34" charset="0"/>
              </a:rPr>
              <a:t>     б) </a:t>
            </a:r>
            <a:r>
              <a:rPr lang="en-US">
                <a:solidFill>
                  <a:schemeClr val="accent2"/>
                </a:solidFill>
                <a:cs typeface="Lucida Sans Unicode" pitchFamily="34" charset="0"/>
              </a:rPr>
              <a:t>∆</a:t>
            </a:r>
            <a:r>
              <a:rPr lang="ru-RU">
                <a:solidFill>
                  <a:schemeClr val="accent2"/>
                </a:solidFill>
                <a:cs typeface="Lucida Sans Unicode" pitchFamily="34" charset="0"/>
              </a:rPr>
              <a:t>АВЕ = </a:t>
            </a:r>
            <a:r>
              <a:rPr lang="en-US">
                <a:solidFill>
                  <a:schemeClr val="accent2"/>
                </a:solidFill>
                <a:cs typeface="Lucida Sans Unicode" pitchFamily="34" charset="0"/>
              </a:rPr>
              <a:t>∆CDF</a:t>
            </a:r>
          </a:p>
        </p:txBody>
      </p:sp>
      <p:sp>
        <p:nvSpPr>
          <p:cNvPr id="9234" name="Text Box 19"/>
          <p:cNvSpPr txBox="1">
            <a:spLocks noChangeArrowheads="1"/>
          </p:cNvSpPr>
          <p:nvPr/>
        </p:nvSpPr>
        <p:spPr bwMode="auto">
          <a:xfrm>
            <a:off x="1981200" y="1905000"/>
            <a:ext cx="3587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F</a:t>
            </a:r>
          </a:p>
        </p:txBody>
      </p:sp>
      <p:sp>
        <p:nvSpPr>
          <p:cNvPr id="9235" name="Text Box 20"/>
          <p:cNvSpPr txBox="1">
            <a:spLocks noChangeArrowheads="1"/>
          </p:cNvSpPr>
          <p:nvPr/>
        </p:nvSpPr>
        <p:spPr bwMode="auto">
          <a:xfrm>
            <a:off x="2590800" y="1447800"/>
            <a:ext cx="3587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Е</a:t>
            </a:r>
            <a:endParaRPr lang="en-GB" sz="200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236" name="Text Box 21"/>
          <p:cNvSpPr txBox="1">
            <a:spLocks noChangeArrowheads="1"/>
          </p:cNvSpPr>
          <p:nvPr/>
        </p:nvSpPr>
        <p:spPr bwMode="auto">
          <a:xfrm>
            <a:off x="1752600" y="990600"/>
            <a:ext cx="3968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D</a:t>
            </a:r>
          </a:p>
        </p:txBody>
      </p:sp>
      <p:sp>
        <p:nvSpPr>
          <p:cNvPr id="9237" name="Line 22"/>
          <p:cNvSpPr>
            <a:spLocks noChangeShapeType="1"/>
          </p:cNvSpPr>
          <p:nvPr/>
        </p:nvSpPr>
        <p:spPr bwMode="auto">
          <a:xfrm>
            <a:off x="1905000" y="1371600"/>
            <a:ext cx="304800" cy="5334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9238" name="Line 23"/>
          <p:cNvSpPr>
            <a:spLocks noChangeShapeType="1"/>
          </p:cNvSpPr>
          <p:nvPr/>
        </p:nvSpPr>
        <p:spPr bwMode="auto">
          <a:xfrm>
            <a:off x="2743200" y="1752600"/>
            <a:ext cx="304800" cy="5334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9239" name="Text Box 24"/>
          <p:cNvSpPr txBox="1">
            <a:spLocks noChangeArrowheads="1"/>
          </p:cNvSpPr>
          <p:nvPr/>
        </p:nvSpPr>
        <p:spPr bwMode="auto">
          <a:xfrm>
            <a:off x="2895600" y="1981200"/>
            <a:ext cx="3048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4</a:t>
            </a:r>
            <a:endParaRPr lang="en-GB" sz="160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240" name="Text Box 25"/>
          <p:cNvSpPr txBox="1">
            <a:spLocks noChangeArrowheads="1"/>
          </p:cNvSpPr>
          <p:nvPr/>
        </p:nvSpPr>
        <p:spPr bwMode="auto">
          <a:xfrm>
            <a:off x="1676400" y="1447800"/>
            <a:ext cx="3048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1</a:t>
            </a:r>
            <a:endParaRPr lang="en-GB" sz="160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241" name="Text Box 26"/>
          <p:cNvSpPr txBox="1">
            <a:spLocks noChangeArrowheads="1"/>
          </p:cNvSpPr>
          <p:nvPr/>
        </p:nvSpPr>
        <p:spPr bwMode="auto">
          <a:xfrm>
            <a:off x="1981200" y="1371600"/>
            <a:ext cx="3048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2</a:t>
            </a:r>
            <a:endParaRPr lang="en-GB" sz="160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242" name="Text Box 27"/>
          <p:cNvSpPr txBox="1">
            <a:spLocks noChangeArrowheads="1"/>
          </p:cNvSpPr>
          <p:nvPr/>
        </p:nvSpPr>
        <p:spPr bwMode="auto">
          <a:xfrm>
            <a:off x="2667000" y="2057400"/>
            <a:ext cx="3048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3</a:t>
            </a:r>
            <a:endParaRPr lang="en-GB" sz="160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67612" name="Text Box 28"/>
          <p:cNvSpPr txBox="1">
            <a:spLocks noChangeArrowheads="1"/>
          </p:cNvSpPr>
          <p:nvPr/>
        </p:nvSpPr>
        <p:spPr bwMode="auto">
          <a:xfrm>
            <a:off x="4343400" y="2209800"/>
            <a:ext cx="2209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Lucida Sans Unicode" pitchFamily="34" charset="0"/>
              </a:rPr>
              <a:t>Доказательство:</a:t>
            </a:r>
            <a:endParaRPr lang="en-US">
              <a:solidFill>
                <a:schemeClr val="accent2"/>
              </a:solidFill>
              <a:cs typeface="Lucida Sans Unicode" pitchFamily="34" charset="0"/>
            </a:endParaRPr>
          </a:p>
        </p:txBody>
      </p:sp>
      <p:sp>
        <p:nvSpPr>
          <p:cNvPr id="67613" name="Text Box 29"/>
          <p:cNvSpPr txBox="1">
            <a:spLocks noChangeArrowheads="1"/>
          </p:cNvSpPr>
          <p:nvPr/>
        </p:nvSpPr>
        <p:spPr bwMode="auto">
          <a:xfrm>
            <a:off x="381000" y="4876800"/>
            <a:ext cx="84582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>
              <a:solidFill>
                <a:schemeClr val="accent2"/>
              </a:solidFill>
              <a:cs typeface="Lucida Sans Unicode" pitchFamily="34" charset="0"/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>
                <a:solidFill>
                  <a:schemeClr val="accent2"/>
                </a:solidFill>
                <a:cs typeface="Lucida Sans Unicode" pitchFamily="34" charset="0"/>
              </a:rPr>
              <a:t>б) </a:t>
            </a:r>
            <a:r>
              <a:rPr lang="en-US">
                <a:solidFill>
                  <a:schemeClr val="accent2"/>
                </a:solidFill>
                <a:cs typeface="Lucida Sans Unicode" pitchFamily="34" charset="0"/>
              </a:rPr>
              <a:t>∆</a:t>
            </a:r>
            <a:r>
              <a:rPr lang="ru-RU">
                <a:solidFill>
                  <a:schemeClr val="accent2"/>
                </a:solidFill>
                <a:cs typeface="Lucida Sans Unicode" pitchFamily="34" charset="0"/>
              </a:rPr>
              <a:t>АВЕ = </a:t>
            </a:r>
            <a:r>
              <a:rPr lang="en-US">
                <a:solidFill>
                  <a:schemeClr val="accent2"/>
                </a:solidFill>
                <a:cs typeface="Lucida Sans Unicode" pitchFamily="34" charset="0"/>
              </a:rPr>
              <a:t>∆CDF</a:t>
            </a:r>
            <a:r>
              <a:rPr lang="ru-RU">
                <a:solidFill>
                  <a:schemeClr val="accent2"/>
                </a:solidFill>
                <a:cs typeface="Lucida Sans Unicode" pitchFamily="34" charset="0"/>
              </a:rPr>
              <a:t> по стороне и прилежащим к ней углам (АВ = </a:t>
            </a:r>
            <a:r>
              <a:rPr lang="en-US">
                <a:solidFill>
                  <a:schemeClr val="accent2"/>
                </a:solidFill>
                <a:cs typeface="Lucida Sans Unicode" pitchFamily="34" charset="0"/>
              </a:rPr>
              <a:t>CD – </a:t>
            </a:r>
            <a:r>
              <a:rPr lang="ru-RU">
                <a:solidFill>
                  <a:schemeClr val="accent2"/>
                </a:solidFill>
                <a:cs typeface="Lucida Sans Unicode" pitchFamily="34" charset="0"/>
              </a:rPr>
              <a:t>по </a:t>
            </a: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>
              <a:solidFill>
                <a:schemeClr val="accent2"/>
              </a:solidFill>
              <a:cs typeface="Lucida Sans Unicode" pitchFamily="34" charset="0"/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>
                <a:solidFill>
                  <a:schemeClr val="accent2"/>
                </a:solidFill>
                <a:cs typeface="Lucida Sans Unicode" pitchFamily="34" charset="0"/>
              </a:rPr>
              <a:t>условию задачи, </a:t>
            </a:r>
            <a:r>
              <a:rPr lang="en-US">
                <a:solidFill>
                  <a:schemeClr val="accent2"/>
                </a:solidFill>
              </a:rPr>
              <a:t>∠ </a:t>
            </a:r>
            <a:r>
              <a:rPr lang="ru-RU">
                <a:solidFill>
                  <a:schemeClr val="accent2"/>
                </a:solidFill>
              </a:rPr>
              <a:t>АВЕ = ∠</a:t>
            </a:r>
            <a:r>
              <a:rPr lang="en-US">
                <a:solidFill>
                  <a:schemeClr val="accent2"/>
                </a:solidFill>
              </a:rPr>
              <a:t>ADF</a:t>
            </a:r>
            <a:r>
              <a:rPr lang="ru-RU">
                <a:solidFill>
                  <a:schemeClr val="accent2"/>
                </a:solidFill>
              </a:rPr>
              <a:t> – по доказанному, </a:t>
            </a:r>
            <a:r>
              <a:rPr lang="ru-RU">
                <a:solidFill>
                  <a:schemeClr val="accent2"/>
                </a:solidFill>
                <a:cs typeface="Lucida Sans Unicode" pitchFamily="34" charset="0"/>
              </a:rPr>
              <a:t>∠ВАЕ = ∠</a:t>
            </a:r>
            <a:r>
              <a:rPr lang="en-US">
                <a:solidFill>
                  <a:schemeClr val="accent2"/>
                </a:solidFill>
                <a:cs typeface="Lucida Sans Unicode" pitchFamily="34" charset="0"/>
              </a:rPr>
              <a:t>DCF – </a:t>
            </a:r>
            <a:r>
              <a:rPr lang="ru-RU">
                <a:solidFill>
                  <a:schemeClr val="accent2"/>
                </a:solidFill>
                <a:cs typeface="Lucida Sans Unicode" pitchFamily="34" charset="0"/>
              </a:rPr>
              <a:t>из</a:t>
            </a: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>
              <a:solidFill>
                <a:schemeClr val="accent2"/>
              </a:solidFill>
              <a:cs typeface="Lucida Sans Unicode" pitchFamily="34" charset="0"/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>
                <a:solidFill>
                  <a:schemeClr val="accent2"/>
                </a:solidFill>
                <a:cs typeface="Lucida Sans Unicode" pitchFamily="34" charset="0"/>
              </a:rPr>
              <a:t>равенства </a:t>
            </a:r>
            <a:r>
              <a:rPr lang="ru-RU">
                <a:solidFill>
                  <a:schemeClr val="accent2"/>
                </a:solidFill>
              </a:rPr>
              <a:t>∆</a:t>
            </a:r>
            <a:r>
              <a:rPr lang="en-US">
                <a:solidFill>
                  <a:schemeClr val="accent2"/>
                </a:solidFill>
              </a:rPr>
              <a:t>CDA = </a:t>
            </a:r>
            <a:r>
              <a:rPr lang="ru-RU">
                <a:solidFill>
                  <a:schemeClr val="accent2"/>
                </a:solidFill>
              </a:rPr>
              <a:t>∆</a:t>
            </a:r>
            <a:r>
              <a:rPr lang="en-US">
                <a:solidFill>
                  <a:schemeClr val="accent2"/>
                </a:solidFill>
              </a:rPr>
              <a:t>ABC</a:t>
            </a:r>
            <a:r>
              <a:rPr lang="ru-RU">
                <a:solidFill>
                  <a:schemeClr val="accent2"/>
                </a:solidFill>
              </a:rPr>
              <a:t>).</a:t>
            </a:r>
          </a:p>
        </p:txBody>
      </p:sp>
      <p:sp>
        <p:nvSpPr>
          <p:cNvPr id="67616" name="AutoShape 32"/>
          <p:cNvSpPr>
            <a:spLocks/>
          </p:cNvSpPr>
          <p:nvPr/>
        </p:nvSpPr>
        <p:spPr bwMode="auto">
          <a:xfrm>
            <a:off x="6096000" y="3200400"/>
            <a:ext cx="76200" cy="1676400"/>
          </a:xfrm>
          <a:prstGeom prst="rightBrace">
            <a:avLst>
              <a:gd name="adj1" fmla="val 183333"/>
              <a:gd name="adj2" fmla="val 50000"/>
            </a:avLst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67617" name="Text Box 33"/>
          <p:cNvSpPr txBox="1">
            <a:spLocks noChangeArrowheads="1"/>
          </p:cNvSpPr>
          <p:nvPr/>
        </p:nvSpPr>
        <p:spPr bwMode="auto">
          <a:xfrm>
            <a:off x="288925" y="2728913"/>
            <a:ext cx="8474075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a</a:t>
            </a:r>
            <a:r>
              <a:rPr lang="ru-RU">
                <a:solidFill>
                  <a:schemeClr val="accent2"/>
                </a:solidFill>
              </a:rPr>
              <a:t>) ∆АВС = ∆</a:t>
            </a:r>
            <a:r>
              <a:rPr lang="en-US">
                <a:solidFill>
                  <a:schemeClr val="accent2"/>
                </a:solidFill>
              </a:rPr>
              <a:t>CD</a:t>
            </a:r>
            <a:r>
              <a:rPr lang="ru-RU">
                <a:solidFill>
                  <a:schemeClr val="accent2"/>
                </a:solidFill>
              </a:rPr>
              <a:t>А по трём сторонам (АВ = С</a:t>
            </a:r>
            <a:r>
              <a:rPr lang="en-US">
                <a:solidFill>
                  <a:schemeClr val="accent2"/>
                </a:solidFill>
              </a:rPr>
              <a:t>D, BC = DA, </a:t>
            </a:r>
            <a:r>
              <a:rPr lang="ru-RU">
                <a:solidFill>
                  <a:schemeClr val="accent2"/>
                </a:solidFill>
              </a:rPr>
              <a:t>АС – общая </a:t>
            </a:r>
            <a:endParaRPr lang="en-US">
              <a:solidFill>
                <a:schemeClr val="accent2"/>
              </a:solidFill>
            </a:endParaRPr>
          </a:p>
          <a:p>
            <a:r>
              <a:rPr lang="en-US">
                <a:solidFill>
                  <a:schemeClr val="accent2"/>
                </a:solidFill>
              </a:rPr>
              <a:t>     </a:t>
            </a:r>
            <a:r>
              <a:rPr lang="ru-RU">
                <a:solidFill>
                  <a:schemeClr val="accent2"/>
                </a:solidFill>
              </a:rPr>
              <a:t>сторона) ⇒ ∠</a:t>
            </a:r>
            <a:r>
              <a:rPr lang="en-US">
                <a:solidFill>
                  <a:schemeClr val="accent2"/>
                </a:solidFill>
              </a:rPr>
              <a:t>ABC</a:t>
            </a:r>
            <a:r>
              <a:rPr lang="ru-RU">
                <a:solidFill>
                  <a:schemeClr val="accent2"/>
                </a:solidFill>
              </a:rPr>
              <a:t> = ∠</a:t>
            </a:r>
            <a:r>
              <a:rPr lang="en-US">
                <a:solidFill>
                  <a:schemeClr val="accent2"/>
                </a:solidFill>
              </a:rPr>
              <a:t>CDA.</a:t>
            </a:r>
            <a:endParaRPr lang="ru-RU">
              <a:solidFill>
                <a:schemeClr val="accent2"/>
              </a:solidFill>
            </a:endParaRPr>
          </a:p>
        </p:txBody>
      </p:sp>
      <p:sp>
        <p:nvSpPr>
          <p:cNvPr id="67618" name="Text Box 34"/>
          <p:cNvSpPr txBox="1">
            <a:spLocks noChangeArrowheads="1"/>
          </p:cNvSpPr>
          <p:nvPr/>
        </p:nvSpPr>
        <p:spPr bwMode="auto">
          <a:xfrm>
            <a:off x="365125" y="3338513"/>
            <a:ext cx="5654675" cy="1465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∠ </a:t>
            </a:r>
            <a:r>
              <a:rPr lang="ru-RU">
                <a:solidFill>
                  <a:schemeClr val="accent2"/>
                </a:solidFill>
              </a:rPr>
              <a:t>АВЕ</a:t>
            </a:r>
            <a:r>
              <a:rPr lang="en-US"/>
              <a:t> = </a:t>
            </a:r>
            <a:r>
              <a:rPr lang="en-US">
                <a:solidFill>
                  <a:schemeClr val="accent2"/>
                </a:solidFill>
              </a:rPr>
              <a:t>1/2∠ABC,</a:t>
            </a:r>
            <a:r>
              <a:rPr lang="ru-RU">
                <a:solidFill>
                  <a:schemeClr val="accent2"/>
                </a:solidFill>
              </a:rPr>
              <a:t> т.к. ВЕ – биссектриса ∠АВС</a:t>
            </a:r>
            <a:endParaRPr lang="en-US">
              <a:solidFill>
                <a:schemeClr val="accent2"/>
              </a:solidFill>
            </a:endParaRPr>
          </a:p>
          <a:p>
            <a:endParaRPr lang="en-US">
              <a:solidFill>
                <a:schemeClr val="accent2"/>
              </a:solidFill>
            </a:endParaRPr>
          </a:p>
          <a:p>
            <a:r>
              <a:rPr lang="ru-RU">
                <a:solidFill>
                  <a:schemeClr val="accent2"/>
                </a:solidFill>
              </a:rPr>
              <a:t>∠</a:t>
            </a:r>
            <a:r>
              <a:rPr lang="en-US">
                <a:solidFill>
                  <a:schemeClr val="accent2"/>
                </a:solidFill>
              </a:rPr>
              <a:t>ADF</a:t>
            </a:r>
            <a:r>
              <a:rPr lang="ru-RU">
                <a:solidFill>
                  <a:schemeClr val="accent2"/>
                </a:solidFill>
              </a:rPr>
              <a:t> = 1/2∠А</a:t>
            </a:r>
            <a:r>
              <a:rPr lang="en-US">
                <a:solidFill>
                  <a:schemeClr val="accent2"/>
                </a:solidFill>
              </a:rPr>
              <a:t>D</a:t>
            </a:r>
            <a:r>
              <a:rPr lang="ru-RU">
                <a:solidFill>
                  <a:schemeClr val="accent2"/>
                </a:solidFill>
              </a:rPr>
              <a:t>С, т.к. </a:t>
            </a:r>
            <a:r>
              <a:rPr lang="en-US">
                <a:solidFill>
                  <a:schemeClr val="accent2"/>
                </a:solidFill>
              </a:rPr>
              <a:t>DF – </a:t>
            </a:r>
            <a:r>
              <a:rPr lang="ru-RU">
                <a:solidFill>
                  <a:schemeClr val="accent2"/>
                </a:solidFill>
              </a:rPr>
              <a:t>биссектриса ∠А</a:t>
            </a:r>
            <a:r>
              <a:rPr lang="en-US">
                <a:solidFill>
                  <a:schemeClr val="accent2"/>
                </a:solidFill>
              </a:rPr>
              <a:t>D</a:t>
            </a:r>
            <a:r>
              <a:rPr lang="ru-RU">
                <a:solidFill>
                  <a:schemeClr val="accent2"/>
                </a:solidFill>
              </a:rPr>
              <a:t>С</a:t>
            </a:r>
            <a:endParaRPr lang="en-US">
              <a:solidFill>
                <a:schemeClr val="accent2"/>
              </a:solidFill>
            </a:endParaRPr>
          </a:p>
          <a:p>
            <a:endParaRPr lang="en-US">
              <a:solidFill>
                <a:schemeClr val="accent2"/>
              </a:solidFill>
            </a:endParaRPr>
          </a:p>
          <a:p>
            <a:r>
              <a:rPr lang="en-US">
                <a:solidFill>
                  <a:schemeClr val="accent2"/>
                </a:solidFill>
              </a:rPr>
              <a:t>    </a:t>
            </a:r>
            <a:r>
              <a:rPr lang="ru-RU">
                <a:solidFill>
                  <a:schemeClr val="accent2"/>
                </a:solidFill>
              </a:rPr>
              <a:t>∠</a:t>
            </a:r>
            <a:r>
              <a:rPr lang="en-US">
                <a:solidFill>
                  <a:schemeClr val="accent2"/>
                </a:solidFill>
              </a:rPr>
              <a:t>CDA = </a:t>
            </a:r>
            <a:r>
              <a:rPr lang="ru-RU">
                <a:solidFill>
                  <a:schemeClr val="accent2"/>
                </a:solidFill>
              </a:rPr>
              <a:t>∠</a:t>
            </a:r>
            <a:r>
              <a:rPr lang="en-US">
                <a:solidFill>
                  <a:schemeClr val="accent2"/>
                </a:solidFill>
              </a:rPr>
              <a:t>ABC</a:t>
            </a:r>
            <a:endParaRPr lang="ru-RU">
              <a:solidFill>
                <a:schemeClr val="accent2"/>
              </a:solidFill>
            </a:endParaRPr>
          </a:p>
        </p:txBody>
      </p:sp>
      <p:sp>
        <p:nvSpPr>
          <p:cNvPr id="67620" name="Text Box 36"/>
          <p:cNvSpPr txBox="1">
            <a:spLocks noChangeArrowheads="1"/>
          </p:cNvSpPr>
          <p:nvPr/>
        </p:nvSpPr>
        <p:spPr bwMode="auto">
          <a:xfrm>
            <a:off x="6308725" y="3795713"/>
            <a:ext cx="2225675" cy="300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ru-RU">
                <a:solidFill>
                  <a:schemeClr val="accent2"/>
                </a:solidFill>
              </a:rPr>
              <a:t>⇒ </a:t>
            </a:r>
            <a:r>
              <a:rPr lang="en-US">
                <a:solidFill>
                  <a:schemeClr val="accent2"/>
                </a:solidFill>
              </a:rPr>
              <a:t>∠ </a:t>
            </a:r>
            <a:r>
              <a:rPr lang="ru-RU">
                <a:solidFill>
                  <a:schemeClr val="accent2"/>
                </a:solidFill>
              </a:rPr>
              <a:t>АВЕ = ∠</a:t>
            </a:r>
            <a:r>
              <a:rPr lang="en-US">
                <a:solidFill>
                  <a:schemeClr val="accent2"/>
                </a:solidFill>
              </a:rPr>
              <a:t>ADF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67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67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7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7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67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1000"/>
                                        <p:tgtEl>
                                          <p:spTgt spid="67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1000"/>
                                        <p:tgtEl>
                                          <p:spTgt spid="67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1000"/>
                                        <p:tgtEl>
                                          <p:spTgt spid="676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16" grpId="0" animBg="1"/>
      <p:bldP spid="67617" grpId="0"/>
      <p:bldP spid="67618" grpId="0"/>
      <p:bldP spid="6762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230</Words>
  <Application>Microsoft Office PowerPoint</Application>
  <PresentationFormat>Экран (4:3)</PresentationFormat>
  <Paragraphs>55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</cp:revision>
  <dcterms:created xsi:type="dcterms:W3CDTF">2010-11-07T12:47:20Z</dcterms:created>
  <dcterms:modified xsi:type="dcterms:W3CDTF">2010-11-07T12:54:08Z</dcterms:modified>
</cp:coreProperties>
</file>