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1ED8C-D1AB-439D-9D37-5AD18AF5792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840E3-3E68-40AF-AA36-8A7D12509D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79388" y="1341438"/>
            <a:ext cx="8785225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800080"/>
                </a:solidFill>
              </a:rPr>
              <a:t>Решение задач на применение признаков равенства треугольников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4643438" y="908050"/>
            <a:ext cx="0" cy="5834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331913" y="188913"/>
            <a:ext cx="6696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800080"/>
                </a:solidFill>
                <a:latin typeface="Lucida Sans Unicode" pitchFamily="34" charset="0"/>
              </a:rPr>
              <a:t>Математический диктант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990600" y="838200"/>
            <a:ext cx="1519238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1 вариант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867400" y="838200"/>
            <a:ext cx="1519238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2 вариант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52400" y="1371600"/>
            <a:ext cx="4343400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1. В 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ABC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DEF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АВ =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Е, ∠А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BC = EF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Равны ли эти треугольники по первому признаку?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648200" y="1295400"/>
            <a:ext cx="4343400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1. В 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ABD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MPQ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АВ =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MP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∠А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M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AD = MQ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Равны ли эти треугольники по первому признаку?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52400" y="3733800"/>
            <a:ext cx="4343400" cy="1100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2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В 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KNM</a:t>
            </a:r>
            <a:r>
              <a:rPr lang="ru-RU" b="1">
                <a:solidFill>
                  <a:srgbClr val="0033CC"/>
                </a:solidFill>
                <a:latin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PQT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KN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=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PQ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N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Какое ещё условие должно быть выполнено, чтобы треугольники были равны по первому признаку?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648200" y="3733800"/>
            <a:ext cx="4343400" cy="1069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2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В 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AB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С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DEF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∠А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AC = DF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</a:rPr>
              <a:t>Какое ещё условие должно быть выполнено, чтобы треугольники были равны по первому признаку?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685800" y="2514600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993366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 rot="3063633">
            <a:off x="2443162" y="2205038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5334000" y="2438400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CC99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 rot="3063633">
            <a:off x="7243762" y="2128838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FF660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4953000" y="32004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A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04800" y="32766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A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1066800" y="2209800"/>
            <a:ext cx="3016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B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752600" y="32004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C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905000" y="2362200"/>
            <a:ext cx="336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D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3276600" y="6096000"/>
            <a:ext cx="312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T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3352800" y="2133600"/>
            <a:ext cx="2936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0033CC"/>
                </a:solidFill>
                <a:latin typeface="Lucida Sans Unicode" pitchFamily="34" charset="0"/>
              </a:rPr>
              <a:t>Е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5715000" y="2133600"/>
            <a:ext cx="3016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B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6400800" y="3200400"/>
            <a:ext cx="336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D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629400" y="2286000"/>
            <a:ext cx="3587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M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8153400" y="2057400"/>
            <a:ext cx="2968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P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7620000" y="3352800"/>
            <a:ext cx="342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Q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70" name="AutoShape 26"/>
          <p:cNvSpPr>
            <a:spLocks noChangeArrowheads="1"/>
          </p:cNvSpPr>
          <p:nvPr/>
        </p:nvSpPr>
        <p:spPr bwMode="auto">
          <a:xfrm>
            <a:off x="914400" y="5257800"/>
            <a:ext cx="1057275" cy="914400"/>
          </a:xfrm>
          <a:prstGeom prst="triangle">
            <a:avLst>
              <a:gd name="adj" fmla="val 79431"/>
            </a:avLst>
          </a:prstGeom>
          <a:solidFill>
            <a:srgbClr val="99CC0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533400" y="6019800"/>
            <a:ext cx="3175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K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1981200" y="5943600"/>
            <a:ext cx="3587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M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2209800" y="5181600"/>
            <a:ext cx="2968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P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3733800" y="4953000"/>
            <a:ext cx="342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Q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2819400" y="3352800"/>
            <a:ext cx="2936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F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1676400" y="4876800"/>
            <a:ext cx="3349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N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77" name="AutoShape 33"/>
          <p:cNvSpPr>
            <a:spLocks noChangeArrowheads="1"/>
          </p:cNvSpPr>
          <p:nvPr/>
        </p:nvSpPr>
        <p:spPr bwMode="auto">
          <a:xfrm rot="1951931">
            <a:off x="2667000" y="4953000"/>
            <a:ext cx="1057275" cy="914400"/>
          </a:xfrm>
          <a:prstGeom prst="triangle">
            <a:avLst>
              <a:gd name="adj" fmla="val 79431"/>
            </a:avLst>
          </a:prstGeom>
          <a:solidFill>
            <a:srgbClr val="00808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78" name="AutoShape 34"/>
          <p:cNvSpPr>
            <a:spLocks noChangeArrowheads="1"/>
          </p:cNvSpPr>
          <p:nvPr/>
        </p:nvSpPr>
        <p:spPr bwMode="auto">
          <a:xfrm>
            <a:off x="5410200" y="5257800"/>
            <a:ext cx="1057275" cy="914400"/>
          </a:xfrm>
          <a:prstGeom prst="triangle">
            <a:avLst>
              <a:gd name="adj" fmla="val 18769"/>
            </a:avLst>
          </a:prstGeom>
          <a:solidFill>
            <a:srgbClr val="33CC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5029200" y="60198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A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6477000" y="6019800"/>
            <a:ext cx="3254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C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6934200" y="5181600"/>
            <a:ext cx="336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D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5410200" y="4876800"/>
            <a:ext cx="3016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B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8077200" y="4876800"/>
            <a:ext cx="2936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E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696200" y="6248400"/>
            <a:ext cx="2936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F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6185" name="AutoShape 41"/>
          <p:cNvSpPr>
            <a:spLocks noChangeArrowheads="1"/>
          </p:cNvSpPr>
          <p:nvPr/>
        </p:nvSpPr>
        <p:spPr bwMode="auto">
          <a:xfrm rot="3570856">
            <a:off x="7315200" y="5105401"/>
            <a:ext cx="1057275" cy="914400"/>
          </a:xfrm>
          <a:prstGeom prst="triangle">
            <a:avLst>
              <a:gd name="adj" fmla="val 18769"/>
            </a:avLst>
          </a:prstGeom>
          <a:solidFill>
            <a:srgbClr val="FFCC0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3" grpId="0"/>
      <p:bldP spid="6163" grpId="0"/>
      <p:bldP spid="6170" grpId="0" animBg="1"/>
      <p:bldP spid="6171" grpId="0"/>
      <p:bldP spid="6172" grpId="0"/>
      <p:bldP spid="6173" grpId="0"/>
      <p:bldP spid="6174" grpId="0"/>
      <p:bldP spid="6176" grpId="0"/>
      <p:bldP spid="6177" grpId="0" animBg="1"/>
      <p:bldP spid="6178" grpId="0" animBg="1"/>
      <p:bldP spid="6179" grpId="0"/>
      <p:bldP spid="6180" grpId="0"/>
      <p:bldP spid="6181" grpId="0"/>
      <p:bldP spid="6182" grpId="0"/>
      <p:bldP spid="6183" grpId="0"/>
      <p:bldP spid="6184" grpId="0"/>
      <p:bldP spid="618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4643438" y="908050"/>
            <a:ext cx="0" cy="5834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331913" y="188913"/>
            <a:ext cx="6696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800080"/>
                </a:solidFill>
                <a:latin typeface="Lucida Sans Unicode" pitchFamily="34" charset="0"/>
              </a:rPr>
              <a:t>Математический диктант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90600" y="838200"/>
            <a:ext cx="1519238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1 вариант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867400" y="838200"/>
            <a:ext cx="1519238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2 вариант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52400" y="1371600"/>
            <a:ext cx="4343400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3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В 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ABC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DFQ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АВ =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DF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∠А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∠В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F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Равны ли эти треугольники по второму признаку?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648200" y="1295400"/>
            <a:ext cx="4343400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3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В 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ABD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MPQ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АВ =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MP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∠А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M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∠В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P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Равны ли эти треугольники по второму признаку?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52400" y="3733800"/>
            <a:ext cx="4343400" cy="1100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4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В 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KNM</a:t>
            </a:r>
            <a:r>
              <a:rPr lang="ru-RU" b="1">
                <a:solidFill>
                  <a:srgbClr val="0033CC"/>
                </a:solidFill>
                <a:latin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PQT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KN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=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PQ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N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Q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Какое ещё условие должно быть выполнено, чтобы треугольники были равны по второму признаку?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648200" y="3733800"/>
            <a:ext cx="4343400" cy="1069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4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В 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ABC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DEF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∠А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C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= ∠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F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</a:rPr>
              <a:t>Какое ещё условие должно быть выполнено, чтобы треугольники были равны по второму признаку?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685800" y="2514600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 rot="3063633">
            <a:off x="2443162" y="2205038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5334000" y="2438400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666699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 rot="3063633">
            <a:off x="7243762" y="2128838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66FF33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953000" y="32004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A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304800" y="32766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A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1066800" y="2209800"/>
            <a:ext cx="3016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B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752600" y="32004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C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1905000" y="2362200"/>
            <a:ext cx="336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D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3276600" y="6096000"/>
            <a:ext cx="312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T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895600" y="3276600"/>
            <a:ext cx="342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Q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5715000" y="2133600"/>
            <a:ext cx="3016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B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6400800" y="3200400"/>
            <a:ext cx="336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D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6629400" y="2286000"/>
            <a:ext cx="3587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M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8153400" y="2057400"/>
            <a:ext cx="2968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P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7620000" y="3352800"/>
            <a:ext cx="342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Q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194" name="AutoShape 26"/>
          <p:cNvSpPr>
            <a:spLocks noChangeArrowheads="1"/>
          </p:cNvSpPr>
          <p:nvPr/>
        </p:nvSpPr>
        <p:spPr bwMode="auto">
          <a:xfrm>
            <a:off x="914400" y="5257800"/>
            <a:ext cx="1057275" cy="914400"/>
          </a:xfrm>
          <a:prstGeom prst="triangle">
            <a:avLst>
              <a:gd name="adj" fmla="val 79431"/>
            </a:avLst>
          </a:prstGeom>
          <a:solidFill>
            <a:srgbClr val="FF00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533400" y="6019800"/>
            <a:ext cx="3175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K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1981200" y="5943600"/>
            <a:ext cx="3587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M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2209800" y="5181600"/>
            <a:ext cx="2968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P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3733800" y="4953000"/>
            <a:ext cx="342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Q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3352800" y="2209800"/>
            <a:ext cx="2936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F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76400" y="4876800"/>
            <a:ext cx="3349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N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201" name="AutoShape 33"/>
          <p:cNvSpPr>
            <a:spLocks noChangeArrowheads="1"/>
          </p:cNvSpPr>
          <p:nvPr/>
        </p:nvSpPr>
        <p:spPr bwMode="auto">
          <a:xfrm rot="1951931">
            <a:off x="2667000" y="4953000"/>
            <a:ext cx="1057275" cy="914400"/>
          </a:xfrm>
          <a:prstGeom prst="triangle">
            <a:avLst>
              <a:gd name="adj" fmla="val 79431"/>
            </a:avLst>
          </a:prstGeom>
          <a:solidFill>
            <a:srgbClr val="333399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02" name="AutoShape 34"/>
          <p:cNvSpPr>
            <a:spLocks noChangeArrowheads="1"/>
          </p:cNvSpPr>
          <p:nvPr/>
        </p:nvSpPr>
        <p:spPr bwMode="auto">
          <a:xfrm>
            <a:off x="5410200" y="5257800"/>
            <a:ext cx="1057275" cy="914400"/>
          </a:xfrm>
          <a:prstGeom prst="triangle">
            <a:avLst>
              <a:gd name="adj" fmla="val 18769"/>
            </a:avLst>
          </a:prstGeom>
          <a:solidFill>
            <a:srgbClr val="80000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5029200" y="60198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A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6477000" y="6019800"/>
            <a:ext cx="3254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C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6934200" y="5181600"/>
            <a:ext cx="336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D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5410200" y="4876800"/>
            <a:ext cx="3016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B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8077200" y="4876800"/>
            <a:ext cx="2936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E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7696200" y="6248400"/>
            <a:ext cx="2936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F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7209" name="AutoShape 41"/>
          <p:cNvSpPr>
            <a:spLocks noChangeArrowheads="1"/>
          </p:cNvSpPr>
          <p:nvPr/>
        </p:nvSpPr>
        <p:spPr bwMode="auto">
          <a:xfrm rot="3570856">
            <a:off x="7315200" y="5105401"/>
            <a:ext cx="1057275" cy="914400"/>
          </a:xfrm>
          <a:prstGeom prst="triangle">
            <a:avLst>
              <a:gd name="adj" fmla="val 18769"/>
            </a:avLst>
          </a:prstGeom>
          <a:solidFill>
            <a:srgbClr val="33CC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  <p:bldP spid="7187" grpId="0"/>
      <p:bldP spid="7194" grpId="0" animBg="1"/>
      <p:bldP spid="7195" grpId="0"/>
      <p:bldP spid="7196" grpId="0"/>
      <p:bldP spid="7197" grpId="0"/>
      <p:bldP spid="7198" grpId="0"/>
      <p:bldP spid="7200" grpId="0"/>
      <p:bldP spid="7201" grpId="0" animBg="1"/>
      <p:bldP spid="7202" grpId="0" animBg="1"/>
      <p:bldP spid="7203" grpId="0"/>
      <p:bldP spid="7204" grpId="0"/>
      <p:bldP spid="7205" grpId="0"/>
      <p:bldP spid="7206" grpId="0"/>
      <p:bldP spid="7207" grpId="0"/>
      <p:bldP spid="7208" grpId="0"/>
      <p:bldP spid="72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4643438" y="908050"/>
            <a:ext cx="0" cy="5834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31913" y="188913"/>
            <a:ext cx="6696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800080"/>
                </a:solidFill>
                <a:latin typeface="Lucida Sans Unicode" pitchFamily="34" charset="0"/>
              </a:rPr>
              <a:t>Математический диктант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990600" y="838200"/>
            <a:ext cx="1519238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1 вариант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867400" y="838200"/>
            <a:ext cx="1519238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2 вариант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52400" y="1371600"/>
            <a:ext cx="4343400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5. В ∆</a:t>
            </a:r>
            <a:r>
              <a:rPr lang="en-US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ABC </a:t>
            </a:r>
            <a:r>
              <a:rPr lang="ru-RU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DFQ </a:t>
            </a:r>
            <a:r>
              <a:rPr lang="ru-RU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АВ = </a:t>
            </a:r>
            <a:r>
              <a:rPr lang="en-US" sz="1600" b="1" dirty="0" smtClean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D</a:t>
            </a:r>
            <a:r>
              <a:rPr lang="en-US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F</a:t>
            </a:r>
            <a:r>
              <a:rPr lang="ru-RU" sz="1600" b="1" dirty="0" smtClean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</a:t>
            </a:r>
            <a:r>
              <a:rPr lang="en-US" sz="1600" b="1" dirty="0" smtClean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en-US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BC = FQ, AC = DQ</a:t>
            </a:r>
            <a:r>
              <a:rPr lang="ru-RU" sz="1600" b="1" dirty="0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Равны ли эти треугольники по третьему признаку?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648200" y="1295400"/>
            <a:ext cx="4343400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5. В 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ABD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и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∆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MPQ 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 АВ =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MP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, </a:t>
            </a:r>
            <a:r>
              <a:rPr lang="en-US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AD = MQ, BD = PQ</a:t>
            </a:r>
            <a:r>
              <a:rPr lang="ru-RU" sz="1600" b="1">
                <a:solidFill>
                  <a:srgbClr val="0033CC"/>
                </a:solidFill>
                <a:latin typeface="Lucida Sans Unicode" pitchFamily="34" charset="0"/>
                <a:cs typeface="Lucida Sans Unicode" pitchFamily="34" charset="0"/>
              </a:rPr>
              <a:t>. Равны ли эти треугольники по третьему признаку?</a:t>
            </a: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685800" y="2514600"/>
            <a:ext cx="1057275" cy="914400"/>
          </a:xfrm>
          <a:prstGeom prst="triangle">
            <a:avLst>
              <a:gd name="adj" fmla="val 9458"/>
            </a:avLst>
          </a:prstGeom>
          <a:solidFill>
            <a:srgbClr val="993366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5334000" y="2438400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FF00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 rot="3063633">
            <a:off x="7243762" y="2128838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0099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4953000" y="32004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A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04800" y="32766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A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457200" y="2209800"/>
            <a:ext cx="3016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B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752600" y="3200400"/>
            <a:ext cx="3238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C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286000" y="2667000"/>
            <a:ext cx="336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D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429000" y="3352800"/>
            <a:ext cx="342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Q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5715000" y="2133600"/>
            <a:ext cx="3016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B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6400800" y="3200400"/>
            <a:ext cx="336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D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6629400" y="2286000"/>
            <a:ext cx="3587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M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8153400" y="2057400"/>
            <a:ext cx="2968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P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7620000" y="3352800"/>
            <a:ext cx="3429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Q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3352800" y="1981200"/>
            <a:ext cx="2936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  <a:latin typeface="Lucida Sans Unicode" pitchFamily="34" charset="0"/>
              </a:rPr>
              <a:t>F</a:t>
            </a:r>
            <a:endParaRPr lang="ru-RU" sz="1600" b="1">
              <a:solidFill>
                <a:srgbClr val="0033CC"/>
              </a:solidFill>
              <a:latin typeface="Lucida Sans Unicode" pitchFamily="34" charset="0"/>
            </a:endParaRP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 rot="2556492">
            <a:off x="2819400" y="2362200"/>
            <a:ext cx="1057275" cy="914400"/>
          </a:xfrm>
          <a:prstGeom prst="triangle">
            <a:avLst>
              <a:gd name="adj" fmla="val 9458"/>
            </a:avLst>
          </a:prstGeom>
          <a:solidFill>
            <a:srgbClr val="339966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401</Words>
  <Application>Microsoft Office PowerPoint</Application>
  <PresentationFormat>Экран (4:3)</PresentationFormat>
  <Paragraphs>80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</cp:revision>
  <dcterms:created xsi:type="dcterms:W3CDTF">2010-11-07T12:19:19Z</dcterms:created>
  <dcterms:modified xsi:type="dcterms:W3CDTF">2010-11-07T12:34:33Z</dcterms:modified>
</cp:coreProperties>
</file>