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E2FAD-6673-4A44-8E24-CFF16476A6CE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2733A9-6F14-4BF6-98AA-795D7E6589A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0B93F9-8FC0-437C-A60A-22BEBCCE100F}" type="slidenum">
              <a:rPr lang="ru-RU">
                <a:latin typeface="Arial" charset="0"/>
              </a:rPr>
              <a:pPr/>
              <a:t>1</a:t>
            </a:fld>
            <a:endParaRPr lang="ru-RU">
              <a:latin typeface="Arial" charset="0"/>
            </a:endParaRP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0" y="-12763500"/>
            <a:ext cx="1588" cy="269160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4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0050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6D6DC9-C85A-487B-A407-89139089D4D1}" type="slidenum">
              <a:rPr lang="ru-RU">
                <a:latin typeface="Arial" charset="0"/>
              </a:rPr>
              <a:pPr/>
              <a:t>3</a:t>
            </a:fld>
            <a:endParaRPr lang="ru-RU">
              <a:latin typeface="Arial" charset="0"/>
            </a:endParaRP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0" y="-12763500"/>
            <a:ext cx="1588" cy="269160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2" name="Rectangle 3"/>
          <p:cNvSpPr>
            <a:spLocks noChangeArrowheads="1"/>
          </p:cNvSpPr>
          <p:nvPr>
            <p:ph type="body"/>
          </p:nvPr>
        </p:nvSpPr>
        <p:spPr>
          <a:xfrm>
            <a:off x="685800" y="4343400"/>
            <a:ext cx="5480050" cy="4114800"/>
          </a:xfrm>
          <a:noFill/>
          <a:ln/>
        </p:spPr>
        <p:txBody>
          <a:bodyPr wrap="none" anchor="ctr"/>
          <a:lstStyle/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1E72-3D9E-46F9-AB6D-D49A25AAA820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55D42-8AAF-493B-87D8-E6E5C2083B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1E72-3D9E-46F9-AB6D-D49A25AAA820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55D42-8AAF-493B-87D8-E6E5C2083B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1E72-3D9E-46F9-AB6D-D49A25AAA820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55D42-8AAF-493B-87D8-E6E5C2083B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1E72-3D9E-46F9-AB6D-D49A25AAA820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55D42-8AAF-493B-87D8-E6E5C2083B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1E72-3D9E-46F9-AB6D-D49A25AAA820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55D42-8AAF-493B-87D8-E6E5C2083B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1E72-3D9E-46F9-AB6D-D49A25AAA820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55D42-8AAF-493B-87D8-E6E5C2083B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1E72-3D9E-46F9-AB6D-D49A25AAA820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55D42-8AAF-493B-87D8-E6E5C2083B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1E72-3D9E-46F9-AB6D-D49A25AAA820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55D42-8AAF-493B-87D8-E6E5C2083B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1E72-3D9E-46F9-AB6D-D49A25AAA820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55D42-8AAF-493B-87D8-E6E5C2083B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1E72-3D9E-46F9-AB6D-D49A25AAA820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55D42-8AAF-493B-87D8-E6E5C2083B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1E72-3D9E-46F9-AB6D-D49A25AAA820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55D42-8AAF-493B-87D8-E6E5C2083B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81E72-3D9E-46F9-AB6D-D49A25AAA820}" type="datetimeFigureOut">
              <a:rPr lang="ru-RU" smtClean="0"/>
              <a:t>07.11.2010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55D42-8AAF-493B-87D8-E6E5C2083B4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3"/>
          <p:cNvSpPr>
            <a:spLocks noChangeShapeType="1"/>
          </p:cNvSpPr>
          <p:nvPr/>
        </p:nvSpPr>
        <p:spPr bwMode="auto">
          <a:xfrm flipV="1">
            <a:off x="1439863" y="2368550"/>
            <a:ext cx="4140200" cy="159385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5" name="Line 4"/>
          <p:cNvSpPr>
            <a:spLocks noChangeShapeType="1"/>
          </p:cNvSpPr>
          <p:nvPr/>
        </p:nvSpPr>
        <p:spPr bwMode="auto">
          <a:xfrm>
            <a:off x="1979613" y="2519363"/>
            <a:ext cx="3959225" cy="1260475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6" name="Line 5"/>
          <p:cNvSpPr>
            <a:spLocks noChangeShapeType="1"/>
          </p:cNvSpPr>
          <p:nvPr/>
        </p:nvSpPr>
        <p:spPr bwMode="auto">
          <a:xfrm flipH="1">
            <a:off x="1436688" y="2519363"/>
            <a:ext cx="546100" cy="1439862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5580063" y="2339975"/>
            <a:ext cx="360362" cy="1439863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8" name="Line 7"/>
          <p:cNvSpPr>
            <a:spLocks noChangeShapeType="1"/>
          </p:cNvSpPr>
          <p:nvPr/>
        </p:nvSpPr>
        <p:spPr bwMode="auto">
          <a:xfrm>
            <a:off x="2700338" y="2519363"/>
            <a:ext cx="1587" cy="3603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9" name="Line 8"/>
          <p:cNvSpPr>
            <a:spLocks noChangeShapeType="1"/>
          </p:cNvSpPr>
          <p:nvPr/>
        </p:nvSpPr>
        <p:spPr bwMode="auto">
          <a:xfrm>
            <a:off x="4679950" y="2519363"/>
            <a:ext cx="1588" cy="3603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0" name="Freeform 9"/>
          <p:cNvSpPr>
            <a:spLocks noChangeArrowheads="1"/>
          </p:cNvSpPr>
          <p:nvPr/>
        </p:nvSpPr>
        <p:spPr bwMode="auto">
          <a:xfrm>
            <a:off x="5419725" y="2463800"/>
            <a:ext cx="246063" cy="196850"/>
          </a:xfrm>
          <a:custGeom>
            <a:avLst/>
            <a:gdLst>
              <a:gd name="T0" fmla="*/ 0 w 685"/>
              <a:gd name="T1" fmla="*/ 0 h 549"/>
              <a:gd name="T2" fmla="*/ 456 w 685"/>
              <a:gd name="T3" fmla="*/ 411 h 549"/>
              <a:gd name="T4" fmla="*/ 684 w 685"/>
              <a:gd name="T5" fmla="*/ 548 h 549"/>
              <a:gd name="T6" fmla="*/ 0 60000 65536"/>
              <a:gd name="T7" fmla="*/ 0 60000 65536"/>
              <a:gd name="T8" fmla="*/ 0 60000 65536"/>
              <a:gd name="T9" fmla="*/ 0 w 685"/>
              <a:gd name="T10" fmla="*/ 0 h 549"/>
              <a:gd name="T11" fmla="*/ 685 w 685"/>
              <a:gd name="T12" fmla="*/ 549 h 5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85" h="549">
                <a:moveTo>
                  <a:pt x="0" y="0"/>
                </a:moveTo>
                <a:lnTo>
                  <a:pt x="456" y="411"/>
                </a:lnTo>
                <a:lnTo>
                  <a:pt x="684" y="54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1" name="Freeform 10"/>
          <p:cNvSpPr>
            <a:spLocks noChangeArrowheads="1"/>
          </p:cNvSpPr>
          <p:nvPr/>
        </p:nvSpPr>
        <p:spPr bwMode="auto">
          <a:xfrm>
            <a:off x="1889125" y="2562225"/>
            <a:ext cx="263525" cy="214313"/>
          </a:xfrm>
          <a:custGeom>
            <a:avLst/>
            <a:gdLst>
              <a:gd name="T0" fmla="*/ 730 w 731"/>
              <a:gd name="T1" fmla="*/ 0 h 594"/>
              <a:gd name="T2" fmla="*/ 365 w 731"/>
              <a:gd name="T3" fmla="*/ 456 h 594"/>
              <a:gd name="T4" fmla="*/ 0 w 731"/>
              <a:gd name="T5" fmla="*/ 593 h 594"/>
              <a:gd name="T6" fmla="*/ 0 60000 65536"/>
              <a:gd name="T7" fmla="*/ 0 60000 65536"/>
              <a:gd name="T8" fmla="*/ 0 60000 65536"/>
              <a:gd name="T9" fmla="*/ 0 w 731"/>
              <a:gd name="T10" fmla="*/ 0 h 594"/>
              <a:gd name="T11" fmla="*/ 731 w 731"/>
              <a:gd name="T12" fmla="*/ 594 h 5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31" h="594">
                <a:moveTo>
                  <a:pt x="730" y="0"/>
                </a:moveTo>
                <a:lnTo>
                  <a:pt x="365" y="456"/>
                </a:lnTo>
                <a:lnTo>
                  <a:pt x="0" y="593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1260475" y="4140200"/>
            <a:ext cx="3587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chemeClr val="accent2"/>
                </a:solidFill>
                <a:latin typeface="Arial" charset="0"/>
              </a:rPr>
              <a:t>А</a:t>
            </a:r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3600450" y="3240088"/>
            <a:ext cx="395288" cy="347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chemeClr val="accent2"/>
                </a:solidFill>
                <a:latin typeface="Arial" charset="0"/>
              </a:rPr>
              <a:t>О</a:t>
            </a:r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5759450" y="3779838"/>
            <a:ext cx="396875" cy="347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chemeClr val="accent2"/>
                </a:solidFill>
                <a:latin typeface="Arial" charset="0"/>
              </a:rPr>
              <a:t>D</a:t>
            </a:r>
          </a:p>
        </p:txBody>
      </p:sp>
      <p:sp>
        <p:nvSpPr>
          <p:cNvPr id="8205" name="Text Box 14"/>
          <p:cNvSpPr txBox="1">
            <a:spLocks noChangeArrowheads="1"/>
          </p:cNvSpPr>
          <p:nvPr/>
        </p:nvSpPr>
        <p:spPr bwMode="auto">
          <a:xfrm>
            <a:off x="5580063" y="1989138"/>
            <a:ext cx="431800" cy="347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chemeClr val="accent2"/>
                </a:solidFill>
                <a:latin typeface="Arial" charset="0"/>
              </a:rPr>
              <a:t>В</a:t>
            </a:r>
          </a:p>
        </p:txBody>
      </p:sp>
      <p:sp>
        <p:nvSpPr>
          <p:cNvPr id="8206" name="Text Box 15"/>
          <p:cNvSpPr txBox="1">
            <a:spLocks noChangeArrowheads="1"/>
          </p:cNvSpPr>
          <p:nvPr/>
        </p:nvSpPr>
        <p:spPr bwMode="auto">
          <a:xfrm>
            <a:off x="1619250" y="2160588"/>
            <a:ext cx="539750" cy="360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chemeClr val="accent2"/>
                </a:solidFill>
                <a:latin typeface="Arial" charset="0"/>
              </a:rPr>
              <a:t>С</a:t>
            </a:r>
          </a:p>
        </p:txBody>
      </p:sp>
      <p:sp>
        <p:nvSpPr>
          <p:cNvPr id="8207" name="Text Box 16"/>
          <p:cNvSpPr txBox="1">
            <a:spLocks noChangeArrowheads="1"/>
          </p:cNvSpPr>
          <p:nvPr/>
        </p:nvSpPr>
        <p:spPr bwMode="auto">
          <a:xfrm>
            <a:off x="2268538" y="4508500"/>
            <a:ext cx="5507037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>
                <a:solidFill>
                  <a:schemeClr val="accent2"/>
                </a:solidFill>
              </a:rPr>
              <a:t>Докажите, что </a:t>
            </a:r>
            <a:r>
              <a:rPr lang="en-GB" sz="2400" b="1" dirty="0">
                <a:solidFill>
                  <a:schemeClr val="accent2"/>
                </a:solidFill>
              </a:rPr>
              <a:t> ∆АСО </a:t>
            </a:r>
            <a:r>
              <a:rPr lang="ru-RU" sz="2400" b="1" dirty="0">
                <a:solidFill>
                  <a:schemeClr val="accent2"/>
                </a:solidFill>
              </a:rPr>
              <a:t>=</a:t>
            </a:r>
            <a:r>
              <a:rPr lang="en-GB" sz="2400" b="1" dirty="0">
                <a:solidFill>
                  <a:schemeClr val="accent2"/>
                </a:solidFill>
              </a:rPr>
              <a:t> ∆</a:t>
            </a:r>
            <a:r>
              <a:rPr lang="en-GB" sz="2400" b="1" dirty="0" smtClean="0">
                <a:solidFill>
                  <a:schemeClr val="accent2"/>
                </a:solidFill>
              </a:rPr>
              <a:t>DВО</a:t>
            </a:r>
            <a:endParaRPr lang="ru-RU" sz="2400" b="1" dirty="0">
              <a:solidFill>
                <a:schemeClr val="accent2"/>
              </a:solidFill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>
                <a:solidFill>
                  <a:schemeClr val="accent2"/>
                </a:solidFill>
              </a:rPr>
              <a:t> </a:t>
            </a:r>
            <a:endParaRPr lang="ru-RU" sz="2400" dirty="0">
              <a:solidFill>
                <a:schemeClr val="accent2"/>
              </a:solidFill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400" dirty="0">
              <a:solidFill>
                <a:schemeClr val="accent2"/>
              </a:solidFill>
            </a:endParaRPr>
          </a:p>
        </p:txBody>
      </p:sp>
      <p:sp>
        <p:nvSpPr>
          <p:cNvPr id="8208" name="Text Box 17"/>
          <p:cNvSpPr txBox="1">
            <a:spLocks noChangeArrowheads="1"/>
          </p:cNvSpPr>
          <p:nvPr/>
        </p:nvSpPr>
        <p:spPr bwMode="auto">
          <a:xfrm>
            <a:off x="395288" y="981075"/>
            <a:ext cx="503237" cy="43815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>
                <a:solidFill>
                  <a:srgbClr val="4700B8"/>
                </a:solidFill>
                <a:latin typeface="Arial" charset="0"/>
              </a:rPr>
              <a:t>1.</a:t>
            </a:r>
          </a:p>
        </p:txBody>
      </p:sp>
      <p:sp>
        <p:nvSpPr>
          <p:cNvPr id="8209" name="Text Box 18"/>
          <p:cNvSpPr txBox="1">
            <a:spLocks noChangeArrowheads="1"/>
          </p:cNvSpPr>
          <p:nvPr/>
        </p:nvSpPr>
        <p:spPr bwMode="auto">
          <a:xfrm>
            <a:off x="1763713" y="188913"/>
            <a:ext cx="51323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>
                <a:solidFill>
                  <a:srgbClr val="800080"/>
                </a:solidFill>
                <a:latin typeface="Arial" charset="0"/>
              </a:rPr>
              <a:t>Решение задач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7" name="Line 19"/>
          <p:cNvSpPr>
            <a:spLocks noChangeShapeType="1"/>
          </p:cNvSpPr>
          <p:nvPr/>
        </p:nvSpPr>
        <p:spPr bwMode="auto">
          <a:xfrm flipV="1">
            <a:off x="919163" y="1320800"/>
            <a:ext cx="3313112" cy="16557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 flipH="1">
            <a:off x="2216150" y="1176338"/>
            <a:ext cx="719138" cy="2089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49" name="Line 21"/>
          <p:cNvSpPr>
            <a:spLocks noChangeShapeType="1"/>
          </p:cNvSpPr>
          <p:nvPr/>
        </p:nvSpPr>
        <p:spPr bwMode="auto">
          <a:xfrm>
            <a:off x="2935288" y="1176338"/>
            <a:ext cx="1296987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0" name="Line 22"/>
          <p:cNvSpPr>
            <a:spLocks noChangeShapeType="1"/>
          </p:cNvSpPr>
          <p:nvPr/>
        </p:nvSpPr>
        <p:spPr bwMode="auto">
          <a:xfrm>
            <a:off x="919163" y="2976563"/>
            <a:ext cx="1296987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1855788" y="2328863"/>
            <a:ext cx="144462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2" name="Line 24"/>
          <p:cNvSpPr>
            <a:spLocks noChangeShapeType="1"/>
          </p:cNvSpPr>
          <p:nvPr/>
        </p:nvSpPr>
        <p:spPr bwMode="auto">
          <a:xfrm>
            <a:off x="2719388" y="1536700"/>
            <a:ext cx="215900" cy="73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>
            <a:off x="2647950" y="1609725"/>
            <a:ext cx="215900" cy="73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>
            <a:off x="2287588" y="2687638"/>
            <a:ext cx="215900" cy="73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5" name="Line 27"/>
          <p:cNvSpPr>
            <a:spLocks noChangeShapeType="1"/>
          </p:cNvSpPr>
          <p:nvPr/>
        </p:nvSpPr>
        <p:spPr bwMode="auto">
          <a:xfrm>
            <a:off x="2216150" y="2760663"/>
            <a:ext cx="215900" cy="73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6" name="Line 28"/>
          <p:cNvSpPr>
            <a:spLocks noChangeShapeType="1"/>
          </p:cNvSpPr>
          <p:nvPr/>
        </p:nvSpPr>
        <p:spPr bwMode="auto">
          <a:xfrm>
            <a:off x="3224213" y="1681163"/>
            <a:ext cx="144462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57" name="Text Box 29"/>
          <p:cNvSpPr txBox="1">
            <a:spLocks noChangeArrowheads="1"/>
          </p:cNvSpPr>
          <p:nvPr/>
        </p:nvSpPr>
        <p:spPr bwMode="auto">
          <a:xfrm>
            <a:off x="487363" y="276066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accent2"/>
                </a:solidFill>
              </a:rPr>
              <a:t>А</a:t>
            </a:r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2144713" y="17526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accent2"/>
                </a:solidFill>
              </a:rPr>
              <a:t>B</a:t>
            </a:r>
            <a:endParaRPr lang="ru-RU" sz="2400" b="1">
              <a:solidFill>
                <a:schemeClr val="accent2"/>
              </a:solidFill>
            </a:endParaRPr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2051050" y="3284538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accent2"/>
                </a:solidFill>
              </a:rPr>
              <a:t>С</a:t>
            </a:r>
          </a:p>
        </p:txBody>
      </p:sp>
      <p:sp>
        <p:nvSpPr>
          <p:cNvPr id="22560" name="Text Box 32"/>
          <p:cNvSpPr txBox="1">
            <a:spLocks noChangeArrowheads="1"/>
          </p:cNvSpPr>
          <p:nvPr/>
        </p:nvSpPr>
        <p:spPr bwMode="auto">
          <a:xfrm>
            <a:off x="4160838" y="11049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accent2"/>
                </a:solidFill>
              </a:rPr>
              <a:t>Е</a:t>
            </a:r>
          </a:p>
        </p:txBody>
      </p:sp>
      <p:sp>
        <p:nvSpPr>
          <p:cNvPr id="22561" name="Text Box 33"/>
          <p:cNvSpPr txBox="1">
            <a:spLocks noChangeArrowheads="1"/>
          </p:cNvSpPr>
          <p:nvPr/>
        </p:nvSpPr>
        <p:spPr bwMode="auto">
          <a:xfrm>
            <a:off x="2771775" y="620713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accent2"/>
                </a:solidFill>
              </a:rPr>
              <a:t>D</a:t>
            </a:r>
            <a:endParaRPr lang="ru-RU" sz="2400" b="1">
              <a:solidFill>
                <a:schemeClr val="accent2"/>
              </a:solidFill>
            </a:endParaRPr>
          </a:p>
        </p:txBody>
      </p:sp>
      <p:sp>
        <p:nvSpPr>
          <p:cNvPr id="22562" name="Text Box 34"/>
          <p:cNvSpPr txBox="1">
            <a:spLocks noChangeArrowheads="1"/>
          </p:cNvSpPr>
          <p:nvPr/>
        </p:nvSpPr>
        <p:spPr bwMode="auto">
          <a:xfrm>
            <a:off x="4211638" y="2349500"/>
            <a:ext cx="4105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chemeClr val="accent2"/>
                </a:solidFill>
              </a:rPr>
              <a:t>Доказать: ∆</a:t>
            </a:r>
            <a:r>
              <a:rPr lang="en-US" sz="2400" b="1" dirty="0">
                <a:solidFill>
                  <a:schemeClr val="accent2"/>
                </a:solidFill>
              </a:rPr>
              <a:t>ABC</a:t>
            </a:r>
            <a:r>
              <a:rPr lang="ru-RU" sz="2400" b="1" dirty="0">
                <a:solidFill>
                  <a:schemeClr val="accent2"/>
                </a:solidFill>
              </a:rPr>
              <a:t> = ∆</a:t>
            </a:r>
            <a:r>
              <a:rPr lang="en-US" sz="2400" b="1" dirty="0">
                <a:solidFill>
                  <a:schemeClr val="accent2"/>
                </a:solidFill>
              </a:rPr>
              <a:t>EBD</a:t>
            </a:r>
            <a:endParaRPr lang="ru-RU" sz="2400" b="1" dirty="0">
              <a:solidFill>
                <a:schemeClr val="accent2"/>
              </a:solidFill>
            </a:endParaRPr>
          </a:p>
        </p:txBody>
      </p:sp>
      <p:sp>
        <p:nvSpPr>
          <p:cNvPr id="22563" name="Text Box 35"/>
          <p:cNvSpPr txBox="1">
            <a:spLocks noChangeArrowheads="1"/>
          </p:cNvSpPr>
          <p:nvPr/>
        </p:nvSpPr>
        <p:spPr bwMode="auto">
          <a:xfrm>
            <a:off x="395288" y="476250"/>
            <a:ext cx="73129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accent2"/>
                </a:solidFill>
              </a:rPr>
              <a:t>№ </a:t>
            </a:r>
            <a:r>
              <a:rPr lang="ru-RU" sz="2400" b="1" dirty="0" smtClean="0">
                <a:solidFill>
                  <a:schemeClr val="accent2"/>
                </a:solidFill>
              </a:rPr>
              <a:t>2</a:t>
            </a:r>
            <a:endParaRPr lang="ru-RU" sz="24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990600" y="3048000"/>
            <a:ext cx="1524000" cy="60960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2514600" y="1143000"/>
            <a:ext cx="0" cy="251460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990600" y="1143000"/>
            <a:ext cx="1524000" cy="190500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2514600" y="1143000"/>
            <a:ext cx="1524000" cy="190500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3124200" y="3276600"/>
            <a:ext cx="152400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 flipH="1">
            <a:off x="3124200" y="1905000"/>
            <a:ext cx="227013" cy="2841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33400" y="2895600"/>
            <a:ext cx="3587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А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362200" y="3733800"/>
            <a:ext cx="3968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D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209800" y="990600"/>
            <a:ext cx="304800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В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4038600" y="2819400"/>
            <a:ext cx="304800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>
                <a:solidFill>
                  <a:schemeClr val="accent2"/>
                </a:solidFill>
                <a:latin typeface="Arial" charset="0"/>
                <a:cs typeface="Lucida Sans Unicode" pitchFamily="34" charset="0"/>
              </a:rPr>
              <a:t>С</a:t>
            </a:r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395288" y="981075"/>
            <a:ext cx="503237" cy="43815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5000" rIns="90000" bIns="45000"/>
          <a:lstStyle/>
          <a:p>
            <a:pPr algn="ctr"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>
                <a:solidFill>
                  <a:srgbClr val="4700B8"/>
                </a:solidFill>
                <a:latin typeface="Arial" charset="0"/>
                <a:cs typeface="Lucida Sans Unicode" pitchFamily="34" charset="0"/>
              </a:rPr>
              <a:t>3.</a:t>
            </a:r>
          </a:p>
        </p:txBody>
      </p:sp>
      <p:sp>
        <p:nvSpPr>
          <p:cNvPr id="8206" name="Line 15"/>
          <p:cNvSpPr>
            <a:spLocks noChangeShapeType="1"/>
          </p:cNvSpPr>
          <p:nvPr/>
        </p:nvSpPr>
        <p:spPr bwMode="auto">
          <a:xfrm flipV="1">
            <a:off x="2514600" y="3048000"/>
            <a:ext cx="1524000" cy="609600"/>
          </a:xfrm>
          <a:prstGeom prst="line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7" name="Line 16"/>
          <p:cNvSpPr>
            <a:spLocks noChangeShapeType="1"/>
          </p:cNvSpPr>
          <p:nvPr/>
        </p:nvSpPr>
        <p:spPr bwMode="auto">
          <a:xfrm>
            <a:off x="1524000" y="2057400"/>
            <a:ext cx="306388" cy="2079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8" name="Line 17"/>
          <p:cNvSpPr>
            <a:spLocks noChangeShapeType="1"/>
          </p:cNvSpPr>
          <p:nvPr/>
        </p:nvSpPr>
        <p:spPr bwMode="auto">
          <a:xfrm>
            <a:off x="1524000" y="1981200"/>
            <a:ext cx="306388" cy="2079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9" name="Line 18"/>
          <p:cNvSpPr>
            <a:spLocks noChangeShapeType="1"/>
          </p:cNvSpPr>
          <p:nvPr/>
        </p:nvSpPr>
        <p:spPr bwMode="auto">
          <a:xfrm flipH="1">
            <a:off x="3124200" y="1981200"/>
            <a:ext cx="227013" cy="2841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0" name="Line 19"/>
          <p:cNvSpPr>
            <a:spLocks noChangeShapeType="1"/>
          </p:cNvSpPr>
          <p:nvPr/>
        </p:nvSpPr>
        <p:spPr bwMode="auto">
          <a:xfrm flipH="1">
            <a:off x="1600200" y="3200400"/>
            <a:ext cx="150813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4241" name="Text Box 33"/>
          <p:cNvSpPr txBox="1">
            <a:spLocks noChangeArrowheads="1"/>
          </p:cNvSpPr>
          <p:nvPr/>
        </p:nvSpPr>
        <p:spPr bwMode="auto">
          <a:xfrm>
            <a:off x="4724400" y="2209800"/>
            <a:ext cx="3587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4243" name="Text Box 35"/>
          <p:cNvSpPr txBox="1">
            <a:spLocks noChangeArrowheads="1"/>
          </p:cNvSpPr>
          <p:nvPr/>
        </p:nvSpPr>
        <p:spPr bwMode="auto">
          <a:xfrm>
            <a:off x="8229600" y="1295400"/>
            <a:ext cx="3587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4244" name="Text Box 36"/>
          <p:cNvSpPr txBox="1">
            <a:spLocks noChangeArrowheads="1"/>
          </p:cNvSpPr>
          <p:nvPr/>
        </p:nvSpPr>
        <p:spPr bwMode="auto">
          <a:xfrm>
            <a:off x="7086600" y="2438400"/>
            <a:ext cx="3587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4245" name="Text Box 37"/>
          <p:cNvSpPr txBox="1">
            <a:spLocks noChangeArrowheads="1"/>
          </p:cNvSpPr>
          <p:nvPr/>
        </p:nvSpPr>
        <p:spPr bwMode="auto">
          <a:xfrm>
            <a:off x="4714876" y="2928934"/>
            <a:ext cx="4191000" cy="1905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>
              <a:solidFill>
                <a:schemeClr val="accent2"/>
              </a:solidFill>
              <a:cs typeface="Lucida Sans Unicode" pitchFamily="34" charset="0"/>
            </a:endParaRPr>
          </a:p>
        </p:txBody>
      </p:sp>
      <p:sp>
        <p:nvSpPr>
          <p:cNvPr id="94246" name="Text Box 38"/>
          <p:cNvSpPr txBox="1">
            <a:spLocks noChangeArrowheads="1"/>
          </p:cNvSpPr>
          <p:nvPr/>
        </p:nvSpPr>
        <p:spPr bwMode="auto">
          <a:xfrm>
            <a:off x="533400" y="4419600"/>
            <a:ext cx="32766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ru-RU" dirty="0">
              <a:solidFill>
                <a:schemeClr val="accent2"/>
              </a:solidFill>
              <a:cs typeface="Lucida Sans Unicode" pitchFamily="34" charset="0"/>
            </a:endParaRPr>
          </a:p>
        </p:txBody>
      </p:sp>
      <p:sp>
        <p:nvSpPr>
          <p:cNvPr id="94249" name="Text Box 41"/>
          <p:cNvSpPr txBox="1">
            <a:spLocks noChangeArrowheads="1"/>
          </p:cNvSpPr>
          <p:nvPr/>
        </p:nvSpPr>
        <p:spPr bwMode="auto">
          <a:xfrm>
            <a:off x="5943600" y="1066800"/>
            <a:ext cx="396875" cy="34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4253" name="Text Box 45"/>
          <p:cNvSpPr txBox="1">
            <a:spLocks noChangeArrowheads="1"/>
          </p:cNvSpPr>
          <p:nvPr/>
        </p:nvSpPr>
        <p:spPr bwMode="auto">
          <a:xfrm>
            <a:off x="5867400" y="1524000"/>
            <a:ext cx="3048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600" dirty="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94255" name="Text Box 47"/>
          <p:cNvSpPr txBox="1">
            <a:spLocks noChangeArrowheads="1"/>
          </p:cNvSpPr>
          <p:nvPr/>
        </p:nvSpPr>
        <p:spPr bwMode="auto">
          <a:xfrm>
            <a:off x="6858000" y="2133600"/>
            <a:ext cx="3048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600" dirty="0">
              <a:solidFill>
                <a:schemeClr val="accent2"/>
              </a:solidFill>
              <a:latin typeface="Arial" charset="0"/>
              <a:cs typeface="Lucida Sans Unicode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4572000" y="1928802"/>
            <a:ext cx="4572000" cy="583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 smtClean="0">
                <a:solidFill>
                  <a:schemeClr val="accent2"/>
                </a:solidFill>
              </a:rPr>
              <a:t>Докажите, что </a:t>
            </a:r>
            <a:r>
              <a:rPr lang="en-GB" sz="2400" b="1" dirty="0" smtClean="0">
                <a:solidFill>
                  <a:schemeClr val="accent2"/>
                </a:solidFill>
              </a:rPr>
              <a:t> ∆А</a:t>
            </a:r>
            <a:r>
              <a:rPr lang="en-US" sz="2400" b="1" dirty="0" smtClean="0">
                <a:solidFill>
                  <a:schemeClr val="accent2"/>
                </a:solidFill>
              </a:rPr>
              <a:t>BD</a:t>
            </a:r>
            <a:r>
              <a:rPr lang="en-GB" sz="2400" b="1" dirty="0" smtClean="0">
                <a:solidFill>
                  <a:schemeClr val="accent2"/>
                </a:solidFill>
              </a:rPr>
              <a:t> </a:t>
            </a:r>
            <a:r>
              <a:rPr lang="ru-RU" sz="2400" b="1" dirty="0" smtClean="0">
                <a:solidFill>
                  <a:schemeClr val="accent2"/>
                </a:solidFill>
              </a:rPr>
              <a:t>=</a:t>
            </a:r>
            <a:r>
              <a:rPr lang="en-GB" sz="2400" b="1" dirty="0" smtClean="0">
                <a:solidFill>
                  <a:schemeClr val="accent2"/>
                </a:solidFill>
              </a:rPr>
              <a:t> ∆DВC</a:t>
            </a:r>
            <a:endParaRPr lang="ru-RU" sz="2400" b="1" dirty="0" smtClean="0">
              <a:solidFill>
                <a:schemeClr val="accent2"/>
              </a:solidFill>
            </a:endParaRPr>
          </a:p>
          <a:p>
            <a:pPr defTabSz="449263">
              <a:lnSpc>
                <a:spcPct val="76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>
                <a:solidFill>
                  <a:schemeClr val="accent2"/>
                </a:solidFill>
              </a:rPr>
              <a:t> </a:t>
            </a:r>
            <a:endParaRPr lang="ru-RU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4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94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94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94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94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94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94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41" grpId="0"/>
      <p:bldP spid="94243" grpId="0"/>
      <p:bldP spid="94244" grpId="0"/>
      <p:bldP spid="94245" grpId="0"/>
      <p:bldP spid="94249" grpId="0"/>
      <p:bldP spid="94253" grpId="0"/>
      <p:bldP spid="9425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50</Words>
  <Application>Microsoft Office PowerPoint</Application>
  <PresentationFormat>Экран (4:3)</PresentationFormat>
  <Paragraphs>25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</cp:revision>
  <dcterms:created xsi:type="dcterms:W3CDTF">2010-11-07T11:45:14Z</dcterms:created>
  <dcterms:modified xsi:type="dcterms:W3CDTF">2010-11-07T12:05:12Z</dcterms:modified>
</cp:coreProperties>
</file>