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6" r:id="rId2"/>
    <p:sldId id="256" r:id="rId3"/>
    <p:sldId id="267" r:id="rId4"/>
    <p:sldId id="268" r:id="rId5"/>
    <p:sldId id="271" r:id="rId6"/>
    <p:sldId id="273" r:id="rId7"/>
    <p:sldId id="274" r:id="rId8"/>
    <p:sldId id="275" r:id="rId9"/>
    <p:sldId id="276" r:id="rId10"/>
    <p:sldId id="277" r:id="rId11"/>
    <p:sldId id="264" r:id="rId12"/>
    <p:sldId id="280" r:id="rId13"/>
    <p:sldId id="281" r:id="rId14"/>
    <p:sldId id="269" r:id="rId15"/>
    <p:sldId id="265" r:id="rId16"/>
    <p:sldId id="260" r:id="rId17"/>
    <p:sldId id="28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4633" autoAdjust="0"/>
  </p:normalViewPr>
  <p:slideViewPr>
    <p:cSldViewPr>
      <p:cViewPr varScale="1">
        <p:scale>
          <a:sx n="100" d="100"/>
          <a:sy n="100" d="100"/>
        </p:scale>
        <p:origin x="-4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C307-B658-42EE-A18F-BC57CFC50E51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B42D5-DF75-4A1A-BA33-D34DE39E2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42D5-DF75-4A1A-BA33-D34DE39E2C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2">
                <a:shade val="35000"/>
                <a:satMod val="150000"/>
              </a:schemeClr>
            </a:gs>
            <a:gs pos="45000">
              <a:schemeClr val="bg2">
                <a:shade val="68000"/>
                <a:satMod val="155000"/>
              </a:schemeClr>
            </a:gs>
            <a:gs pos="100000">
              <a:schemeClr val="bg2">
                <a:tint val="70000"/>
                <a:satMod val="1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2;&#1082;&#1084;&#1077;&#1080;&#1079;&#1084;\&#1040;&#1093;&#1084;&#1072;&#1090;&#1086;&#1074;&#1072;%20-%20&#1094;&#1074;&#1077;&#1090;&#1086;&#1074;%20&#1080;%20&#1085;&#1077;&#1078;&#1080;&#1074;&#1099;&#1093;%20&#1074;&#1077;&#1097;&#1077;&#1081;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2;&#1082;&#1084;&#1077;&#1080;&#1079;&#1084;\&#1052;&#1072;&#1085;&#1076;&#1077;&#1083;&#1100;&#1096;&#1090;&#1072;&#1084;%20-%20&#1046;&#1080;&#1083;%20&#1040;&#1083;&#1077;&#1082;&#1089;&#1072;&#1085;&#1076;&#1088;%20&#1043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Акмеизм</a:t>
            </a:r>
            <a:br>
              <a:rPr lang="ru-RU" sz="4800" dirty="0" smtClean="0">
                <a:latin typeface="Monotype Corsiva" pitchFamily="66" charset="0"/>
              </a:rPr>
            </a:br>
            <a:endParaRPr lang="ru-RU" sz="4800" dirty="0">
              <a:latin typeface="Monotype Corsiva" pitchFamily="66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Обзор раннего творчества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Н. Гумилева, А. Ахматовой, О. Мандельштама.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029200"/>
            <a:ext cx="678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«Любите существовавшие вещи и свое бытие больше самих себя- вот высшая заповедь акмеизма…»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О. Мандельштам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Картины таитянского периода П.Гогена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E:\картины\гоген_три_хижи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122612" cy="426243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Николай Гумилёв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1507" name="Picture 3" descr="J:\Gumil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09600"/>
            <a:ext cx="2857500" cy="3810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2133600"/>
            <a:ext cx="5307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1905 г. – «Путь конквистадоров»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1908 г. – «Романтические цветы»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1910 г. – «Жемчуга»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картины\ea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07313" cy="441166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183880" cy="609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Стихотворение </a:t>
            </a:r>
            <a:r>
              <a:rPr lang="ru-RU" sz="4000" dirty="0" smtClean="0">
                <a:latin typeface="Monotype Corsiva" pitchFamily="66" charset="0"/>
              </a:rPr>
              <a:t>«Жираф», 1907 г</a:t>
            </a:r>
            <a:r>
              <a:rPr lang="ru-RU" sz="4000" dirty="0" smtClean="0">
                <a:latin typeface="Monotype Corsiva" pitchFamily="66" charset="0"/>
              </a:rPr>
              <a:t>.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«</a:t>
            </a:r>
            <a:r>
              <a:rPr lang="ru-RU" sz="2800" dirty="0" smtClean="0">
                <a:latin typeface="Monotype Corsiva" pitchFamily="66" charset="0"/>
              </a:rPr>
              <a:t>Ты  плачешь? Послушай… далёко на озере Чад изысканный бродит жираф.»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181600"/>
            <a:ext cx="8183880" cy="12954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Выпишите сравнения, красочные эпитеты.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Какие строки напрямую перекликаются с картинами Гогена?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Найдите черты акмеистического почерка.</a:t>
            </a:r>
          </a:p>
          <a:p>
            <a:pPr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371600"/>
            <a:ext cx="5288280" cy="457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                             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Гумилёв </a:t>
            </a:r>
            <a:r>
              <a:rPr lang="ru-RU" dirty="0" smtClean="0">
                <a:latin typeface="Monotype Corsiva" pitchFamily="66" charset="0"/>
              </a:rPr>
              <a:t> «</a:t>
            </a:r>
            <a:r>
              <a:rPr lang="ru-RU" dirty="0" smtClean="0">
                <a:latin typeface="Monotype Corsiva" pitchFamily="66" charset="0"/>
              </a:rPr>
              <a:t>Озеро Чад»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438400"/>
            <a:ext cx="8183880" cy="41879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Какие образы рождаются при чтении этого стихотворения?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 помощью каких художественных средств они создаются?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Выделите «экзотические» сравнения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:\magazine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838200"/>
            <a:ext cx="2857500" cy="40005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762000" y="457200"/>
            <a:ext cx="449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«…я сегодня смотрел, как кладут печку, и завидовал – угадай  кому? – кирпичикам. Так плотно их кладут, так тесно , и ещё замазывают каждую щелку. Кирпич к кирпичу, друг к другу, все вместе, один за  всех, все за одного. Самое тяжёлое в жизни – одиночество.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953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 я так одинок…»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Анна  Ахматова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4" descr="J:\2118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2857500" cy="39624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Ахматова - цветов и неживых веще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66800" y="6019800"/>
            <a:ext cx="304800" cy="304800"/>
          </a:xfrm>
          <a:prstGeom prst="rect">
            <a:avLst/>
          </a:prstGeom>
        </p:spPr>
      </p:pic>
      <p:pic>
        <p:nvPicPr>
          <p:cNvPr id="7" name="Picture 2" descr="J:\картины\заросший пру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00"/>
            <a:ext cx="5943600" cy="39044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картины\осенний моти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2133600" cy="313764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J:\картины\сом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76600"/>
            <a:ext cx="3635239" cy="35814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2" descr="J:\картины\водое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28600"/>
            <a:ext cx="4470401" cy="335280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1" descr="J:\картины\бабушкин сад.jpg"/>
          <p:cNvPicPr>
            <a:picLocks noChangeAspect="1" noChangeArrowheads="1"/>
          </p:cNvPicPr>
          <p:nvPr/>
        </p:nvPicPr>
        <p:blipFill>
          <a:blip r:embed="rId5"/>
          <a:srcRect l="11278" t="5556" r="14611" b="13001"/>
          <a:stretch>
            <a:fillRect/>
          </a:stretch>
        </p:blipFill>
        <p:spPr bwMode="auto">
          <a:xfrm>
            <a:off x="381000" y="3276600"/>
            <a:ext cx="4495800" cy="33718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83880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Подумайте…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3400" y="1524000"/>
            <a:ext cx="8183880" cy="41879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Стихотворение «Я научился просто, мудро жить…»  Какая из показанных картин наиболее созвучна со строками этого стихотворения?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Стихотворение «Я не знаю, ты жив или умер…». Вызывает ли это стихотворение Ахматовой настроение, подобное настроение каких – либо из этих картин?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 объединяет их помимо внешней формы, системы образов?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Почему мы привлекаем такие картины, а не полотна Гогена, например?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:\картины\прогулка коро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763000" cy="56388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4158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Бенуа  «Прогулка короля»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Правила и ограничения невозможны для настоящих поэтов, поэтому сегодня мы сравнивали тончайшие чувства стихотворных строк с живописной манерой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2595046" cy="33528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5562600"/>
            <a:ext cx="3383280" cy="10515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Подумайте…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6" name="Мандельштам - Жил Александр Г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6172200"/>
            <a:ext cx="304800" cy="304800"/>
          </a:xfrm>
          <a:prstGeom prst="rect">
            <a:avLst/>
          </a:prstGeom>
        </p:spPr>
      </p:pic>
      <p:pic>
        <p:nvPicPr>
          <p:cNvPr id="2050" name="Picture 2" descr="J:\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209800"/>
            <a:ext cx="2895600" cy="430865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6" descr="J:\1221622529_ns_gumilev.jpg"/>
          <p:cNvPicPr>
            <a:picLocks noChangeAspect="1" noChangeArrowheads="1"/>
          </p:cNvPicPr>
          <p:nvPr/>
        </p:nvPicPr>
        <p:blipFill>
          <a:blip r:embed="rId6"/>
          <a:srcRect b="10000"/>
          <a:stretch>
            <a:fillRect/>
          </a:stretch>
        </p:blipFill>
        <p:spPr bwMode="auto">
          <a:xfrm>
            <a:off x="5029200" y="2895600"/>
            <a:ext cx="2895600" cy="368344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" name="Picture 3" descr="J:\Gumil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52400"/>
            <a:ext cx="2857500" cy="3810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J:\gorodetskij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77000" y="533400"/>
            <a:ext cx="2205590" cy="289877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J:\16604156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2362200" cy="38195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00400" y="1752600"/>
            <a:ext cx="5410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«Для акмеистов сознательный смысл слова… Такая же прекрасная форма, как музыка для символистов… Любите существовавшие вещи и свое бытие больше самих себя- вот высшая заповедь акмеизма… Средневековье дорого нам потому, что оно никогда не смешивало  различных планов и к потустороннему относилось с огромной сдержанностью.»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                                                    О. Мандельштам.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5440680" cy="41879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« На смену символизма идет новое направление, как бы оно ни называлось, требующее большего равновесия сил и более точного  знания отношений между субъектом и объектом, чем то было в символизме...  В кругах, близких к акмеизму чаще всего произносят имена Шекспира, Рабле,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Виллона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Готье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Каждое из этих имен-  краеугольный  камень для здания акмеизма. Шекспир показал  нам внутренний мир человека. Рабле- его тело и радость, мудрую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физиологичность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Виллон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поведал нам о жизни, нимало не сомневающийся в самой себе, хотя знающей все: и бога, и порок, и смерть и бессмертие;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Готье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для этой жизни нашёл в искусстве достойные одежды безупречных форм. Соединить в себе эти четыре момента- вот та мечта, которая объединяет люде, называвших себя акмеистами.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И. Гумилёв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«Наследие символизма и акмеизма»  1913г.</a:t>
            </a:r>
          </a:p>
          <a:p>
            <a:endParaRPr lang="ru-RU" dirty="0"/>
          </a:p>
        </p:txBody>
      </p:sp>
      <p:pic>
        <p:nvPicPr>
          <p:cNvPr id="4" name="Picture 6" descr="J:\1221622529_ns_gumilev.jpg"/>
          <p:cNvPicPr>
            <a:picLocks noChangeAspect="1" noChangeArrowheads="1"/>
          </p:cNvPicPr>
          <p:nvPr/>
        </p:nvPicPr>
        <p:blipFill>
          <a:blip r:embed="rId2"/>
          <a:srcRect b="10000"/>
          <a:stretch>
            <a:fillRect/>
          </a:stretch>
        </p:blipFill>
        <p:spPr bwMode="auto">
          <a:xfrm>
            <a:off x="5715000" y="1447800"/>
            <a:ext cx="2695575" cy="3429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18795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1909 год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 создание «Поэтической академии»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1911 год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 основано объединение «Цех поэтов»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Осень 1912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– решение о создании нового поэтического течения –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акмеизма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Акмеизм  -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 греческого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акма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- высшая степень чего - либо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105156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        «Медлительнее снежный улей…»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                                 О.Мандельштам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Назовите цветовые прилагательные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Имеют ли они двойственное значение, символизируют ли что –либо?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 помощью каких образов в стихотворении показано столкновение вечного и сиюминутного?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Подтвердите Ваше мнение примерами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«На бледно – </a:t>
            </a:r>
            <a:r>
              <a:rPr lang="ru-RU" sz="4000" dirty="0" err="1" smtClean="0">
                <a:latin typeface="Monotype Corsiva" pitchFamily="66" charset="0"/>
              </a:rPr>
              <a:t>голубой</a:t>
            </a:r>
            <a:r>
              <a:rPr lang="ru-RU" sz="4000" dirty="0" smtClean="0">
                <a:latin typeface="Monotype Corsiva" pitchFamily="66" charset="0"/>
              </a:rPr>
              <a:t> эмали…»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                          О.Мандельштам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752600"/>
            <a:ext cx="8183880" cy="41879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Проявляется ли в этом стихотворении принцип акмеистов: ясность, конкретность, чёткость? 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      Докажите примерами.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Можно ли назвать поэта «моментальным фотографом»? 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        Докажите примерами.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880" cy="1219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 какую из  репродукций  «ложатся « строки Мандельштама из стихотворения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«На бледно –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голубой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эмали…»?                Почему?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И. Грабарь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«Февральская лазурь»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Э. Дега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Голубые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танцовщицы»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 descr="J:\картины\дег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94597"/>
            <a:ext cx="3962399" cy="397282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4" name="Picture 2" descr="E:\картины\февральская лазурь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3048000" cy="366091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Картины таитянского периода П.Гогена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E:\картины\гоген_таитя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44754"/>
            <a:ext cx="4710113" cy="54119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212</TotalTime>
  <Words>623</Words>
  <PresentationFormat>Экран (4:3)</PresentationFormat>
  <Paragraphs>56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Акмеизм </vt:lpstr>
      <vt:lpstr>Подумайте…</vt:lpstr>
      <vt:lpstr>Слайд 3</vt:lpstr>
      <vt:lpstr>Слайд 4</vt:lpstr>
      <vt:lpstr>Слайд 5</vt:lpstr>
      <vt:lpstr>        «Медлительнее снежный улей…»                                  О.Мандельштам</vt:lpstr>
      <vt:lpstr>«На бледно – голубой эмали…»                           О.Мандельштам</vt:lpstr>
      <vt:lpstr>На какую из  репродукций  «ложатся « строки Мандельштама из стихотворения  «На бледно – голубой эмали…»?                Почему?</vt:lpstr>
      <vt:lpstr>Картины таитянского периода П.Гогена</vt:lpstr>
      <vt:lpstr>Картины таитянского периода П.Гогена</vt:lpstr>
      <vt:lpstr>Николай Гумилёв</vt:lpstr>
      <vt:lpstr>  Стихотворение «Жираф», 1907 г.  «Ты  плачешь? Послушай… далёко на озере Чад изысканный бродит жираф.»</vt:lpstr>
      <vt:lpstr>                                     Гумилёв  «Озеро Чад»</vt:lpstr>
      <vt:lpstr>Слайд 14</vt:lpstr>
      <vt:lpstr>       Анна  Ахматова</vt:lpstr>
      <vt:lpstr>Слайд 16</vt:lpstr>
      <vt:lpstr>Подумайте…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Alone in the Dark</cp:lastModifiedBy>
  <cp:revision>32</cp:revision>
  <dcterms:modified xsi:type="dcterms:W3CDTF">2009-10-09T09:54:23Z</dcterms:modified>
</cp:coreProperties>
</file>