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7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68132-4672-4845-AF04-BB37897C9CC2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AF926-F698-42B4-BEA5-9605C5EDC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AF926-F698-42B4-BEA5-9605C5EDC8D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474274-3215-42A5-BED2-7309DBE28B13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1CDC49-F630-4439-A9C2-C83E29D54D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474274-3215-42A5-BED2-7309DBE28B13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1CDC49-F630-4439-A9C2-C83E29D54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474274-3215-42A5-BED2-7309DBE28B13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1CDC49-F630-4439-A9C2-C83E29D54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474274-3215-42A5-BED2-7309DBE28B13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1CDC49-F630-4439-A9C2-C83E29D54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474274-3215-42A5-BED2-7309DBE28B13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1CDC49-F630-4439-A9C2-C83E29D54D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474274-3215-42A5-BED2-7309DBE28B13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1CDC49-F630-4439-A9C2-C83E29D54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474274-3215-42A5-BED2-7309DBE28B13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1CDC49-F630-4439-A9C2-C83E29D54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474274-3215-42A5-BED2-7309DBE28B13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1CDC49-F630-4439-A9C2-C83E29D54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474274-3215-42A5-BED2-7309DBE28B13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1CDC49-F630-4439-A9C2-C83E29D54D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474274-3215-42A5-BED2-7309DBE28B13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1CDC49-F630-4439-A9C2-C83E29D54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474274-3215-42A5-BED2-7309DBE28B13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1CDC49-F630-4439-A9C2-C83E29D54D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6474274-3215-42A5-BED2-7309DBE28B13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D1CDC49-F630-4439-A9C2-C83E29D54D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4" y="714356"/>
            <a:ext cx="3695696" cy="714380"/>
          </a:xfrm>
        </p:spPr>
        <p:txBody>
          <a:bodyPr>
            <a:normAutofit/>
          </a:bodyPr>
          <a:lstStyle/>
          <a:p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1714488"/>
            <a:ext cx="3338506" cy="1571636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Николай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I </a:t>
            </a:r>
          </a:p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    (1825-1855)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7" name="Picture 3" descr="C:\Users\Елена\Desktop\10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4357718" cy="594520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285728"/>
            <a:ext cx="2743200" cy="1857388"/>
          </a:xfrm>
        </p:spPr>
        <p:txBody>
          <a:bodyPr/>
          <a:lstStyle/>
          <a:p>
            <a:pPr algn="ctr"/>
            <a:r>
              <a:rPr lang="ru-RU" dirty="0" smtClean="0"/>
              <a:t>30 марта 1856 г. выступление Александра </a:t>
            </a:r>
            <a:r>
              <a:rPr lang="en-US" dirty="0" smtClean="0"/>
              <a:t>II </a:t>
            </a:r>
            <a:r>
              <a:rPr lang="ru-RU" dirty="0" smtClean="0"/>
              <a:t>перед представителями московского дворянства.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4572008"/>
            <a:ext cx="8001056" cy="207170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«Слухи носятся, что я хочу дать свободу крестьянам; это несправедливо,— и Вы можете1 сказать это всем направо и налево; но чувство, враждебное между крестьянами и их помещиками, к несчастью, существует, и от этого было уже несколько случаев неповиновения помещикам. Я убежден, что рано или поздно мы должны к этому прийти. Я думаю, что и Вы одного мнения со мной; следовательно, гораздо лучше, чтобы это произошло свыше, нежели снизу»</a:t>
            </a: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5602" name="Picture 2" descr="http://historydoc.edu.ru/attach.asp?a_no=167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98" r="298"/>
          <a:stretch>
            <a:fillRect/>
          </a:stretch>
        </p:blipFill>
        <p:spPr bwMode="auto">
          <a:xfrm>
            <a:off x="357158" y="500043"/>
            <a:ext cx="5429288" cy="4000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8662" y="785793"/>
          <a:ext cx="7786742" cy="5429290"/>
        </p:xfrm>
        <a:graphic>
          <a:graphicData uri="http://schemas.openxmlformats.org/drawingml/2006/table">
            <a:tbl>
              <a:tblPr/>
              <a:tblGrid>
                <a:gridCol w="3893371"/>
                <a:gridCol w="3893371"/>
              </a:tblGrid>
              <a:tr h="1244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Учреждения, занимавшиеся подготовкой реформы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Обязанности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4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Секретный комитет с 1858 г. Главный комитет по крестьянскому делу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Завершение обсуждения проекта закона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4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Редакционные комиссии (председатель Я.И. Ростовцев)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Внесение поправок и изменений в проект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5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Губернские дворянские комитеты об улучшении быта помещичьих крестьян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Рассмотрение материалов, представленных губернскими комитетами, составление единого проекта закона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Подумайте, в каких природных зонах  могли проживать эти помещики?</a:t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Почему столь противоречивое мнение об освобождении крестьян существовало в среде дворян? </a:t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3757610" cy="64008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Письма двух помещиков </a:t>
            </a:r>
          </a:p>
          <a:p>
            <a:pPr algn="ctr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1857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год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сравнить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“ Чем мы более отпустим людей на волю, тем мы более получим земли при освобождении крестьян, а ты сам знаешь, что у нас земли немного. Пожалуйста, убедись в моей правде, что каждый крестьянин, отпускаемый теперь на волю, хотя и с потерею для меня, сохраняет мне в будущем три или четыре десятины земли и что во всяком случае при появлении указа, чем у нас будет менее крестьян, тем будет для нас покойнее”.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“ Ты спрашиваешь меня насчет проектов уничтожения крепостного права. Я читал их со вниманием и грустью. Ежели теперь в России существует какой-либо порядок в народе, то с уничтожением крепостного права он совершенно разрушится… Скажу тебе, что вместе с дарованием крестьянам вольности государь подпишет мне и многим тысячам помещиков смертный приговор”.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62216" cy="1725602"/>
          </a:xfrm>
        </p:spPr>
        <p:txBody>
          <a:bodyPr>
            <a:normAutofit/>
          </a:bodyPr>
          <a:lstStyle/>
          <a:p>
            <a:r>
              <a:rPr lang="ru-RU" sz="2400" b="1" u="sng" dirty="0" smtClean="0"/>
              <a:t>На основе изученного, на уроке материала подбери 1-2 слова характеризующие, что представляла Россия накануне отмены крепостного права по следующей структуре, сделайте вывод: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928802"/>
            <a:ext cx="7498080" cy="4319598"/>
          </a:xfrm>
        </p:spPr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ru-RU" b="1" u="sng" dirty="0" smtClean="0"/>
              <a:t>Экономика -………</a:t>
            </a:r>
            <a:endParaRPr lang="ru-RU" dirty="0" smtClean="0"/>
          </a:p>
          <a:p>
            <a:pPr lvl="0">
              <a:buFont typeface="Wingdings" pitchFamily="2" charset="2"/>
              <a:buChar char="q"/>
            </a:pPr>
            <a:r>
              <a:rPr lang="ru-RU" b="1" u="sng" dirty="0" smtClean="0"/>
              <a:t>Политика - …………</a:t>
            </a:r>
            <a:endParaRPr lang="ru-RU" dirty="0" smtClean="0"/>
          </a:p>
          <a:p>
            <a:pPr lvl="0">
              <a:buFont typeface="Wingdings" pitchFamily="2" charset="2"/>
              <a:buChar char="q"/>
            </a:pPr>
            <a:r>
              <a:rPr lang="ru-RU" b="1" u="sng" dirty="0" smtClean="0"/>
              <a:t>Социальные отношения -…………</a:t>
            </a:r>
            <a:endParaRPr lang="ru-RU" dirty="0" smtClean="0"/>
          </a:p>
          <a:p>
            <a:pPr lvl="0">
              <a:buFont typeface="Wingdings" pitchFamily="2" charset="2"/>
              <a:buChar char="q"/>
            </a:pPr>
            <a:r>
              <a:rPr lang="ru-RU" b="1" u="sng" dirty="0" smtClean="0"/>
              <a:t>Александр</a:t>
            </a:r>
            <a:r>
              <a:rPr lang="en-US" b="1" u="sng" dirty="0" smtClean="0"/>
              <a:t>II </a:t>
            </a:r>
            <a:r>
              <a:rPr lang="ru-RU" b="1" u="sng" dirty="0" smtClean="0"/>
              <a:t>…………..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Вывод: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u="sng" dirty="0" smtClean="0"/>
              <a:t>Экономика -  кризис</a:t>
            </a:r>
            <a:endParaRPr lang="ru-RU" dirty="0" smtClean="0"/>
          </a:p>
          <a:p>
            <a:pPr lvl="0"/>
            <a:r>
              <a:rPr lang="ru-RU" b="1" u="sng" dirty="0" smtClean="0"/>
              <a:t>Политика – понимание необходимости реформ</a:t>
            </a:r>
            <a:endParaRPr lang="ru-RU" dirty="0" smtClean="0"/>
          </a:p>
          <a:p>
            <a:pPr lvl="0"/>
            <a:r>
              <a:rPr lang="ru-RU" b="1" u="sng" dirty="0" smtClean="0"/>
              <a:t>Социальные отношения – рост недовольства</a:t>
            </a:r>
            <a:endParaRPr lang="ru-RU" dirty="0" smtClean="0"/>
          </a:p>
          <a:p>
            <a:pPr lvl="0"/>
            <a:r>
              <a:rPr lang="ru-RU" b="1" u="sng" dirty="0" smtClean="0"/>
              <a:t>Александр </a:t>
            </a:r>
            <a:r>
              <a:rPr lang="en-US" b="1" u="sng" dirty="0" smtClean="0"/>
              <a:t>II -</a:t>
            </a:r>
            <a:r>
              <a:rPr lang="ru-RU" b="1" u="sng" dirty="0" smtClean="0"/>
              <a:t> реформатор</a:t>
            </a:r>
            <a:endParaRPr lang="ru-RU" dirty="0" smtClean="0"/>
          </a:p>
          <a:p>
            <a:r>
              <a:rPr lang="ru-RU" b="1" u="sng" dirty="0" smtClean="0"/>
              <a:t>Вывод – Россия находилась накануне великих реформ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7653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Тема урока</a:t>
            </a:r>
            <a:r>
              <a:rPr lang="ru-RU" dirty="0" smtClean="0"/>
              <a:t>: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 Начало правления        Александра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II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Накануне отмены крепостного права»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928802"/>
            <a:ext cx="4004498" cy="45005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«Имя Александра </a:t>
            </a:r>
            <a:r>
              <a:rPr lang="en-US" sz="2400" dirty="0" smtClean="0"/>
              <a:t>II</a:t>
            </a:r>
            <a:r>
              <a:rPr lang="ru-RU" sz="2400" dirty="0" smtClean="0"/>
              <a:t> принадлежит истории; если бы его царствование завтра же окончилось- все равно начало освобождения сделано им, грядущие поколения этого не забудут.»</a:t>
            </a:r>
          </a:p>
          <a:p>
            <a:pPr algn="r"/>
            <a:r>
              <a:rPr lang="ru-RU" sz="2400" dirty="0" smtClean="0"/>
              <a:t>А.И. Герцен «Колокол»</a:t>
            </a:r>
            <a:r>
              <a:rPr lang="en-US" sz="2400" dirty="0" smtClean="0"/>
              <a:t>1858 </a:t>
            </a:r>
            <a:r>
              <a:rPr lang="ru-RU" sz="2400" dirty="0" smtClean="0"/>
              <a:t>г.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928802"/>
            <a:ext cx="414340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к теме: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8576530" cy="4033846"/>
          </a:xfrm>
        </p:spPr>
        <p:txBody>
          <a:bodyPr>
            <a:normAutofit/>
          </a:bodyPr>
          <a:lstStyle/>
          <a:p>
            <a:pPr marL="539496" indent="-457200">
              <a:buAutoNum type="arabicPeriod"/>
            </a:pPr>
            <a:r>
              <a:rPr lang="ru-RU" sz="2800" dirty="0" smtClean="0"/>
              <a:t>Какой же человек вступил на престол?</a:t>
            </a:r>
          </a:p>
          <a:p>
            <a:pPr marL="539496" indent="-457200">
              <a:buAutoNum type="arabicPeriod"/>
            </a:pPr>
            <a:r>
              <a:rPr lang="ru-RU" sz="2800" dirty="0" smtClean="0"/>
              <a:t>Был ли он способен провести в стране назревшие реформы?</a:t>
            </a:r>
          </a:p>
          <a:p>
            <a:pPr marL="539496" indent="-457200">
              <a:buAutoNum type="arabicPeriod"/>
            </a:pPr>
            <a:r>
              <a:rPr lang="ru-RU" sz="2800" dirty="0" smtClean="0"/>
              <a:t>Как велась подготовка к проведению реформы?</a:t>
            </a:r>
          </a:p>
          <a:p>
            <a:pPr marL="539496" indent="-457200">
              <a:buAutoNum type="arabicPeriod"/>
            </a:pPr>
            <a:r>
              <a:rPr lang="ru-RU" sz="2800" dirty="0" smtClean="0"/>
              <a:t>                                                                                                     </a:t>
            </a:r>
          </a:p>
          <a:p>
            <a:pPr marL="539496" indent="-457200">
              <a:buAutoNum type="arabicPeriod"/>
            </a:pPr>
            <a:r>
              <a:rPr lang="ru-RU" sz="2800" dirty="0" smtClean="0"/>
              <a:t>      </a:t>
            </a:r>
          </a:p>
          <a:p>
            <a:pPr marL="539496" indent="-457200">
              <a:buAutoNum type="arabicPeriod"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effectLst/>
              </a:rPr>
              <a:t>Александр Николаевич Романов родился 17 апреля </a:t>
            </a:r>
            <a:r>
              <a:rPr lang="en-US" sz="2800" b="1" dirty="0" smtClean="0">
                <a:effectLst/>
              </a:rPr>
              <a:t>1818 </a:t>
            </a:r>
            <a:r>
              <a:rPr lang="ru-RU" sz="2800" b="1" dirty="0" smtClean="0">
                <a:effectLst/>
              </a:rPr>
              <a:t>года.</a:t>
            </a:r>
            <a:br>
              <a:rPr lang="ru-RU" sz="2800" b="1" dirty="0" smtClean="0">
                <a:effectLst/>
              </a:rPr>
            </a:br>
            <a:r>
              <a:rPr lang="ru-RU" sz="2800" b="1" dirty="0" smtClean="0">
                <a:effectLst/>
              </a:rPr>
              <a:t>Родители: великий князь Николай Павлович и его супруга Александра Федоровна</a:t>
            </a:r>
            <a:endParaRPr lang="ru-RU" sz="2800" b="1" dirty="0"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143224"/>
            <a:ext cx="28575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714488"/>
            <a:ext cx="228601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785926"/>
            <a:ext cx="313372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357554" y="0"/>
            <a:ext cx="5286412" cy="642918"/>
          </a:xfrm>
        </p:spPr>
        <p:txBody>
          <a:bodyPr/>
          <a:lstStyle/>
          <a:p>
            <a:r>
              <a:rPr lang="ru-RU" sz="1600" dirty="0" smtClean="0"/>
              <a:t>М.М. Сперанский ( законодательство)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Е.Ф. </a:t>
            </a:r>
            <a:r>
              <a:rPr lang="ru-RU" sz="1600" dirty="0" err="1" smtClean="0"/>
              <a:t>Канкрин</a:t>
            </a:r>
            <a:r>
              <a:rPr lang="ru-RU" sz="1600" dirty="0" smtClean="0"/>
              <a:t> ( финансы)</a:t>
            </a:r>
            <a:endParaRPr lang="ru-RU" sz="1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744" b="1744"/>
          <a:stretch>
            <a:fillRect/>
          </a:stretch>
        </p:blipFill>
        <p:spPr bwMode="auto">
          <a:xfrm>
            <a:off x="0" y="3286124"/>
            <a:ext cx="4419600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38200" y="5857892"/>
            <a:ext cx="4419600" cy="100010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Александр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II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и его наставник В.А.Жуковский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                    К.И. Арсеньев ( статистика и история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9" name="Picture 3" descr="C:\Users\Елена\Desktop\урок\сперанский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2643206" cy="2643206"/>
          </a:xfrm>
          <a:prstGeom prst="rect">
            <a:avLst/>
          </a:prstGeom>
          <a:noFill/>
        </p:spPr>
      </p:pic>
      <p:pic>
        <p:nvPicPr>
          <p:cNvPr id="4100" name="Picture 4" descr="C:\Users\Елена\Desktop\урок\канкрин 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642918"/>
            <a:ext cx="3357586" cy="3357586"/>
          </a:xfrm>
          <a:prstGeom prst="rect">
            <a:avLst/>
          </a:prstGeom>
          <a:noFill/>
        </p:spPr>
      </p:pic>
      <p:pic>
        <p:nvPicPr>
          <p:cNvPr id="7170" name="Picture 2" descr="http://biography.yaxy.ru/01-0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3571876"/>
            <a:ext cx="2857500" cy="315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19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февраля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 1855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год.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745115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когда и кто из предшественников пытался решить этот вопрос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428736"/>
            <a:ext cx="8576530" cy="481966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XVIII в.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– А.Н.Радищев “Путешествие из Петербурга в Москву”</a:t>
            </a:r>
          </a:p>
          <a:p>
            <a:pPr lvl="0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1797 г.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– Указ Павла I о трехдневной барщине</a:t>
            </a:r>
          </a:p>
          <a:p>
            <a:pPr lvl="0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1803 г.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– Указ Александра I о “вольных хлебопашцах”</a:t>
            </a:r>
          </a:p>
          <a:p>
            <a:pPr lvl="0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1816–1819 гг.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– Закон Александра I о полной отмене крепостного права в 3-х прибалтийских губерниях (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Эстляндии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, Курляндии, Лифляндии)</a:t>
            </a:r>
          </a:p>
          <a:p>
            <a:pPr lvl="0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1842 г.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– Закон Николая I об “обязанных крестьянах” (реформа Киселева)</a:t>
            </a: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1847 г.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– Николай I даровал крепостным право выкупа на свободу в случае продажи имения их владельца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77973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Причины отмены крепостного права?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647968" cy="4819664"/>
          </a:xfrm>
        </p:spPr>
        <p:txBody>
          <a:bodyPr/>
          <a:lstStyle/>
          <a:p>
            <a:pPr lvl="0">
              <a:buNone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Поражение России в Крымской войне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1853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1856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гг.</a:t>
            </a:r>
          </a:p>
          <a:p>
            <a:pPr lvl="0">
              <a:buNone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Массовые выступления крестьян</a:t>
            </a:r>
          </a:p>
          <a:p>
            <a:pPr lvl="0">
              <a:buNone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Изменение атмосферы в обществе.</a:t>
            </a:r>
          </a:p>
          <a:p>
            <a:pPr lvl="0">
              <a:buNone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Социально-экономическая отсталость России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500042"/>
            <a:ext cx="3571900" cy="1285884"/>
          </a:xfrm>
        </p:spPr>
        <p:txBody>
          <a:bodyPr/>
          <a:lstStyle/>
          <a:p>
            <a:pPr algn="ctr"/>
            <a:r>
              <a:rPr lang="ru-RU" dirty="0" smtClean="0"/>
              <a:t>Сторонники реформаторской деятельности Александра </a:t>
            </a:r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3286124"/>
            <a:ext cx="2071702" cy="135732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Ю.Ф. Самарин</a:t>
            </a:r>
          </a:p>
          <a:p>
            <a:endParaRPr lang="ru-RU" sz="1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Великая княгиня </a:t>
            </a:r>
          </a:p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Елена Павловна</a:t>
            </a:r>
          </a:p>
          <a:p>
            <a:endParaRPr lang="ru-RU" sz="1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http://biography.yaxy.ru/44-0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144" b="11144"/>
          <a:stretch>
            <a:fillRect/>
          </a:stretch>
        </p:blipFill>
        <p:spPr bwMode="auto">
          <a:xfrm>
            <a:off x="0" y="142852"/>
            <a:ext cx="3786182" cy="3071834"/>
          </a:xfrm>
          <a:prstGeom prst="rect">
            <a:avLst/>
          </a:prstGeom>
          <a:noFill/>
        </p:spPr>
      </p:pic>
      <p:pic>
        <p:nvPicPr>
          <p:cNvPr id="1028" name="Picture 4" descr="Инициатор беспрецедентной аферы XIX века, брат императора Александра II, великий князь Константин, предпочел отмолчаться. Его «подельники» - чиновники Министерства финансов - заткнули рот общественности, разослав по столичным и провинциальным газетам отписку - образчик некомпетентности и пренебрежения государственными интересами. Там было написано: «Холодный, скудный, голодный, ни на что не годный огрызок тундры, длинною 700, шириною от 20 до 80 верст, обременителен для казны, труден для сообщения, подвоза провианта и товаров»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000240"/>
            <a:ext cx="3333750" cy="4229101"/>
          </a:xfrm>
          <a:prstGeom prst="rect">
            <a:avLst/>
          </a:prstGeom>
          <a:noFill/>
        </p:spPr>
      </p:pic>
      <p:pic>
        <p:nvPicPr>
          <p:cNvPr id="1030" name="Picture 6" descr="http://biography.yaxy.ru/05-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928934"/>
            <a:ext cx="2857500" cy="3733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338</TotalTime>
  <Words>635</Words>
  <Application>Microsoft Office PowerPoint</Application>
  <PresentationFormat>Экран (4:3)</PresentationFormat>
  <Paragraphs>61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Слайд 1</vt:lpstr>
      <vt:lpstr>Тема урока: « Начало правления        Александра II. Накануне отмены крепостного права»</vt:lpstr>
      <vt:lpstr>Вопросы к теме:</vt:lpstr>
      <vt:lpstr>Александр Николаевич Романов родился 17 апреля 1818 года. Родители: великий князь Николай Павлович и его супруга Александра Федоровна</vt:lpstr>
      <vt:lpstr>М.М. Сперанский ( законодательство)                                                                  Е.Ф. Канкрин ( финансы)</vt:lpstr>
      <vt:lpstr>19  февраля 1855 год.</vt:lpstr>
      <vt:lpstr>когда и кто из предшественников пытался решить этот вопрос</vt:lpstr>
      <vt:lpstr>Причины отмены крепостного права?</vt:lpstr>
      <vt:lpstr>Сторонники реформаторской деятельности Александра II</vt:lpstr>
      <vt:lpstr>30 марта 1856 г. выступление Александра II перед представителями московского дворянства.</vt:lpstr>
      <vt:lpstr>Слайд 11</vt:lpstr>
      <vt:lpstr>1. Подумайте, в каких природных зонах  могли проживать эти помещики? 2. Почему столь противоречивое мнение об освобождении крестьян существовало в среде дворян?  </vt:lpstr>
      <vt:lpstr>На основе изученного, на уроке материала подбери 1-2 слова характеризующие, что представляла Россия накануне отмены крепостного права по следующей структуре, сделайте вывод: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Суворкина</cp:lastModifiedBy>
  <cp:revision>38</cp:revision>
  <dcterms:created xsi:type="dcterms:W3CDTF">2011-01-19T12:02:01Z</dcterms:created>
  <dcterms:modified xsi:type="dcterms:W3CDTF">2011-01-31T12:41:22Z</dcterms:modified>
</cp:coreProperties>
</file>