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98" r:id="rId4"/>
    <p:sldId id="284" r:id="rId5"/>
    <p:sldId id="299" r:id="rId6"/>
    <p:sldId id="285" r:id="rId7"/>
    <p:sldId id="300" r:id="rId8"/>
    <p:sldId id="286" r:id="rId9"/>
    <p:sldId id="301" r:id="rId10"/>
    <p:sldId id="287" r:id="rId11"/>
    <p:sldId id="302" r:id="rId12"/>
    <p:sldId id="288" r:id="rId13"/>
    <p:sldId id="258" r:id="rId14"/>
    <p:sldId id="303" r:id="rId15"/>
    <p:sldId id="259" r:id="rId16"/>
    <p:sldId id="260" r:id="rId17"/>
    <p:sldId id="261" r:id="rId18"/>
    <p:sldId id="262" r:id="rId19"/>
    <p:sldId id="263" r:id="rId20"/>
    <p:sldId id="296" r:id="rId21"/>
    <p:sldId id="304" r:id="rId22"/>
    <p:sldId id="264" r:id="rId23"/>
    <p:sldId id="289" r:id="rId24"/>
    <p:sldId id="291" r:id="rId25"/>
    <p:sldId id="271" r:id="rId26"/>
    <p:sldId id="266" r:id="rId27"/>
    <p:sldId id="283" r:id="rId28"/>
    <p:sldId id="294" r:id="rId29"/>
    <p:sldId id="268" r:id="rId30"/>
    <p:sldId id="269" r:id="rId31"/>
    <p:sldId id="270" r:id="rId32"/>
    <p:sldId id="297" r:id="rId33"/>
    <p:sldId id="267" r:id="rId34"/>
    <p:sldId id="272" r:id="rId35"/>
    <p:sldId id="273" r:id="rId36"/>
    <p:sldId id="27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B9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5" autoAdjust="0"/>
    <p:restoredTop sz="94667" autoAdjust="0"/>
  </p:normalViewPr>
  <p:slideViewPr>
    <p:cSldViewPr>
      <p:cViewPr>
        <p:scale>
          <a:sx n="78" d="100"/>
          <a:sy n="78" d="100"/>
        </p:scale>
        <p:origin x="-62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D9F3A-F778-4868-B3A5-9CD6C3CC2BF0}" type="datetimeFigureOut">
              <a:rPr lang="ru-RU" smtClean="0"/>
              <a:pPr/>
              <a:t>30.01.2011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2B261-D6EF-4733-9D8C-F50A6C26F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B261-D6EF-4733-9D8C-F50A6C26FAE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2B261-D6EF-4733-9D8C-F50A6C26FAE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722376" y="2688336"/>
            <a:ext cx="7772400" cy="3108960"/>
          </a:xfrm>
        </p:spPr>
        <p:txBody>
          <a:bodyPr anchor="t" anchorCtr="0">
            <a:noAutofit/>
          </a:bodyPr>
          <a:lstStyle>
            <a:lvl1pPr algn="ctr">
              <a:defRPr lang="en-US" sz="6200" b="1" cap="none" spc="0" dirty="0" smtClean="0">
                <a:ln w="1905"/>
                <a:gradFill>
                  <a:gsLst>
                    <a:gs pos="0">
                      <a:schemeClr val="tx2">
                        <a:shade val="30000"/>
                        <a:satMod val="255000"/>
                      </a:schemeClr>
                    </a:gs>
                    <a:gs pos="58000">
                      <a:schemeClr val="tx2">
                        <a:tint val="90000"/>
                        <a:satMod val="300000"/>
                      </a:schemeClr>
                    </a:gs>
                    <a:gs pos="100000">
                      <a:schemeClr val="tx2">
                        <a:tint val="80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722376" y="1133856"/>
            <a:ext cx="7772400" cy="1508760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200" b="0">
                <a:solidFill>
                  <a:schemeClr val="tx2">
                    <a:shade val="55000"/>
                  </a:schemeClr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8037697A-2C48-4819-A5BC-75F43C75A164}" type="datetimeFigureOut">
              <a:rPr lang="en-US" smtClean="0"/>
              <a:pPr/>
              <a:t>1/30/2011</a:t>
            </a:fld>
            <a:endParaRPr lang="en-US" dirty="0" smtClean="0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pPr algn="r"/>
            <a:fld id="{47E06F9A-4543-41A4-9BCA-BFDDC4CB11EA}" type="slidenum">
              <a:rPr lang="en-US" smtClean="0"/>
              <a:pPr algn="r"/>
              <a:t>‹#›</a:t>
            </a:fld>
            <a:endParaRPr lang="en-US" dirty="0" smtClean="0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en-US" dirty="0" smtClean="0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99C5BA-0B2D-4DEA-BB07-301667625F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90563" y="491696"/>
            <a:ext cx="7762875" cy="5874608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  <a:alpha val="5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77240" y="795996"/>
            <a:ext cx="7589520" cy="3112843"/>
          </a:xfrm>
        </p:spPr>
        <p:txBody>
          <a:bodyPr anchor="b">
            <a:normAutofit/>
          </a:bodyPr>
          <a:lstStyle>
            <a:lvl1pPr algn="ctr">
              <a:buNone/>
              <a:defRPr lang="en-US" sz="6200" b="1" cap="none" spc="0" dirty="0">
                <a:ln w="1905"/>
                <a:gradFill>
                  <a:gsLst>
                    <a:gs pos="0">
                      <a:schemeClr val="tx2">
                        <a:shade val="30000"/>
                        <a:satMod val="255000"/>
                      </a:schemeClr>
                    </a:gs>
                    <a:gs pos="58000">
                      <a:schemeClr val="tx2">
                        <a:tint val="90000"/>
                        <a:satMod val="300000"/>
                      </a:schemeClr>
                    </a:gs>
                    <a:gs pos="100000">
                      <a:schemeClr val="tx2">
                        <a:tint val="80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77240" y="3948552"/>
            <a:ext cx="7589520" cy="1509712"/>
          </a:xfrm>
        </p:spPr>
        <p:txBody>
          <a:bodyPr anchor="t">
            <a:normAutofit/>
          </a:bodyPr>
          <a:lstStyle>
            <a:lvl1pPr indent="0" algn="ctr">
              <a:buNone/>
              <a:defRPr lang="en-US" sz="22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>
          <a:xfrm>
            <a:off x="762000" y="5958840"/>
            <a:ext cx="2133600" cy="365760"/>
          </a:xfrm>
        </p:spPr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>
          <a:xfrm>
            <a:off x="3124200" y="5958840"/>
            <a:ext cx="28956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>
          <a:xfrm>
            <a:off x="6248400" y="5958840"/>
            <a:ext cx="2133600" cy="365760"/>
          </a:xfrm>
        </p:spPr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 rot="16200000">
            <a:off x="-1965960" y="2785402"/>
            <a:ext cx="5760720" cy="914400"/>
          </a:xfrm>
        </p:spPr>
        <p:txBody>
          <a:bodyPr lIns="91440" rIns="91440" anchor="ctr">
            <a:noAutofit/>
          </a:bodyPr>
          <a:lstStyle>
            <a:lvl1pPr algn="ctr">
              <a:defRPr sz="3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1600200" y="547468"/>
            <a:ext cx="3383280" cy="639762"/>
          </a:xfrm>
          <a:prstGeom prst="roundRect">
            <a:avLst>
              <a:gd name="adj" fmla="val 6772"/>
            </a:avLst>
          </a:prstGeom>
          <a:solidFill>
            <a:schemeClr val="bg1">
              <a:alpha val="55000"/>
            </a:schemeClr>
          </a:solidFill>
          <a:ln w="12700">
            <a:solidFill>
              <a:schemeClr val="bg1"/>
            </a:solidFill>
          </a:ln>
        </p:spPr>
        <p:txBody>
          <a:bodyPr lIns="91440" tIns="91440" rIns="91440" bIns="9144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1600200" y="1322362"/>
            <a:ext cx="3383280" cy="4800600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5128846" y="547468"/>
            <a:ext cx="3383280" cy="639762"/>
          </a:xfrm>
          <a:prstGeom prst="roundRect">
            <a:avLst>
              <a:gd name="adj" fmla="val 5673"/>
            </a:avLst>
          </a:prstGeom>
          <a:solidFill>
            <a:schemeClr val="bg1">
              <a:alpha val="55000"/>
            </a:schemeClr>
          </a:solidFill>
          <a:ln w="12700">
            <a:solidFill>
              <a:schemeClr val="bg1"/>
            </a:solidFill>
          </a:ln>
        </p:spPr>
        <p:txBody>
          <a:bodyPr lIns="91440" tIns="91440" rIns="91440" bIns="9144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5128846" y="1322362"/>
            <a:ext cx="3383280" cy="4800600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>
          <a:xfrm>
            <a:off x="6553200" y="6214404"/>
            <a:ext cx="2133600" cy="365760"/>
          </a:xfrm>
        </p:spPr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 rot="16200000">
            <a:off x="-1828801" y="2888565"/>
            <a:ext cx="5486400" cy="914400"/>
          </a:xfrm>
        </p:spPr>
        <p:txBody>
          <a:bodyPr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>
            <a:lvl1pPr algn="l">
              <a:defRPr sz="28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590800" y="602566"/>
            <a:ext cx="5943600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 rot="16200000">
            <a:off x="-859303" y="2888566"/>
            <a:ext cx="5486400" cy="914400"/>
          </a:xfrm>
        </p:spPr>
        <p:txBody>
          <a:bodyPr lIns="91440" rIns="91440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>
          <a:xfrm>
            <a:off x="6553200" y="6214404"/>
            <a:ext cx="2133600" cy="365760"/>
          </a:xfrm>
        </p:spPr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0812" y="794822"/>
            <a:ext cx="3960051" cy="5294376"/>
          </a:xfrm>
          <a:prstGeom prst="roundRect">
            <a:avLst>
              <a:gd name="adj" fmla="val 3541"/>
            </a:avLst>
          </a:prstGeom>
          <a:solidFill>
            <a:srgbClr val="FFFFFF">
              <a:alpha val="40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277728" y="3501743"/>
            <a:ext cx="3200400" cy="1143000"/>
          </a:xfrm>
        </p:spPr>
        <p:txBody>
          <a:bodyPr anchor="t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>
            <a:lvl1pPr algn="ctr">
              <a:buNone/>
              <a:defRPr sz="26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527537" y="821202"/>
            <a:ext cx="4550899" cy="5215597"/>
          </a:xfrm>
          <a:prstGeom prst="roundRect">
            <a:avLst>
              <a:gd name="adj" fmla="val 622"/>
            </a:avLst>
          </a:prstGeom>
          <a:solidFill>
            <a:schemeClr val="bg1">
              <a:lumMod val="85000"/>
            </a:schemeClr>
          </a:solidFill>
          <a:ln w="101600">
            <a:solidFill>
              <a:srgbClr val="FFFFFF"/>
            </a:solidFill>
            <a:miter lim="800000"/>
          </a:ln>
          <a:effectLst>
            <a:outerShdw blurRad="65000" dist="25000" dir="5400000" algn="t" rotWithShape="0">
              <a:schemeClr val="bg2">
                <a:shade val="30000"/>
                <a:satMod val="250000"/>
                <a:alpha val="85000"/>
              </a:schemeClr>
            </a:outerShdw>
          </a:effectLst>
          <a:scene3d>
            <a:camera prst="orthographicFront"/>
            <a:lightRig rig="soft" dir="t">
              <a:rot lat="0" lon="0" rev="20100000"/>
            </a:lightRig>
          </a:scene3d>
          <a:sp3d contourW="3810">
            <a:bevelT w="95250" h="25400"/>
            <a:contourClr>
              <a:schemeClr val="bg2">
                <a:shade val="45000"/>
                <a:satMod val="145000"/>
              </a:schemeClr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z="2000" smtClean="0"/>
              <a:t>Вставка рисунка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277728" y="1600200"/>
            <a:ext cx="3200400" cy="1825343"/>
          </a:xfrm>
        </p:spPr>
        <p:txBody>
          <a:bodyPr bIns="0" anchor="b">
            <a:normAutofit/>
          </a:bodyPr>
          <a:lstStyle>
            <a:lvl1pPr marL="0" marR="0" indent="0" algn="ctr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697A-2C48-4819-A5BC-75F43C75A164}" type="datetimeFigureOut">
              <a:rPr lang="en-US" smtClean="0"/>
              <a:pPr/>
              <a:t>1/30/2011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6F9A-4543-41A4-9BCA-BFDDC4CB1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2900" y="228600"/>
            <a:ext cx="8458200" cy="6400800"/>
          </a:xfrm>
          <a:prstGeom prst="roundRect">
            <a:avLst>
              <a:gd name="adj" fmla="val 2238"/>
            </a:avLst>
          </a:prstGeom>
          <a:gradFill rotWithShape="1">
            <a:gsLst>
              <a:gs pos="0">
                <a:schemeClr val="bg1">
                  <a:satMod val="300000"/>
                  <a:alpha val="50000"/>
                </a:schemeClr>
              </a:gs>
              <a:gs pos="35000">
                <a:schemeClr val="bg1">
                  <a:satMod val="300000"/>
                  <a:alpha val="87000"/>
                </a:schemeClr>
              </a:gs>
              <a:gs pos="50000">
                <a:schemeClr val="bg1">
                  <a:satMod val="300000"/>
                  <a:alpha val="92000"/>
                </a:schemeClr>
              </a:gs>
              <a:gs pos="60000">
                <a:schemeClr val="bg1">
                  <a:satMod val="300000"/>
                  <a:alpha val="89000"/>
                </a:schemeClr>
              </a:gs>
              <a:gs pos="100000">
                <a:schemeClr val="bg1">
                  <a:satMod val="300000"/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63500" dist="45720" dir="5400000" algn="t" rotWithShape="0">
              <a:schemeClr val="bg2">
                <a:shade val="30000"/>
                <a:satMod val="250000"/>
                <a:alpha val="9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500000"/>
            </a:lightRig>
          </a:scene3d>
          <a:sp3d contourW="6350" prstMaterial="powder">
            <a:bevelT w="50800" h="63500"/>
            <a:contourClr>
              <a:schemeClr val="bg2">
                <a:shade val="90000"/>
                <a:lumMod val="55000"/>
              </a:scheme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14404"/>
            <a:ext cx="2133600" cy="36576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 sz="1200"/>
            </a:pPr>
            <a:fld id="{8037697A-2C48-4819-A5BC-75F43C75A164}" type="datetimeFigureOut">
              <a:rPr lang="en-US" smtClean="0"/>
              <a:pPr>
                <a:defRPr sz="1200"/>
              </a:pPr>
              <a:t>1/30/2011</a:t>
            </a:fld>
            <a:endParaRPr b="0">
              <a:solidFill>
                <a:schemeClr val="tx2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14404"/>
            <a:ext cx="2895600" cy="36576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 sz="1200"/>
            </a:pPr>
            <a:endParaRPr b="0">
              <a:solidFill>
                <a:schemeClr val="tx2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14404"/>
            <a:ext cx="2133600" cy="36576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000" b="0" smtClean="0">
                <a:solidFill>
                  <a:schemeClr val="tx2">
                    <a:tint val="75000"/>
                    <a:satMod val="15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 sz="1200"/>
            </a:pPr>
            <a:fld id="{47E06F9A-4543-41A4-9BCA-BFDDC4CB11EA}" type="slidenum">
              <a:rPr lang="en-US" smtClean="0"/>
              <a:pPr>
                <a:defRPr sz="1200"/>
              </a:pPr>
              <a:t>‹#›</a:t>
            </a:fld>
            <a:endParaRPr b="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dissolve/>
    <p:sndAc>
      <p:stSnd>
        <p:snd r:embed="rId14" name="chimes.wav"/>
      </p:stSnd>
    </p:sndAc>
  </p:transition>
  <p:txStyles>
    <p:titleStyle>
      <a:defPPr>
        <a:defRPr sz="4400">
          <a:solidFill>
            <a:schemeClr val="tx2">
              <a:shade val="80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53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/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457200" indent="-274320" algn="l" eaLnBrk="1" hangingPunct="1">
        <a:buClr>
          <a:schemeClr val="accent1"/>
        </a:buClr>
        <a:buSzPct val="80000"/>
        <a:buFont typeface="Wingdings 2" pitchFamily="18" charset="2"/>
        <a:buChar char="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758952" indent="-228600" algn="l" eaLnBrk="1" hangingPunct="1">
        <a:buClr>
          <a:schemeClr val="accent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1033272" indent="-228600" algn="l" eaLnBrk="1" hangingPunct="1">
        <a:buClr>
          <a:schemeClr val="accent3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298448" indent="-228600" algn="l" eaLnBrk="1" hangingPunct="1">
        <a:buClr>
          <a:schemeClr val="accent4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554480" indent="-228600" algn="l" eaLnBrk="1" hangingPunct="1">
        <a:buClr>
          <a:schemeClr val="accent5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810512" indent="-228600" algn="l" eaLnBrk="1" hangingPunct="1">
        <a:buClr>
          <a:schemeClr val="accent6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207568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340864" indent="-228600" algn="l" eaLnBrk="1" hangingPunct="1">
        <a:buClr>
          <a:schemeClr val="accent2"/>
        </a:buClr>
        <a:buFont typeface="Wingdings 2" pitchFamily="18" charset="2"/>
        <a:buChar char=""/>
        <a:defRPr sz="1600" baseline="0">
          <a:latin typeface="+mn-lt"/>
        </a:defRPr>
      </a:lvl8pPr>
      <a:lvl9pPr marL="2596896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ser\Desktop\&#1055;&#1086;&#1083;&#1080;&#1075;&#1083;&#1086;&#1090;\New%20Stories%20(Highway%20Blues)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er\Desktop\&#1055;&#1086;&#1083;&#1080;&#1075;&#1083;&#1086;&#1090;\New%20Stories%20(Highway%20Blues).wma" TargetMode="External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30.gif"/><Relationship Id="rId10" Type="http://schemas.openxmlformats.org/officeDocument/2006/relationships/image" Target="../media/image35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11" Type="http://schemas.openxmlformats.org/officeDocument/2006/relationships/image" Target="../media/image37.gif"/><Relationship Id="rId5" Type="http://schemas.openxmlformats.org/officeDocument/2006/relationships/image" Target="../media/image30.gif"/><Relationship Id="rId10" Type="http://schemas.openxmlformats.org/officeDocument/2006/relationships/image" Target="../media/image34.gif"/><Relationship Id="rId4" Type="http://schemas.openxmlformats.org/officeDocument/2006/relationships/image" Target="../media/image33.gif"/><Relationship Id="rId9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er\Desktop\&#1055;&#1086;&#1083;&#1080;&#1075;&#1083;&#1086;&#1090;\New%20Stories%20(Highway%20Blues).wma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Aser\Desktop\&#1055;&#1086;&#1083;&#1080;&#1075;&#1083;&#1086;&#1090;\New%20Stories%20(Highway%20Blues).wma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Aser\Desktop\&#1055;&#1086;&#1083;&#1080;&#1075;&#1083;&#1086;&#1090;\New%20Stories%20(Highway%20Blues).wma" TargetMode="Externa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ser\Desktop\&#1055;&#1086;&#1083;&#1080;&#1075;&#1083;&#1086;&#1090;\New%20Stories%20(Highway%20Blues).wma" TargetMode="Externa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4071942"/>
            <a:ext cx="7772400" cy="1725354"/>
          </a:xfr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extrusionH="57150" prstMaterial="matte">
              <a:bevelT w="38100" h="38100"/>
            </a:sp3d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Лингвистическая игра</a:t>
            </a:r>
            <a:endParaRPr lang="ru-RU" dirty="0"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14554"/>
            <a:ext cx="7772400" cy="17859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sz="8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</a:t>
            </a:r>
            <a:r>
              <a:rPr lang="ru-RU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olyglot</a:t>
            </a:r>
            <a:r>
              <a:rPr sz="8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te</a:t>
            </a:r>
            <a:endParaRPr lang="ru-RU" sz="8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57166"/>
            <a:ext cx="4643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</a:t>
            </a:r>
            <a:r>
              <a:rPr lang="ru-RU" sz="8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olyglot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8433" name="Picture 1" descr="C:\Users\Samsung\Documents\Анимации\i1038rp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643074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Samsung\Documents\Анимации\ar2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5929330"/>
            <a:ext cx="857256" cy="5715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New Stories (Highway Blues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24578" r:id="rId4" imgW="1380952" imgH="933580" progId="">
              <p:embed/>
            </p:oleObj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214422"/>
            <a:ext cx="4286280" cy="531019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13602" t="8942" r="3580" b="8942"/>
          <a:stretch>
            <a:fillRect/>
          </a:stretch>
        </p:blipFill>
        <p:spPr bwMode="auto">
          <a:xfrm>
            <a:off x="4214810" y="3000372"/>
            <a:ext cx="3534006" cy="36369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000108"/>
            <a:ext cx="2500330" cy="3571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71604" y="3214686"/>
            <a:ext cx="5867400" cy="30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ta BT" pitchFamily="82" charset="0"/>
              </a:rPr>
              <a:t>ANGLO-SAXON</a:t>
            </a:r>
            <a:endParaRPr lang="ru-RU" sz="4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28604"/>
            <a:ext cx="843692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WHOSE TRACES ARE THESE?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47106" r:id="rId4" imgW="1380952" imgH="933580" progId="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7158" y="357166"/>
            <a:ext cx="843692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WHOSE TRACES ARE THESE?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5053013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00504"/>
            <a:ext cx="5176838" cy="258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/>
          <a:srcRect l="3669" r="11007"/>
          <a:stretch>
            <a:fillRect/>
          </a:stretch>
        </p:blipFill>
        <p:spPr bwMode="auto">
          <a:xfrm>
            <a:off x="5286380" y="1428736"/>
            <a:ext cx="3568855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25602" r:id="rId4" imgW="1380952" imgH="933580" progId="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7158" y="357166"/>
            <a:ext cx="843692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WHOSE TRACES ARE THESE?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5053013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00504"/>
            <a:ext cx="5176838" cy="258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/>
          <a:srcRect l="3669" r="11007"/>
          <a:stretch>
            <a:fillRect/>
          </a:stretch>
        </p:blipFill>
        <p:spPr bwMode="auto">
          <a:xfrm>
            <a:off x="5286380" y="1428736"/>
            <a:ext cx="3568855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643042" y="3000372"/>
            <a:ext cx="5867400" cy="30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ta BT"/>
              </a:rPr>
              <a:t>Roman</a:t>
            </a:r>
            <a:endParaRPr lang="ru-RU" sz="54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ta BT" pitchFamily="82" charset="0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14290"/>
            <a:ext cx="85735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 quelle ville parle – t – on?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229600" cy="55227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400948"/>
                <a:gridCol w="828652"/>
              </a:tblGrid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 deuxième ville de France,</a:t>
                      </a:r>
                      <a:r>
                        <a:rPr lang="fr-FR" sz="28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un des plus grands ports  européens.</a:t>
                      </a:r>
                      <a:endParaRPr lang="ru-RU" sz="28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  <a:tr h="133056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ville dans le Massif Central bien connu de ses eux minéraux et de ses cures thermales et ses soins cosmétiques</a:t>
                      </a:r>
                      <a:endParaRPr lang="ru-RU" sz="24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  <a:tr h="1637612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 ville située dans le nord-est de la France sur la rive gauche du Rhin. La ville, siège du Conseil de l'Europe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et du Parlement européen.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capitale de l’Union Européene</a:t>
                      </a:r>
                      <a:endParaRPr lang="ru-RU" sz="24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  <a:tr h="133056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 ville située dans les Alpes, elle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 accueilli les Jeux olympiques d'hiver de 1968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dont de nombreux équipement sportifs subsistent encore aujourd'hui</a:t>
                      </a:r>
                      <a:endParaRPr lang="ru-RU" sz="24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14290"/>
            <a:ext cx="85735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 quelle ville parle – t – on?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000108"/>
          <a:ext cx="8229600" cy="60771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400948"/>
                <a:gridCol w="828652"/>
              </a:tblGrid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 deuxième ville de France,</a:t>
                      </a:r>
                      <a:r>
                        <a:rPr lang="fr-FR" sz="28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un des plus grands ports  européens.</a:t>
                      </a:r>
                      <a:endParaRPr lang="ru-RU" sz="28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  <a:p>
                      <a:pPr algn="ctr"/>
                      <a:r>
                        <a:rPr lang="en-US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Marseille</a:t>
                      </a:r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  <a:tr h="133056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ville dans le Massif Central bien connu de ses eux minéraux et de ses cures thermales et ses soins cosmétiques</a:t>
                      </a:r>
                      <a:endParaRPr lang="ru-RU" sz="24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1 </a:t>
                      </a:r>
                    </a:p>
                    <a:p>
                      <a:pPr algn="ctr"/>
                      <a:r>
                        <a:rPr lang="en-US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Vichy</a:t>
                      </a:r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  <a:tr h="1637612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 ville située dans le nord-est de la France sur la rive gauche du Rhin. La ville, siège du Conseil de l'Europe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et du Parlement européen.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capitale de l’Union Européene</a:t>
                      </a:r>
                      <a:endParaRPr lang="ru-RU" sz="24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  <a:p>
                      <a:pPr algn="ctr"/>
                      <a:r>
                        <a:rPr lang="en-US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Strasbourg</a:t>
                      </a:r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  <a:tr h="133056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La ville située dans les Alpes, elle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 accueilli les Jeux olympiques d'hiver de 1968</a:t>
                      </a:r>
                      <a:r>
                        <a:rPr lang="fr-FR" sz="24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dont de nombreux équipement sportifs subsistent encore aujourd'hui</a:t>
                      </a:r>
                      <a:endParaRPr lang="ru-RU" sz="2400" b="1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  <a:p>
                      <a:pPr algn="ctr"/>
                      <a:r>
                        <a:rPr lang="en-US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Grenoble</a:t>
                      </a:r>
                      <a:endParaRPr lang="ru-RU" sz="2400" b="1" i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gradFill flip="none" rotWithShape="1">
                      <a:gsLst>
                        <a:gs pos="0">
                          <a:srgbClr val="FBEAC7">
                            <a:alpha val="74000"/>
                          </a:srgbClr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18900000" scaled="0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ichy-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6357982" cy="4340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 descr="Sources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857620" y="2928934"/>
            <a:ext cx="4857784" cy="3607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0034" y="5286388"/>
            <a:ext cx="5212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r-FR" sz="9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1</a:t>
            </a:r>
            <a:endParaRPr lang="ru-RU" sz="9600" b="1" cap="all" spc="0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Grenoble-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4757742" cy="500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med-visoterra-grenoble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4876" y="2285992"/>
            <a:ext cx="4038600" cy="4080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7158" y="5143512"/>
            <a:ext cx="780984" cy="15696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FR" sz="96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2</a:t>
            </a:r>
            <a:endParaRPr lang="ru-RU" sz="9600" b="1" cap="all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trasbourg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4714908" cy="49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cat de strasbourg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0628" y="1714488"/>
            <a:ext cx="3674567" cy="481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00034" y="5000636"/>
            <a:ext cx="699229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FR" sz="88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3</a:t>
            </a:r>
            <a:endParaRPr lang="ru-RU" sz="8800" b="1" cap="all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3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3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arseille-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6543692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marseille_equipe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786190"/>
            <a:ext cx="4038600" cy="2703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596" y="5072074"/>
            <a:ext cx="7761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r-FR" sz="88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4</a:t>
            </a:r>
            <a:endParaRPr lang="ru-RU" sz="8800" b="1" cap="all" spc="0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7650" name="Picture 2" descr="C:\Users\Samsung\Documents\Анимации\4329dee47031f442ab9ee0ad7118e68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285992"/>
            <a:ext cx="1500198" cy="14335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3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3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357158" y="714356"/>
          <a:ext cx="8229600" cy="5760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1462"/>
                <a:gridCol w="3643338"/>
                <a:gridCol w="457232"/>
                <a:gridCol w="3657568"/>
              </a:tblGrid>
              <a:tr h="443187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Dort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mögen Menschen Pizza am </a:t>
                      </a: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liebsten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664781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Die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berühmte Sehenswürdigkeit von diesem Land ist der Eiffelturm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43187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Dieses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Land kann man noch Holland nennen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508652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Hier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kannst du die beste Meerküche probieren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43187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Die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Hauptstadt von diesem Land ist Athen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43187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Dieses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Land ist die Heimat von Bremer Stadtmusikanten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443187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Dieses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Land befindet sich nicht weit von Deutschland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664781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Nur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hier </a:t>
                      </a: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kann</a:t>
                      </a:r>
                      <a:r>
                        <a:rPr lang="de-DE" sz="18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man</a:t>
                      </a: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sehen, wie die Männer </a:t>
                      </a:r>
                      <a:r>
                        <a:rPr lang="de-DE" sz="18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gegen </a:t>
                      </a: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die Stiere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kämpfen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  <a:tr h="741891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Hier </a:t>
                      </a:r>
                      <a:r>
                        <a:rPr lang="de-DE" sz="18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kann man fast das ganze Jahr im warmen Mittelmeer baden</a:t>
                      </a:r>
                      <a:endParaRPr lang="ru-RU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0" name="Рисунок 9" descr="Флаг Испани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642918"/>
            <a:ext cx="1009650" cy="676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Флаг Итали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357298"/>
            <a:ext cx="1016956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Флаг Австри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2000240"/>
            <a:ext cx="1009650" cy="71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Флаг Германии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2571744"/>
            <a:ext cx="1006477" cy="71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Флаг Хорватии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82" y="3071810"/>
            <a:ext cx="1009650" cy="62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Флаг Нидерландов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3643314"/>
            <a:ext cx="1031350" cy="70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Флаг Франции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644" y="4214818"/>
            <a:ext cx="1031350" cy="70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Флаг Греции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2066" y="4929198"/>
            <a:ext cx="1019175" cy="71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Флаг Турции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58082" y="5715016"/>
            <a:ext cx="1023939" cy="75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New Stories (Highway Blues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57252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7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-конечная звезда 6"/>
          <p:cNvSpPr/>
          <p:nvPr/>
        </p:nvSpPr>
        <p:spPr>
          <a:xfrm>
            <a:off x="7286644" y="285728"/>
            <a:ext cx="1357322" cy="1428760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85728"/>
            <a:ext cx="55091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CIVILISATION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15272" y="214290"/>
            <a:ext cx="5597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</a:t>
            </a:r>
            <a:endParaRPr lang="ru-RU" sz="8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1214422"/>
            <a:ext cx="771530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 you recognize these images</a:t>
            </a:r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8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Refer the pictures to one of the historical periods</a:t>
            </a:r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marL="514350" indent="-514350" algn="ctr">
              <a:buAutoNum type="alphaUcPeriod"/>
            </a:pP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9486" y="3699173"/>
            <a:ext cx="3561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50" dirty="0" smtClean="0">
                <a:ln w="11430"/>
                <a:gradFill>
                  <a:gsLst>
                    <a:gs pos="25000">
                      <a:srgbClr val="C77D00">
                        <a:satMod val="155000"/>
                      </a:srgbClr>
                    </a:gs>
                    <a:gs pos="100000">
                      <a:srgbClr val="C77D00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17409" name="Picture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857760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лаг Испани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4643446"/>
            <a:ext cx="1009650" cy="676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Флаг Хорвати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4350" y="2428868"/>
            <a:ext cx="1009650" cy="62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Флаг Итали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357166"/>
            <a:ext cx="1016956" cy="68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Флаг Германи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3429000"/>
            <a:ext cx="1006477" cy="71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Флаг Австрии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071942"/>
            <a:ext cx="1009650" cy="71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Флаг Греции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2786058"/>
            <a:ext cx="1019175" cy="712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Флаг Франции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6446" y="1071546"/>
            <a:ext cx="1031350" cy="70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Флаг Нидерландов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9586" y="1571612"/>
            <a:ext cx="1031350" cy="70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2852"/>
            <a:ext cx="3357554" cy="571504"/>
          </a:xfrm>
        </p:spPr>
        <p:txBody>
          <a:bodyPr>
            <a:normAutofit fontScale="90000"/>
          </a:bodyPr>
          <a:lstStyle/>
          <a:p>
            <a:r>
              <a:rPr sz="5400" dirty="0" err="1" smtClean="0">
                <a:solidFill>
                  <a:schemeClr val="accent3"/>
                </a:solidFill>
              </a:rPr>
              <a:t>Lösung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6186502" cy="5268931"/>
          </a:xfrm>
        </p:spPr>
        <p:txBody>
          <a:bodyPr>
            <a:normAutofit fontScale="77500" lnSpcReduction="20000"/>
          </a:bodyPr>
          <a:lstStyle/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1.Dort mögen Menschen Pizza am liebsten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2.Die berühmte Sehenswürdigkeit von diesem Land ist der Eiffelturm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3.Dieses Land kann man noch Holland nennen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4.Hier kannst du die beste Meerküche probieren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5.Die Hauptstadt von diesem Land ist Athen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6.Dieses Land ist die Heimat von Bremer Stadtmusikanten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7.Dieses Land befindet sich nicht weit von Deutschland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8.Nur hier kann man sehen, wie die Männer  gegen die </a:t>
            </a:r>
            <a:r>
              <a:rPr lang="de-DE" sz="2800" b="1" dirty="0" err="1" smtClean="0">
                <a:solidFill>
                  <a:schemeClr val="accent3">
                    <a:lumMod val="50000"/>
                  </a:schemeClr>
                </a:solidFill>
              </a:rPr>
              <a:t>Stierekämpfen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buNone/>
            </a:pPr>
            <a:r>
              <a:rPr lang="de-DE" sz="2800" b="1" dirty="0" smtClean="0">
                <a:solidFill>
                  <a:schemeClr val="accent3">
                    <a:lumMod val="50000"/>
                  </a:schemeClr>
                </a:solidFill>
              </a:rPr>
              <a:t>9.Hier kann man fast das ganze Jahr im warmen Mittelmeer baden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643702" y="857232"/>
            <a:ext cx="2043098" cy="526893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1.Italien</a:t>
            </a:r>
            <a:endParaRPr lang="ru-RU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2.Frankreich</a:t>
            </a:r>
            <a:endParaRPr lang="ru-RU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3.Die </a:t>
            </a:r>
            <a:r>
              <a:rPr lang="en-US" b="1" dirty="0" err="1" smtClean="0"/>
              <a:t>Niederlanden</a:t>
            </a:r>
            <a:endParaRPr lang="ru-RU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4.</a:t>
            </a:r>
            <a:r>
              <a:rPr lang="ru-RU" b="1" dirty="0" smtClean="0"/>
              <a:t>Хорватия</a:t>
            </a:r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5.Grichenland</a:t>
            </a:r>
            <a:endParaRPr lang="ru-RU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en-US" b="1" dirty="0" smtClean="0"/>
              <a:t>6.Deutschland</a:t>
            </a:r>
            <a:endParaRPr lang="ru-RU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7.</a:t>
            </a:r>
            <a:r>
              <a:rPr lang="ru-RU" b="1" dirty="0" smtClean="0"/>
              <a:t>Австрия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8.Spanien</a:t>
            </a:r>
            <a:endParaRPr lang="ru-RU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9.</a:t>
            </a:r>
            <a:r>
              <a:rPr lang="ru-RU" b="1" dirty="0" smtClean="0"/>
              <a:t>Турция</a:t>
            </a:r>
            <a:endParaRPr lang="en-US" b="1" dirty="0" smtClean="0"/>
          </a:p>
          <a:p>
            <a:endParaRPr lang="ru-RU" b="1" dirty="0"/>
          </a:p>
        </p:txBody>
      </p:sp>
      <p:pic>
        <p:nvPicPr>
          <p:cNvPr id="15" name="Рисунок 14" descr="Флаг Турции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46" y="5214950"/>
            <a:ext cx="1023939" cy="75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sz="5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WORDS </a:t>
            </a:r>
            <a:r>
              <a:rPr lang="fr-FR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– MOTS -WORTER</a:t>
            </a:r>
            <a:r>
              <a:rPr lang="ru-RU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5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48" y="1785926"/>
            <a:ext cx="7429552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Trick or joke = gag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Midday ___________________________________________________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Title for a lady____________________________________________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Robert’s nickname ________________________________________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 look____________________________________________________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An organ of the body used for sight 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A father’s nickname_______________________________________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A mother’s nickname 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Small dog ________________________________________________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16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Brave or skillful act ______________________________________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ru-RU" sz="16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714356"/>
            <a:ext cx="4038600" cy="15430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words, phrases, sentences, 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or numbers that 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read the same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forward or backward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. Write a palindrome that relates to each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 word or phrase below. </a:t>
            </a:r>
            <a:b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000108"/>
            <a:ext cx="3929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PALINDROMES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</a:rPr>
              <a:t>-</a:t>
            </a:r>
            <a:endParaRPr lang="ru-RU" sz="4000" b="1" cap="all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0024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Trick or joke = gag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Midday ___________________________________________________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Title for a lady____________________________________________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Robert’s nickname ________________________________________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 look____________________________________________________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An organ of the body used for sight 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A father’s nickname_______________________________________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A mother’s nickname _____________________________________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None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Small dog ________________________________________________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en-US" sz="29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r>
              <a:rPr lang="en-US" sz="2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Brave or skillful act ______________________________________ 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ru-RU" sz="29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>
                  <a:lumMod val="50000"/>
                </a:schemeClr>
              </a:buClr>
              <a:buSzPct val="90000"/>
              <a:buFont typeface="Wingdings" pitchFamily="2" charset="2"/>
              <a:buChar char="v"/>
            </a:pPr>
            <a:endParaRPr lang="ru-RU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14290"/>
            <a:ext cx="69303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WORDS – MOTS -WORTER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28660" y="928670"/>
            <a:ext cx="65722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PALINDROMES</a:t>
            </a:r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-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  <a:latin typeface="+mj-lt"/>
            </a:endParaRPr>
          </a:p>
        </p:txBody>
      </p:sp>
      <p:sp>
        <p:nvSpPr>
          <p:cNvPr id="7" name="7-конечная звезда 6"/>
          <p:cNvSpPr/>
          <p:nvPr/>
        </p:nvSpPr>
        <p:spPr>
          <a:xfrm>
            <a:off x="7500958" y="5214950"/>
            <a:ext cx="1357322" cy="1357322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endParaRPr lang="ru-RU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628" y="1357298"/>
            <a:ext cx="457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6699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words, phrases, sentences, </a:t>
            </a: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or numbers that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read the same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forward or backward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. Write a palindrome that relates to each</a:t>
            </a: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word or phrase below.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8675" name="Picture 3" descr="C:\Users\Samsung\Documents\Анимации\анимашки_files\little_orange_gu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42852"/>
            <a:ext cx="1732372" cy="135732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9" name="New Stories (Highway Blues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43966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5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5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850"/>
                            </p:stCondLst>
                            <p:childTnLst>
                              <p:par>
                                <p:cTn id="4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50"/>
                            </p:stCondLst>
                            <p:childTnLst>
                              <p:par>
                                <p:cTn id="5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850"/>
                            </p:stCondLst>
                            <p:childTnLst>
                              <p:par>
                                <p:cTn id="6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550"/>
                            </p:stCondLst>
                            <p:childTnLst>
                              <p:par>
                                <p:cTn id="6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9450"/>
                            </p:stCondLst>
                            <p:childTnLst>
                              <p:par>
                                <p:cTn id="7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250"/>
                            </p:stCondLst>
                            <p:childTnLst>
                              <p:par>
                                <p:cTn id="7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50"/>
                            </p:stCondLst>
                            <p:childTnLst>
                              <p:par>
                                <p:cTn id="8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9250"/>
                            </p:stCondLst>
                            <p:childTnLst>
                              <p:par>
                                <p:cTn id="9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750"/>
                            </p:stCondLst>
                            <p:childTnLst>
                              <p:par>
                                <p:cTn id="9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6650"/>
                            </p:stCondLst>
                            <p:childTnLst>
                              <p:par>
                                <p:cTn id="10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3350"/>
                            </p:stCondLst>
                            <p:childTnLst>
                              <p:par>
                                <p:cTn id="10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937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sz="44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Woher</a:t>
            </a:r>
            <a:r>
              <a:rPr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sz="44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kommen</a:t>
            </a:r>
            <a:r>
              <a:rPr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sz="44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diese</a:t>
            </a:r>
            <a:r>
              <a:rPr sz="4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sz="44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Spezialitäten</a:t>
            </a:r>
            <a:endParaRPr lang="ru-RU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714488"/>
            <a:ext cx="3043230" cy="4411675"/>
          </a:xfrm>
        </p:spPr>
        <p:txBody>
          <a:bodyPr>
            <a:normAutofit/>
          </a:bodyPr>
          <a:lstStyle/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1.Roastbeef                           </a:t>
            </a:r>
          </a:p>
          <a:p>
            <a:pPr>
              <a:buNone/>
            </a:pP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2.Omelette                             </a:t>
            </a:r>
          </a:p>
          <a:p>
            <a:pPr>
              <a:buNone/>
            </a:pP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3. Fondue                           </a:t>
            </a:r>
          </a:p>
          <a:p>
            <a:pPr>
              <a:buNone/>
            </a:pP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4.Eisbein                                </a:t>
            </a:r>
          </a:p>
          <a:p>
            <a:pPr>
              <a:buNone/>
            </a:pP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5.Jamon (</a:t>
            </a: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hamon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)                   </a:t>
            </a:r>
          </a:p>
          <a:p>
            <a:pPr>
              <a:buNone/>
            </a:pP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6.Doner Kebab    </a:t>
            </a:r>
          </a:p>
          <a:p>
            <a:pPr>
              <a:buNone/>
            </a:pP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7. Schnitzel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00562" y="1643050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a.Österreich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</a:p>
          <a:p>
            <a:pPr>
              <a:buNone/>
            </a:pP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b.England</a:t>
            </a:r>
            <a:endParaRPr lang="de-DE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>
              <a:buNone/>
            </a:pP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c.Frankreich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  </a:t>
            </a:r>
          </a:p>
          <a:p>
            <a:pPr>
              <a:buNone/>
            </a:pP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d.Spanien</a:t>
            </a:r>
            <a:endParaRPr lang="de-DE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>
              <a:buNone/>
            </a:pP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e.Die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Türkei</a:t>
            </a:r>
          </a:p>
          <a:p>
            <a:pPr>
              <a:buNone/>
            </a:pP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f.Deutschland</a:t>
            </a:r>
            <a:endParaRPr lang="de-DE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>
              <a:buNone/>
            </a:pPr>
            <a:r>
              <a:rPr lang="de-DE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g.Die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Schweiz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357298"/>
            <a:ext cx="231053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714884"/>
            <a:ext cx="2428892" cy="180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500438"/>
            <a:ext cx="213612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5072074"/>
            <a:ext cx="1643762" cy="128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28604"/>
            <a:ext cx="1857388" cy="144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7-конечная звезда 20"/>
          <p:cNvSpPr/>
          <p:nvPr/>
        </p:nvSpPr>
        <p:spPr>
          <a:xfrm>
            <a:off x="7643834" y="357166"/>
            <a:ext cx="1214446" cy="1214446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1571612"/>
            <a:ext cx="1452561" cy="199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7" name="Picture 9" descr="C:\Users\Aser\Desktop\Полиглот\berlinesseneisbein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1802" y="4286256"/>
            <a:ext cx="242889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New Stories (Highway Blues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Pj042369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857760"/>
            <a:ext cx="221457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юля\Рабочий стол\school\ПРОЕКТ АГАТА ЮЛЯ 2\КАРТИНКИ ФОТО\rojdestvenskii_st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0"/>
            <a:ext cx="1928794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221454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5400" dirty="0" err="1" smtClean="0">
                <a:solidFill>
                  <a:schemeClr val="accent3"/>
                </a:solidFill>
              </a:rPr>
              <a:t>L</a:t>
            </a:r>
            <a:r>
              <a:rPr lang="en-US" sz="5400" dirty="0" err="1" smtClean="0">
                <a:solidFill>
                  <a:schemeClr val="accent3"/>
                </a:solidFill>
              </a:rPr>
              <a:t>ö</a:t>
            </a:r>
            <a:r>
              <a:rPr sz="5400" dirty="0" err="1" smtClean="0">
                <a:solidFill>
                  <a:schemeClr val="accent3"/>
                </a:solidFill>
              </a:rPr>
              <a:t>sung</a:t>
            </a:r>
            <a:endParaRPr lang="ru-RU" sz="5400" dirty="0">
              <a:solidFill>
                <a:schemeClr val="accent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2500306"/>
            <a:ext cx="2286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1.Roastbeef                           </a:t>
            </a:r>
          </a:p>
          <a:p>
            <a:pPr>
              <a:buNone/>
            </a:pP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2.Omelette                             </a:t>
            </a:r>
          </a:p>
          <a:p>
            <a:pPr>
              <a:buNone/>
            </a:pP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3. Fondue                           </a:t>
            </a:r>
          </a:p>
          <a:p>
            <a:pPr>
              <a:buNone/>
            </a:pP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4.Eisbein                                </a:t>
            </a:r>
          </a:p>
          <a:p>
            <a:pPr>
              <a:buNone/>
            </a:pP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5.Jamon (</a:t>
            </a:r>
            <a:r>
              <a:rPr lang="de-DE" sz="2400" b="1" dirty="0" err="1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hamon</a:t>
            </a: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)                   </a:t>
            </a:r>
          </a:p>
          <a:p>
            <a:pPr>
              <a:buNone/>
            </a:pP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6.Doner Kebab    </a:t>
            </a:r>
          </a:p>
          <a:p>
            <a:pPr>
              <a:buNone/>
            </a:pP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cs typeface="Calibri" pitchFamily="34" charset="0"/>
              </a:rPr>
              <a:t>7. Schnitzel</a:t>
            </a: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728" y="1643050"/>
          <a:ext cx="6095999" cy="7416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1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2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3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4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5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6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7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b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c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g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f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d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e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</a:rPr>
                        <a:t>a</a:t>
                      </a:r>
                      <a:endParaRPr lang="ru-RU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071934" y="2643182"/>
            <a:ext cx="228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a.</a:t>
            </a:r>
            <a:r>
              <a:rPr lang="ru-RU" sz="2400" b="1" dirty="0" smtClean="0">
                <a:solidFill>
                  <a:srgbClr val="C00000"/>
                </a:solidFill>
                <a:cs typeface="Calibri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Österreich </a:t>
            </a:r>
          </a:p>
          <a:p>
            <a:pPr>
              <a:buNone/>
            </a:pP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b.</a:t>
            </a:r>
            <a:r>
              <a:rPr lang="ru-RU" sz="2400" b="1" dirty="0" smtClean="0">
                <a:solidFill>
                  <a:srgbClr val="C00000"/>
                </a:solidFill>
                <a:cs typeface="Calibri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England</a:t>
            </a:r>
          </a:p>
          <a:p>
            <a:pPr>
              <a:buNone/>
            </a:pP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c.</a:t>
            </a:r>
            <a:r>
              <a:rPr lang="ru-RU" sz="2400" b="1" dirty="0" smtClean="0">
                <a:solidFill>
                  <a:srgbClr val="C00000"/>
                </a:solidFill>
                <a:cs typeface="Calibri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Frankreich   </a:t>
            </a:r>
          </a:p>
          <a:p>
            <a:pPr>
              <a:buNone/>
            </a:pP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d.</a:t>
            </a:r>
            <a:r>
              <a:rPr lang="ru-RU" sz="2400" b="1" dirty="0" smtClean="0">
                <a:solidFill>
                  <a:srgbClr val="C00000"/>
                </a:solidFill>
                <a:cs typeface="Calibri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Spanien</a:t>
            </a:r>
          </a:p>
          <a:p>
            <a:pPr>
              <a:buNone/>
            </a:pP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e.</a:t>
            </a:r>
            <a:r>
              <a:rPr lang="ru-RU" sz="2400" b="1" dirty="0" smtClean="0">
                <a:solidFill>
                  <a:srgbClr val="C00000"/>
                </a:solidFill>
                <a:cs typeface="Calibri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Die Türkei</a:t>
            </a:r>
          </a:p>
          <a:p>
            <a:pPr>
              <a:buNone/>
            </a:pP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f.</a:t>
            </a:r>
            <a:r>
              <a:rPr lang="ru-RU" sz="2400" b="1" dirty="0" smtClean="0">
                <a:solidFill>
                  <a:srgbClr val="C00000"/>
                </a:solidFill>
                <a:cs typeface="Calibri" pitchFamily="34" charset="0"/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  <a:cs typeface="Calibri" pitchFamily="34" charset="0"/>
              </a:rPr>
              <a:t>Deutschlan</a:t>
            </a:r>
            <a:endParaRPr lang="de-DE" sz="2400" b="1" dirty="0" smtClean="0">
              <a:solidFill>
                <a:srgbClr val="C00000"/>
              </a:solidFill>
              <a:cs typeface="Calibri" pitchFamily="34" charset="0"/>
            </a:endParaRPr>
          </a:p>
          <a:p>
            <a:pPr>
              <a:buNone/>
            </a:pP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g.</a:t>
            </a:r>
            <a:r>
              <a:rPr lang="ru-RU" sz="2400" b="1" dirty="0" smtClean="0">
                <a:solidFill>
                  <a:srgbClr val="C00000"/>
                </a:solidFill>
                <a:cs typeface="Calibri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cs typeface="Calibri" pitchFamily="34" charset="0"/>
              </a:rPr>
              <a:t>Die Schweiz</a:t>
            </a:r>
            <a:endParaRPr lang="ru-RU" sz="2400" b="1" dirty="0" smtClean="0">
              <a:solidFill>
                <a:srgbClr val="C00000"/>
              </a:solidFill>
              <a:cs typeface="Calibri" pitchFamily="34" charset="0"/>
            </a:endParaRPr>
          </a:p>
        </p:txBody>
      </p:sp>
      <p:pic>
        <p:nvPicPr>
          <p:cNvPr id="11" name="Picture 1" descr="C:\Documents and Settings\юля\Рабочий стол\2550_49.1135151831.172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857496"/>
            <a:ext cx="236406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7-конечная звезда 14"/>
          <p:cNvSpPr/>
          <p:nvPr/>
        </p:nvSpPr>
        <p:spPr>
          <a:xfrm>
            <a:off x="6643702" y="357166"/>
            <a:ext cx="1143008" cy="1000132"/>
          </a:xfrm>
          <a:prstGeom prst="star7">
            <a:avLst>
              <a:gd name="adj" fmla="val 43189"/>
              <a:gd name="hf" fmla="val 102572"/>
              <a:gd name="vf" fmla="val 105210"/>
            </a:avLst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</p:nvPr>
        </p:nvGraphicFramePr>
        <p:xfrm>
          <a:off x="285721" y="1857366"/>
          <a:ext cx="5929295" cy="4357716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{5DA37D80-6434-44D0-A028-1B22A696006F}</a:tableStyleId>
              </a:tblPr>
              <a:tblGrid>
                <a:gridCol w="532538"/>
                <a:gridCol w="532538"/>
                <a:gridCol w="532538"/>
                <a:gridCol w="532538"/>
                <a:gridCol w="532538"/>
                <a:gridCol w="532538"/>
                <a:gridCol w="448109"/>
                <a:gridCol w="116840"/>
                <a:gridCol w="571504"/>
                <a:gridCol w="532538"/>
                <a:gridCol w="532538"/>
                <a:gridCol w="532538"/>
              </a:tblGrid>
              <a:tr h="726286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sz="28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CAB9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CAB92">
                        <a:alpha val="7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CAB92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CAB92">
                        <a:alpha val="75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26286"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 rowSpan="2" gridSpan="6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26286">
                <a:tc row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fr-FR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  <a:alpha val="89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262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>
                        <a:alpha val="50000"/>
                      </a:srgbClr>
                    </a:solidFill>
                  </a:tcPr>
                </a:tc>
              </a:tr>
              <a:tr h="7262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62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  <a:alpha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  <a:alpha val="85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072198" y="214290"/>
            <a:ext cx="2857520" cy="64294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1 A qui s’adresse le magazine « Elle »</a:t>
            </a:r>
          </a:p>
          <a:p>
            <a:pPr>
              <a:buNone/>
            </a:pP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2. L’hebdomadaire et le magazine sportif</a:t>
            </a:r>
          </a:p>
          <a:p>
            <a:pPr>
              <a:buNone/>
            </a:pP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3. Le magazine de mode</a:t>
            </a:r>
          </a:p>
          <a:p>
            <a:pPr>
              <a:buNone/>
            </a:pP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4. Une promenade à pieds</a:t>
            </a:r>
          </a:p>
          <a:p>
            <a:pPr>
              <a:buNone/>
            </a:pP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5. Le sinonyme « magazine »</a:t>
            </a:r>
          </a:p>
          <a:p>
            <a:pPr>
              <a:buNone/>
            </a:pP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6. Le journal national de France</a:t>
            </a:r>
          </a:p>
          <a:p>
            <a:pPr>
              <a:buNone/>
            </a:pPr>
            <a:endParaRPr lang="fr-FR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fr-FR" sz="2600" b="1" dirty="0" smtClean="0">
                <a:solidFill>
                  <a:srgbClr val="C00000"/>
                </a:solidFill>
              </a:rPr>
              <a:t>Vertical </a:t>
            </a:r>
            <a:r>
              <a:rPr lang="fr-FR" dirty="0" smtClean="0"/>
              <a:t>– 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</a:rPr>
              <a:t>Un des plus connus journaux nationaux français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624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Les mots croisés!!!</a:t>
            </a:r>
          </a:p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La presse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7-конечная звезда 4"/>
          <p:cNvSpPr/>
          <p:nvPr/>
        </p:nvSpPr>
        <p:spPr>
          <a:xfrm>
            <a:off x="0" y="5429240"/>
            <a:ext cx="1357322" cy="1428760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</a:t>
            </a:r>
            <a:endParaRPr lang="ru-RU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New Stories (Highway Blues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3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-конечная звезда 5"/>
          <p:cNvSpPr/>
          <p:nvPr/>
        </p:nvSpPr>
        <p:spPr>
          <a:xfrm>
            <a:off x="214282" y="142852"/>
            <a:ext cx="1357322" cy="1428760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5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285728"/>
            <a:ext cx="800105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ibl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Trouve</a:t>
            </a:r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 des emprunts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anglais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,</a:t>
            </a:r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français et allemands!</a:t>
            </a: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Find borrowings from English, French and German!</a:t>
            </a:r>
            <a:endParaRPr lang="fr-FR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7224" y="2857494"/>
          <a:ext cx="7715304" cy="350046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7715304"/>
              </a:tblGrid>
              <a:tr h="3500463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  </a:t>
                      </a:r>
                      <a:r>
                        <a:rPr lang="ru-RU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Компьютер, егерь, декан, гардероб, галстук, бутерброд, уикенд, аншлаг, баскетбол, канапе, боа, солдат, рейтинг, гавань,  буфет, спагетти, фойе,  фарватер, вафля, редингот, плеер,  ноутбук, апельсин,  торшер, вундеркинд,</a:t>
                      </a:r>
                      <a:r>
                        <a:rPr lang="ru-RU" sz="2400" b="1" i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i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абажур,  интервью, флигель,  барбекю,  кашпо, терраса, сейф, гимн, бухгалтер, </a:t>
                      </a:r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New Stories (Highway Blues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3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186766" cy="621510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586046"/>
                <a:gridCol w="2586046"/>
                <a:gridCol w="3014674"/>
              </a:tblGrid>
              <a:tr h="8564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English</a:t>
                      </a:r>
                      <a:endParaRPr lang="ru-RU" sz="3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Deutsch</a:t>
                      </a:r>
                      <a:endParaRPr lang="ru-RU" sz="3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Francais</a:t>
                      </a:r>
                      <a:endParaRPr lang="ru-RU" sz="3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53586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26627" name="Picture 3" descr="C:\Users\Samsung\Documents\Анимации\raznoe0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572140"/>
            <a:ext cx="1571636" cy="881064"/>
          </a:xfrm>
          <a:prstGeom prst="rect">
            <a:avLst/>
          </a:prstGeom>
          <a:noFill/>
        </p:spPr>
      </p:pic>
      <p:sp>
        <p:nvSpPr>
          <p:cNvPr id="5" name="7-конечная звезда 4"/>
          <p:cNvSpPr/>
          <p:nvPr/>
        </p:nvSpPr>
        <p:spPr>
          <a:xfrm>
            <a:off x="357158" y="285728"/>
            <a:ext cx="357190" cy="642942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5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186766" cy="621510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586046"/>
                <a:gridCol w="2586046"/>
                <a:gridCol w="3014674"/>
              </a:tblGrid>
              <a:tr h="85642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English</a:t>
                      </a:r>
                      <a:endParaRPr lang="ru-RU" sz="3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Deutsch</a:t>
                      </a:r>
                      <a:endParaRPr lang="ru-RU" sz="3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Francais</a:t>
                      </a:r>
                      <a:endParaRPr lang="ru-RU" sz="3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53586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Егерь </a:t>
                      </a:r>
                      <a:endPara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Декан</a:t>
                      </a:r>
                      <a:endParaRPr lang="en-US" sz="18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Бухгалтер</a:t>
                      </a:r>
                      <a:endParaRPr lang="ru-RU" sz="18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0"/>
                      <a:r>
                        <a:rPr lang="ru-RU" sz="18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Bундеркинд</a:t>
                      </a:r>
                      <a:endParaRPr lang="ru-RU" sz="18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Гавань </a:t>
                      </a:r>
                      <a:endParaRPr lang="en-US" sz="18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Гимн</a:t>
                      </a:r>
                    </a:p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Вафля</a:t>
                      </a:r>
                    </a:p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Бутерброд</a:t>
                      </a:r>
                    </a:p>
                    <a:p>
                      <a:pPr lvl="0"/>
                      <a:r>
                        <a:rPr lang="ru-RU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Галстук</a:t>
                      </a:r>
                      <a:endParaRPr lang="en-US" sz="18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en-US" sz="1800" b="1" dirty="0" smtClean="0"/>
                    </a:p>
                    <a:p>
                      <a:endParaRPr lang="ru-RU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26627" name="Picture 3" descr="C:\Users\Samsung\Documents\Анимации\raznoe0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5572140"/>
            <a:ext cx="1571636" cy="881064"/>
          </a:xfrm>
          <a:prstGeom prst="rect">
            <a:avLst/>
          </a:prstGeom>
          <a:noFill/>
        </p:spPr>
      </p:pic>
      <p:sp>
        <p:nvSpPr>
          <p:cNvPr id="6" name="7-конечная звезда 5"/>
          <p:cNvSpPr/>
          <p:nvPr/>
        </p:nvSpPr>
        <p:spPr>
          <a:xfrm>
            <a:off x="285720" y="428604"/>
            <a:ext cx="857256" cy="928694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5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Oval 7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333375"/>
            <a:ext cx="2735263" cy="1368425"/>
          </a:xfrm>
          <a:prstGeom prst="ellipse">
            <a:avLst/>
          </a:prstGeom>
          <a:gradFill rotWithShape="1">
            <a:gsLst>
              <a:gs pos="0">
                <a:srgbClr val="ECFEFE"/>
              </a:gs>
              <a:gs pos="50000">
                <a:srgbClr val="CCFF99"/>
              </a:gs>
              <a:gs pos="100000">
                <a:srgbClr val="ECFEFE"/>
              </a:gs>
            </a:gsLst>
            <a:lin ang="2700000" scaled="1"/>
          </a:gradFill>
          <a:ln>
            <a:solidFill>
              <a:srgbClr val="CCFFCC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1800" b="1">
                <a:solidFill>
                  <a:schemeClr val="folHlink"/>
                </a:solidFill>
              </a:rPr>
              <a:t>	</a:t>
            </a:r>
            <a:r>
              <a:rPr lang="ru-RU" sz="1800" b="1"/>
              <a:t>1. Never judge a book by its cover.</a:t>
            </a:r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3143240" y="714356"/>
            <a:ext cx="2493962" cy="1439863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18900000" scaled="1"/>
          </a:gradFill>
          <a:ln w="9525">
            <a:solidFill>
              <a:srgbClr val="00FFFF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b="1" dirty="0"/>
              <a:t>2. </a:t>
            </a:r>
            <a:r>
              <a:rPr lang="ru-RU" b="1" dirty="0" err="1"/>
              <a:t>Never</a:t>
            </a:r>
            <a:r>
              <a:rPr lang="ru-RU" b="1" dirty="0"/>
              <a:t> </a:t>
            </a:r>
            <a:r>
              <a:rPr lang="fr-FR" b="1" dirty="0" smtClean="0"/>
              <a:t> </a:t>
            </a:r>
            <a:r>
              <a:rPr lang="ru-RU" b="1" dirty="0" err="1" smtClean="0"/>
              <a:t>look</a:t>
            </a:r>
            <a:r>
              <a:rPr lang="ru-RU" b="1" dirty="0" smtClean="0"/>
              <a:t> </a:t>
            </a:r>
            <a:r>
              <a:rPr lang="ru-RU" b="1" dirty="0" err="1"/>
              <a:t>a</a:t>
            </a:r>
            <a:r>
              <a:rPr lang="ru-RU" b="1" dirty="0"/>
              <a:t> </a:t>
            </a:r>
            <a:r>
              <a:rPr lang="fr-FR" b="1" dirty="0" smtClean="0"/>
              <a:t> </a:t>
            </a:r>
            <a:r>
              <a:rPr lang="ru-RU" b="1" dirty="0" err="1" smtClean="0"/>
              <a:t>gift</a:t>
            </a:r>
            <a:r>
              <a:rPr lang="fr-FR" b="1" dirty="0" smtClean="0"/>
              <a:t> </a:t>
            </a:r>
            <a:r>
              <a:rPr lang="ru-RU" b="1" dirty="0" smtClean="0"/>
              <a:t> </a:t>
            </a:r>
            <a:r>
              <a:rPr lang="ru-RU" b="1" dirty="0" err="1"/>
              <a:t>horse</a:t>
            </a:r>
            <a:r>
              <a:rPr lang="ru-RU" b="1" dirty="0"/>
              <a:t> </a:t>
            </a:r>
            <a:r>
              <a:rPr lang="fr-FR" b="1" dirty="0" smtClean="0"/>
              <a:t> </a:t>
            </a:r>
            <a:r>
              <a:rPr lang="ru-RU" b="1" dirty="0" err="1" smtClean="0"/>
              <a:t>in</a:t>
            </a:r>
            <a:r>
              <a:rPr lang="ru-RU" b="1" dirty="0" smtClean="0"/>
              <a:t> </a:t>
            </a:r>
            <a:r>
              <a:rPr lang="ru-RU" b="1" dirty="0" err="1"/>
              <a:t>the</a:t>
            </a:r>
            <a:r>
              <a:rPr lang="ru-RU" b="1" dirty="0"/>
              <a:t> </a:t>
            </a:r>
            <a:r>
              <a:rPr lang="ru-RU" b="1" dirty="0" err="1"/>
              <a:t>mouth</a:t>
            </a:r>
            <a:r>
              <a:rPr lang="ru-RU" b="1" dirty="0"/>
              <a:t>.</a:t>
            </a:r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6264275" y="0"/>
            <a:ext cx="2879725" cy="21605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66FF99"/>
              </a:gs>
            </a:gsLst>
            <a:lin ang="18900000" scaled="1"/>
          </a:gradFill>
          <a:ln w="9525">
            <a:solidFill>
              <a:srgbClr val="66FF99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3. Take care of the pence and pounds will take care of themselves.</a:t>
            </a:r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1142976" y="5418138"/>
            <a:ext cx="2376487" cy="1439862"/>
          </a:xfrm>
          <a:prstGeom prst="ellipse">
            <a:avLst/>
          </a:prstGeom>
          <a:gradFill rotWithShape="1">
            <a:gsLst>
              <a:gs pos="0">
                <a:srgbClr val="76762F"/>
              </a:gs>
              <a:gs pos="50000">
                <a:srgbClr val="FFFF66"/>
              </a:gs>
              <a:gs pos="100000">
                <a:srgbClr val="76762F"/>
              </a:gs>
            </a:gsLst>
            <a:lin ang="2700000" scaled="1"/>
          </a:gradFill>
          <a:ln w="952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8.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Out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sight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–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out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mind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3357554" y="5072074"/>
            <a:ext cx="2627313" cy="1512887"/>
          </a:xfrm>
          <a:prstGeom prst="ellipse">
            <a:avLst/>
          </a:prstGeom>
          <a:gradFill rotWithShape="1">
            <a:gsLst>
              <a:gs pos="0">
                <a:srgbClr val="76765E"/>
              </a:gs>
              <a:gs pos="50000">
                <a:srgbClr val="FFFFCC"/>
              </a:gs>
              <a:gs pos="100000">
                <a:srgbClr val="76765E"/>
              </a:gs>
            </a:gsLst>
            <a:lin ang="2700000" scaled="1"/>
          </a:gradFill>
          <a:ln w="9525">
            <a:solidFill>
              <a:srgbClr val="DFF4A4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7. There is no place like home.</a:t>
            </a:r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4284663" y="3644900"/>
            <a:ext cx="2449512" cy="1582738"/>
          </a:xfrm>
          <a:prstGeom prst="ellipse">
            <a:avLst/>
          </a:prstGeom>
          <a:gradFill rotWithShape="1">
            <a:gsLst>
              <a:gs pos="0">
                <a:srgbClr val="DFF4A4"/>
              </a:gs>
              <a:gs pos="100000">
                <a:srgbClr val="67714C"/>
              </a:gs>
            </a:gsLst>
            <a:lin ang="5400000" scaled="1"/>
          </a:gradFill>
          <a:ln w="9525">
            <a:solidFill>
              <a:srgbClr val="DFF4A4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6. The leopard cannot change its spots.</a:t>
            </a:r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6227763" y="4986338"/>
            <a:ext cx="2520950" cy="1871662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rgbClr val="3399FF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b="1"/>
              <a:t>5. Don’t count your chickens before they are hatched</a:t>
            </a:r>
            <a:r>
              <a:rPr lang="ru-RU"/>
              <a:t>.</a:t>
            </a:r>
            <a:endParaRPr lang="ru-RU" b="1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6657975" y="3429000"/>
            <a:ext cx="2486025" cy="1655763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50000">
                <a:srgbClr val="FFFFFF"/>
              </a:gs>
              <a:gs pos="100000">
                <a:srgbClr val="FF99FF"/>
              </a:gs>
            </a:gsLst>
            <a:lin ang="2700000" scaled="1"/>
          </a:gradFill>
          <a:ln w="9525">
            <a:solidFill>
              <a:srgbClr val="FF99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4. A bird in the hand is worth two in the bush.</a:t>
            </a: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285720" y="3357562"/>
            <a:ext cx="3276600" cy="20399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FF99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b="1"/>
              <a:t>9. If you run after two </a:t>
            </a:r>
          </a:p>
          <a:p>
            <a:pPr algn="ctr"/>
            <a:r>
              <a:rPr lang="en-US" b="1"/>
              <a:t>Hares you will catch none</a:t>
            </a:r>
            <a:r>
              <a:rPr lang="en-US" b="1">
                <a:solidFill>
                  <a:schemeClr val="folHlink"/>
                </a:solidFill>
              </a:rPr>
              <a:t>.</a:t>
            </a:r>
            <a:endParaRPr lang="ru-RU" b="1">
              <a:solidFill>
                <a:schemeClr val="folHlin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2143116"/>
            <a:ext cx="90224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kern="10" cap="none" spc="50" dirty="0">
                <a:ln w="11430">
                  <a:prstDash val="sysDot"/>
                </a:ln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oadway" pitchFamily="82" charset="0"/>
              </a:rPr>
              <a:t>Match the English proverbs</a:t>
            </a:r>
          </a:p>
          <a:p>
            <a:pPr algn="ctr"/>
            <a:r>
              <a:rPr lang="en-US" sz="4000" b="1" kern="10" cap="none" spc="50" dirty="0">
                <a:ln w="11430">
                  <a:prstDash val="sysDot"/>
                </a:ln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oadway" pitchFamily="82" charset="0"/>
              </a:rPr>
              <a:t> with their Russian equivalents</a:t>
            </a:r>
            <a:endParaRPr lang="ru-RU" sz="4000" b="1" cap="none" spc="50" dirty="0">
              <a:ln w="11430">
                <a:prstDash val="sysDot"/>
              </a:ln>
              <a:gradFill flip="none" rotWithShape="1"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7-конечная звезда 13"/>
          <p:cNvSpPr/>
          <p:nvPr/>
        </p:nvSpPr>
        <p:spPr>
          <a:xfrm>
            <a:off x="0" y="5500678"/>
            <a:ext cx="1357322" cy="1357322"/>
          </a:xfrm>
          <a:prstGeom prst="star7">
            <a:avLst/>
          </a:prstGeom>
          <a:solidFill>
            <a:srgbClr val="FFFF00"/>
          </a:solidFill>
          <a:ln w="3175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6</a:t>
            </a:r>
            <a:endParaRPr lang="ru-RU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43010" r:id="rId4" imgW="1380952" imgH="93358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7224" y="500042"/>
            <a:ext cx="771557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IDENTIFY THE PERIOD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57158" y="1714488"/>
          <a:ext cx="5140325" cy="4414838"/>
        </p:xfrm>
        <a:graphic>
          <a:graphicData uri="http://schemas.openxmlformats.org/presentationml/2006/ole">
            <p:oleObj spid="_x0000_s43011" name="Фотография Photo Editor" r:id="rId5" imgW="5714286" imgH="2085714" progId="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5214942" y="1714488"/>
          <a:ext cx="3581400" cy="4419600"/>
        </p:xfrm>
        <a:graphic>
          <a:graphicData uri="http://schemas.openxmlformats.org/presentationml/2006/ole">
            <p:oleObj spid="_x0000_s43012" name="Фотография Photo Editor" r:id="rId6" imgW="1580952" imgH="2381582" progId="">
              <p:embed/>
            </p:oleObj>
          </a:graphicData>
        </a:graphic>
      </p:graphicFrame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Oval 5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1700213"/>
            <a:ext cx="2592388" cy="17287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FF00"/>
              </a:gs>
              <a:gs pos="100000">
                <a:srgbClr val="FFFFFF"/>
              </a:gs>
            </a:gsLst>
            <a:lin ang="2700000" scaled="1"/>
          </a:gradFill>
          <a:ln>
            <a:solidFill>
              <a:srgbClr val="00FF00"/>
            </a:solidFill>
            <a:rou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1800" b="1"/>
              <a:t>	</a:t>
            </a:r>
            <a:r>
              <a:rPr lang="ru-RU" sz="1800" b="1"/>
              <a:t>1. Tout chien est lion dans sa maison.</a:t>
            </a: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4932363" y="2997200"/>
            <a:ext cx="2400300" cy="1257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99FF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0099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 dirty="0"/>
              <a:t>б</a:t>
            </a:r>
            <a:r>
              <a:rPr lang="ru-RU" b="1" dirty="0" smtClean="0"/>
              <a:t>) </a:t>
            </a:r>
            <a:r>
              <a:rPr lang="ru-RU" b="1" dirty="0"/>
              <a:t>Без кота мышам масленица.</a:t>
            </a:r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867400" y="1628775"/>
            <a:ext cx="2400300" cy="1511300"/>
          </a:xfrm>
          <a:prstGeom prst="ellipse">
            <a:avLst/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rgbClr val="DDDDDD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 dirty="0" err="1"/>
              <a:t>a</a:t>
            </a:r>
            <a:r>
              <a:rPr lang="ru-RU" b="1" dirty="0" smtClean="0"/>
              <a:t>) </a:t>
            </a:r>
            <a:r>
              <a:rPr lang="ru-RU" b="1" dirty="0"/>
              <a:t>На вкус и на цвет товарищей нет.</a:t>
            </a:r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611188" y="3213100"/>
            <a:ext cx="2987675" cy="126047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rgbClr val="CCCC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2. Quand le chat dort, les souris dansent.</a:t>
            </a:r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572132" y="5072075"/>
            <a:ext cx="2246306" cy="1165214"/>
          </a:xfrm>
          <a:prstGeom prst="ellipse">
            <a:avLst/>
          </a:prstGeom>
          <a:gradFill rotWithShape="1">
            <a:gsLst>
              <a:gs pos="0">
                <a:srgbClr val="FBFF67">
                  <a:gamma/>
                  <a:shade val="46275"/>
                  <a:invGamma/>
                </a:srgbClr>
              </a:gs>
              <a:gs pos="50000">
                <a:srgbClr val="FBFF67"/>
              </a:gs>
              <a:gs pos="100000">
                <a:srgbClr val="FBFF67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66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b="1" dirty="0"/>
              <a:t>г) Время – деньги.</a:t>
            </a:r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1979613" y="4941888"/>
            <a:ext cx="2663825" cy="15843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99FF"/>
              </a:gs>
            </a:gsLst>
            <a:lin ang="18900000" scaled="1"/>
          </a:gradFill>
          <a:ln w="9525">
            <a:solidFill>
              <a:srgbClr val="FF99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4. Les go</a:t>
            </a:r>
            <a:r>
              <a:rPr lang="en-US" b="1"/>
              <a:t>û</a:t>
            </a:r>
            <a:r>
              <a:rPr lang="ru-RU" b="1"/>
              <a:t>ts et les couleurs on ne dispute pas.</a:t>
            </a:r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323850" y="4365625"/>
            <a:ext cx="2154238" cy="1296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/>
              <a:t>3. Le temps c’est de l’argent.</a:t>
            </a:r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6264275" y="3789363"/>
            <a:ext cx="2879725" cy="126206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1F373"/>
              </a:gs>
            </a:gsLst>
            <a:lin ang="18900000" scaled="1"/>
          </a:gradFill>
          <a:ln w="9525">
            <a:solidFill>
              <a:srgbClr val="D1F373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b="1" dirty="0" smtClean="0"/>
              <a:t>в)Всяк </a:t>
            </a:r>
            <a:r>
              <a:rPr lang="ru-RU" b="1" dirty="0"/>
              <a:t>кулик в своем болоте велик.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357166"/>
            <a:ext cx="79335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000" b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Trouvez les equivalents</a:t>
            </a:r>
          </a:p>
          <a:p>
            <a:pPr algn="ctr"/>
            <a:r>
              <a:rPr lang="fr-FR" sz="4000" b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 russes des proverbes </a:t>
            </a:r>
            <a:r>
              <a:rPr lang="fr-FR" sz="4000" b="1" kern="1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français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Oval 4"/>
          <p:cNvSpPr>
            <a:spLocks noGrp="1" noChangeArrowheads="1"/>
          </p:cNvSpPr>
          <p:nvPr>
            <p:ph type="body" sz="half" idx="1"/>
          </p:nvPr>
        </p:nvSpPr>
        <p:spPr>
          <a:xfrm>
            <a:off x="4859338" y="4872038"/>
            <a:ext cx="2665412" cy="19859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CC66FF"/>
              </a:gs>
              <a:gs pos="100000">
                <a:srgbClr val="FFFF00"/>
              </a:gs>
            </a:gsLst>
            <a:lin ang="18900000" scaled="1"/>
          </a:gradFill>
          <a:ln>
            <a:solidFill>
              <a:srgbClr val="CC66FF"/>
            </a:solidFill>
            <a:rou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sz="1600" b="1"/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800" b="1"/>
              <a:t>г) Не место красит человека, а человек место.</a:t>
            </a: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214282" y="3857628"/>
            <a:ext cx="3276600" cy="2016125"/>
          </a:xfrm>
          <a:prstGeom prst="ellipse">
            <a:avLst/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1"/>
          </a:gra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/>
              <a:t>3. Nicht das Haus macht die Frau sch</a:t>
            </a:r>
            <a:r>
              <a:rPr lang="en-US" b="1"/>
              <a:t>ö</a:t>
            </a:r>
            <a:r>
              <a:rPr lang="ru-RU" b="1"/>
              <a:t>n, sondern die Frau das Haus.</a:t>
            </a: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4786314" y="2071678"/>
            <a:ext cx="2400300" cy="180022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50000">
                <a:schemeClr val="accent1"/>
              </a:gs>
              <a:gs pos="100000">
                <a:srgbClr val="66FF33"/>
              </a:gs>
            </a:gsLst>
            <a:lin ang="2700000" scaled="1"/>
          </a:gradFill>
          <a:ln w="9525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/>
              <a:t>б) Одна голова хорошо, а две лучше.</a:t>
            </a:r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214282" y="1500174"/>
            <a:ext cx="2208213" cy="180022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100000">
                <a:srgbClr val="EAEAEA"/>
              </a:gs>
            </a:gsLst>
            <a:lin ang="2700000" scaled="1"/>
          </a:gradFill>
          <a:ln w="9525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 dirty="0"/>
              <a:t>1. </a:t>
            </a:r>
            <a:r>
              <a:rPr lang="ru-RU" b="1" dirty="0" err="1"/>
              <a:t>Ohne</a:t>
            </a:r>
            <a:r>
              <a:rPr lang="ru-RU" b="1" dirty="0"/>
              <a:t> </a:t>
            </a:r>
            <a:r>
              <a:rPr lang="ru-RU" b="1" dirty="0" err="1"/>
              <a:t>Flei</a:t>
            </a:r>
            <a:r>
              <a:rPr lang="el-GR" b="1" dirty="0"/>
              <a:t>β</a:t>
            </a:r>
            <a:r>
              <a:rPr lang="ru-RU" b="1" dirty="0"/>
              <a:t> </a:t>
            </a:r>
            <a:r>
              <a:rPr lang="ru-RU" b="1" dirty="0" err="1"/>
              <a:t>kein</a:t>
            </a:r>
            <a:r>
              <a:rPr lang="ru-RU" b="1" dirty="0"/>
              <a:t> </a:t>
            </a:r>
            <a:r>
              <a:rPr lang="ru-RU" b="1" dirty="0" err="1"/>
              <a:t>Preis</a:t>
            </a:r>
            <a:r>
              <a:rPr lang="ru-RU" b="1" dirty="0"/>
              <a:t>.</a:t>
            </a:r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1785918" y="2500306"/>
            <a:ext cx="2398713" cy="1439863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CCFF99"/>
              </a:gs>
            </a:gsLst>
            <a:lin ang="2700000" scaled="1"/>
          </a:gradFill>
          <a:ln w="9525">
            <a:solidFill>
              <a:srgbClr val="CCFF99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/>
              <a:t>2. Freunde erkennt man im Ungl</a:t>
            </a:r>
            <a:r>
              <a:rPr lang="en-US" b="1"/>
              <a:t>ü</a:t>
            </a:r>
            <a:r>
              <a:rPr lang="ru-RU" b="1"/>
              <a:t>ck.</a:t>
            </a:r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6715140" y="1500174"/>
            <a:ext cx="2160587" cy="1871662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rgbClr val="CCFF99"/>
              </a:gs>
            </a:gsLst>
            <a:lin ang="2700000" scaled="1"/>
          </a:gradFill>
          <a:ln w="9525">
            <a:solidFill>
              <a:srgbClr val="CCFF9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b="1" dirty="0"/>
          </a:p>
          <a:p>
            <a:pPr algn="ctr"/>
            <a:r>
              <a:rPr lang="ru-RU" b="1" dirty="0"/>
              <a:t>а) Друзья познаются в беде.</a:t>
            </a: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2571736" y="4572008"/>
            <a:ext cx="2287587" cy="1944687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50000">
                <a:srgbClr val="CCFF99"/>
              </a:gs>
              <a:gs pos="100000">
                <a:srgbClr val="3399FF"/>
              </a:gs>
            </a:gsLst>
            <a:lin ang="2700000" scaled="1"/>
          </a:gradFill>
          <a:ln w="9525">
            <a:solidFill>
              <a:srgbClr val="3399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 dirty="0"/>
              <a:t>4. </a:t>
            </a:r>
            <a:r>
              <a:rPr lang="ru-RU" b="1" dirty="0" err="1"/>
              <a:t>Vier</a:t>
            </a:r>
            <a:r>
              <a:rPr lang="ru-RU" b="1" dirty="0"/>
              <a:t> </a:t>
            </a:r>
            <a:r>
              <a:rPr lang="en-US" b="1" dirty="0" smtClean="0"/>
              <a:t>A</a:t>
            </a:r>
            <a:r>
              <a:rPr lang="ru-RU" b="1" dirty="0" err="1" smtClean="0"/>
              <a:t>ugen</a:t>
            </a:r>
            <a:r>
              <a:rPr lang="ru-RU" b="1" dirty="0" smtClean="0"/>
              <a:t> </a:t>
            </a:r>
            <a:r>
              <a:rPr lang="ru-RU" b="1" dirty="0" err="1"/>
              <a:t>sehen</a:t>
            </a:r>
            <a:r>
              <a:rPr lang="ru-RU" b="1" dirty="0"/>
              <a:t> </a:t>
            </a:r>
            <a:r>
              <a:rPr lang="ru-RU" b="1" dirty="0" err="1"/>
              <a:t>mehr</a:t>
            </a:r>
            <a:r>
              <a:rPr lang="ru-RU" b="1" dirty="0"/>
              <a:t>, </a:t>
            </a:r>
            <a:r>
              <a:rPr lang="ru-RU" b="1" dirty="0" err="1"/>
              <a:t>als</a:t>
            </a:r>
            <a:r>
              <a:rPr lang="ru-RU" b="1" dirty="0"/>
              <a:t> </a:t>
            </a:r>
            <a:r>
              <a:rPr lang="ru-RU" b="1" dirty="0" err="1"/>
              <a:t>zwei</a:t>
            </a:r>
            <a:r>
              <a:rPr lang="ru-RU" b="1" dirty="0"/>
              <a:t>.</a:t>
            </a:r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6215074" y="3571876"/>
            <a:ext cx="2424112" cy="1728787"/>
          </a:xfrm>
          <a:prstGeom prst="ellipse">
            <a:avLst/>
          </a:prstGeom>
          <a:gradFill rotWithShape="1">
            <a:gsLst>
              <a:gs pos="0">
                <a:srgbClr val="FF6699"/>
              </a:gs>
              <a:gs pos="50000">
                <a:schemeClr val="accent1"/>
              </a:gs>
              <a:gs pos="100000">
                <a:srgbClr val="FF6699"/>
              </a:gs>
            </a:gsLst>
            <a:lin ang="2700000" scaled="1"/>
          </a:gra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b="1" dirty="0"/>
              <a:t>в) Без труда не вытащишь рыбку из пруда.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46378" y="285728"/>
            <a:ext cx="49856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3600" b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Finden Sie </a:t>
            </a:r>
            <a:r>
              <a:rPr lang="de-DE" sz="3600" b="1" kern="1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russische </a:t>
            </a:r>
            <a:r>
              <a:rPr lang="de-DE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Ä</a:t>
            </a:r>
            <a:r>
              <a:rPr lang="de-DE" sz="3600" b="1" kern="1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quivalente </a:t>
            </a:r>
            <a:endParaRPr lang="de-DE" sz="3600" b="1" kern="1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adway" pitchFamily="82" charset="0"/>
            </a:endParaRPr>
          </a:p>
          <a:p>
            <a:pPr algn="ctr"/>
            <a:r>
              <a:rPr lang="de-DE" sz="3600" b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zu den deutschen </a:t>
            </a:r>
            <a:r>
              <a:rPr lang="de-DE" sz="3600" b="1" kern="1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Sprichwörtern</a:t>
            </a:r>
            <a:r>
              <a:rPr lang="de-DE" sz="3600" b="1" kern="1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500034" y="1500174"/>
          <a:ext cx="8229600" cy="51511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71636"/>
                <a:gridCol w="1857388"/>
                <a:gridCol w="2357454"/>
                <a:gridCol w="24431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Конкурс</a:t>
                      </a:r>
                      <a:r>
                        <a:rPr lang="ru-RU" sz="20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en-US" sz="2000" b="1" baseline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Concours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lang="en-US" sz="20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 B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 C</a:t>
                      </a:r>
                      <a:endParaRPr lang="ru-RU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Supporteurs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Bilan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14348" y="785794"/>
            <a:ext cx="66756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Calculons</a:t>
            </a:r>
            <a:r>
              <a:rPr lang="en-US" sz="4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nos</a:t>
            </a:r>
            <a:r>
              <a:rPr lang="en-US" sz="4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resultats</a:t>
            </a:r>
            <a:r>
              <a:rPr lang="en-US" sz="4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!</a:t>
            </a:r>
            <a:endParaRPr lang="ru-RU" sz="44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6210804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Count  our results!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357166"/>
            <a:ext cx="49519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BRAINTEASERS!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632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500174"/>
            <a:ext cx="828680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PUZZLING PROVERB </a:t>
            </a:r>
          </a:p>
          <a:p>
            <a:pPr algn="ctr">
              <a:lnSpc>
                <a:spcPct val="80000"/>
              </a:lnSpc>
            </a:pPr>
            <a:endParaRPr lang="en-US" sz="24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in the answers to the following clues. Then, transfer the letters to the corresponding numbered blanks to reveal a famous proverb</a:t>
            </a:r>
          </a:p>
          <a:p>
            <a:pPr>
              <a:lnSpc>
                <a:spcPct val="80000"/>
              </a:lnSpc>
            </a:pP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80000"/>
              </a:lnSpc>
              <a:buAutoNum type="arabicPeriod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capital of Hawaii is Honolulu, circle P. If not, circle O. </a:t>
            </a:r>
          </a:p>
          <a:p>
            <a:pPr marL="342900" indent="-342900">
              <a:lnSpc>
                <a:spcPct val="80000"/>
              </a:lnSpc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If there are five rings on the Olympic flag, circle O.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If there are six, circle A. </a:t>
            </a:r>
          </a:p>
          <a:p>
            <a:pPr>
              <a:lnSpc>
                <a:spcPct val="80000"/>
              </a:lnSpc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If an insect has eight legs, circle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If not, circle W. </a:t>
            </a:r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4. If the result of two numbers added together is called the sum circle C. If not, circle N.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5. If 131 is a numerical palindrome, circle F. If not, circle H.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6. If there are 14 in a baker’s dozen, circle T. If not, circle D.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7. If antonyms mean the opposite, circle Y. If not, circle N.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8. If a comma is used in a contraction, circle N. If not, circle T.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9. If a name for low clouds is fog, circle R. If it is not, circle A.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10. If an eight-sided figure is called an octagon, circle A. If not, circle M.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11. If a baby kangaroo is a kid, circle Y. If it is a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joey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, circle M.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12. If Washington is one of the four presidents carved on Mt. Rushmore, circle U. If not, circle H.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13. If your mother’s sister is your grandmother, circle H. If not, circle N.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14. If 2,000 pounds equals one ton, circle H. If not,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circle F.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_____ _____ _____’ _____ _____ _____ _____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_____ _____ _____ until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_____ _____ _____ _____ _____ _____ _____ _____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_____ _____ _____ _____ _____ _____ _____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_____ _____ _____ _____ _____ ____ ____ ____ ____ ____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6   2    13   8    </a:t>
            </a:r>
            <a:r>
              <a:rPr lang="ru-RU" sz="2400" dirty="0" smtClean="0"/>
              <a:t>1</a:t>
            </a:r>
            <a:r>
              <a:rPr lang="en-US" sz="2400" dirty="0" smtClean="0"/>
              <a:t>   12    8   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</a:pPr>
            <a:r>
              <a:rPr lang="ru-RU" sz="2400" dirty="0" smtClean="0"/>
              <a:t>2 </a:t>
            </a:r>
            <a:r>
              <a:rPr lang="en-US" sz="2400" dirty="0" smtClean="0"/>
              <a:t>   </a:t>
            </a:r>
            <a:r>
              <a:rPr lang="ru-RU" sz="2400" dirty="0" smtClean="0"/>
              <a:t>5</a:t>
            </a:r>
            <a:r>
              <a:rPr lang="en-US" sz="2400" dirty="0" smtClean="0"/>
              <a:t>   </a:t>
            </a:r>
            <a:r>
              <a:rPr lang="ru-RU" sz="2400" dirty="0" smtClean="0"/>
              <a:t> 5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8    2    11   2   9   9    2   3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3    14   10   8   7    2    12 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4    10    13   6   2   8  2  6  10   7</a:t>
            </a:r>
            <a:endParaRPr lang="ru-RU" sz="2400" dirty="0" smtClean="0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21506" r:id="rId4" imgW="1380952" imgH="93358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7224" y="500042"/>
            <a:ext cx="771557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IDENTIFY THE PERIOD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57158" y="1714488"/>
          <a:ext cx="5140325" cy="4414838"/>
        </p:xfrm>
        <a:graphic>
          <a:graphicData uri="http://schemas.openxmlformats.org/presentationml/2006/ole">
            <p:oleObj spid="_x0000_s21507" name="Фотография Photo Editor" r:id="rId5" imgW="5714286" imgH="2085714" progId="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5214942" y="1714488"/>
          <a:ext cx="3581400" cy="4419600"/>
        </p:xfrm>
        <a:graphic>
          <a:graphicData uri="http://schemas.openxmlformats.org/presentationml/2006/ole">
            <p:oleObj spid="_x0000_s21508" name="Фотография Photo Editor" r:id="rId6" imgW="1580952" imgH="2381582" progId="">
              <p:embed/>
            </p:oleObj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428728" y="2143116"/>
            <a:ext cx="5867400" cy="30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ta BT" pitchFamily="82" charset="0"/>
              </a:rPr>
              <a:t>NORMAN</a:t>
            </a:r>
            <a:endParaRPr lang="ru-RU" sz="4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ta BT" pitchFamily="82" charset="0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44034" r:id="rId4" imgW="1380952" imgH="933580" progId="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5786446" y="2000240"/>
          <a:ext cx="3000375" cy="4557714"/>
        </p:xfrm>
        <a:graphic>
          <a:graphicData uri="http://schemas.openxmlformats.org/presentationml/2006/ole">
            <p:oleObj spid="_x0000_s44035" name="Фотография Photo Editor" r:id="rId5" imgW="2000000" imgH="2857899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7224" y="500042"/>
            <a:ext cx="771557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IDENTIFY THE PERIOD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357158" y="2000240"/>
          <a:ext cx="5486400" cy="4535493"/>
        </p:xfrm>
        <a:graphic>
          <a:graphicData uri="http://schemas.openxmlformats.org/presentationml/2006/ole">
            <p:oleObj spid="_x0000_s44036" name="Фотография Photo Editor" r:id="rId6" imgW="5323810" imgH="2857899" progId="">
              <p:embed/>
            </p:oleObj>
          </a:graphicData>
        </a:graphic>
      </p:graphicFrame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22530" r:id="rId4" imgW="1380952" imgH="933580" progId="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5786446" y="2000240"/>
          <a:ext cx="3000375" cy="4557714"/>
        </p:xfrm>
        <a:graphic>
          <a:graphicData uri="http://schemas.openxmlformats.org/presentationml/2006/ole">
            <p:oleObj spid="_x0000_s22533" name="Фотография Photo Editor" r:id="rId5" imgW="2000000" imgH="2857899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57224" y="500042"/>
            <a:ext cx="771557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IDENTIFY THE PERIOD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357158" y="2000240"/>
          <a:ext cx="5486400" cy="4535493"/>
        </p:xfrm>
        <a:graphic>
          <a:graphicData uri="http://schemas.openxmlformats.org/presentationml/2006/ole">
            <p:oleObj spid="_x0000_s22534" name="Фотография Photo Editor" r:id="rId6" imgW="5323810" imgH="2857899" progId="">
              <p:embed/>
            </p:oleObj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643042" y="3000372"/>
            <a:ext cx="5867400" cy="3048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CELTIC</a:t>
            </a:r>
            <a:endParaRPr lang="ru-RU" sz="40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Vineta BT" pitchFamily="82" charset="0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45058" r:id="rId4" imgW="1380952" imgH="933580" progId="">
              <p:embed/>
            </p:oleObj>
          </a:graphicData>
        </a:graphic>
      </p:graphicFrame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785794"/>
            <a:ext cx="47244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 cstate="print"/>
          <a:srcRect r="3780"/>
          <a:stretch>
            <a:fillRect/>
          </a:stretch>
        </p:blipFill>
        <p:spPr bwMode="auto">
          <a:xfrm>
            <a:off x="4500562" y="785794"/>
            <a:ext cx="4252540" cy="335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2285984" y="3929066"/>
          <a:ext cx="6215084" cy="2692400"/>
        </p:xfrm>
        <a:graphic>
          <a:graphicData uri="http://schemas.openxmlformats.org/presentationml/2006/ole">
            <p:oleObj spid="_x0000_s45059" name="Фотография Photo Editor" r:id="rId7" imgW="9390476" imgH="6287378" progId="">
              <p:embed/>
            </p:oleObj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28596" y="857232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neta BT" pitchFamily="82" charset="0"/>
              </a:rPr>
              <a:t>OXFORD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928670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neta BT" pitchFamily="82" charset="0"/>
              </a:rPr>
              <a:t>RICHMOND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5929330"/>
            <a:ext cx="2786082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000768"/>
            <a:ext cx="275428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ineta BT" pitchFamily="82" charset="0"/>
              </a:rPr>
              <a:t>MANCHESTER</a:t>
            </a:r>
            <a:endParaRPr lang="ru-RU" sz="2400" b="1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ineta BT" pitchFamily="82" charset="0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23554" r:id="rId4" imgW="1380952" imgH="933580" progId="">
              <p:embed/>
            </p:oleObj>
          </a:graphicData>
        </a:graphic>
      </p:graphicFrame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785794"/>
            <a:ext cx="47244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 cstate="print"/>
          <a:srcRect r="3780"/>
          <a:stretch>
            <a:fillRect/>
          </a:stretch>
        </p:blipFill>
        <p:spPr bwMode="auto">
          <a:xfrm>
            <a:off x="4500562" y="785794"/>
            <a:ext cx="4252540" cy="335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2285984" y="3929066"/>
          <a:ext cx="6215084" cy="2692400"/>
        </p:xfrm>
        <a:graphic>
          <a:graphicData uri="http://schemas.openxmlformats.org/presentationml/2006/ole">
            <p:oleObj spid="_x0000_s23557" name="Фотография Photo Editor" r:id="rId7" imgW="9390476" imgH="6287378" progId="">
              <p:embed/>
            </p:oleObj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28596" y="857232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neta BT" pitchFamily="82" charset="0"/>
              </a:rPr>
              <a:t>OXFORD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928670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ineta BT" pitchFamily="82" charset="0"/>
              </a:rPr>
              <a:t>RICHMOND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5929330"/>
            <a:ext cx="2786082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6000768"/>
            <a:ext cx="275428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ineta BT" pitchFamily="82" charset="0"/>
              </a:rPr>
              <a:t>MANCHESTER</a:t>
            </a:r>
            <a:endParaRPr lang="ru-RU" sz="2400" b="1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15" name="Овал 14"/>
          <p:cNvSpPr/>
          <p:nvPr/>
        </p:nvSpPr>
        <p:spPr>
          <a:xfrm flipH="1">
            <a:off x="500034" y="1571612"/>
            <a:ext cx="3714776" cy="2286016"/>
          </a:xfrm>
          <a:prstGeom prst="ellipse">
            <a:avLst/>
          </a:prstGeom>
          <a:gradFill>
            <a:gsLst>
              <a:gs pos="0">
                <a:schemeClr val="accent1">
                  <a:tint val="48000"/>
                  <a:satMod val="138000"/>
                  <a:alpha val="50000"/>
                </a:schemeClr>
              </a:gs>
              <a:gs pos="25000">
                <a:schemeClr val="accent1">
                  <a:tint val="85000"/>
                </a:schemeClr>
              </a:gs>
              <a:gs pos="40000">
                <a:schemeClr val="accent1">
                  <a:tint val="92000"/>
                </a:schemeClr>
              </a:gs>
              <a:gs pos="50000">
                <a:schemeClr val="accent1">
                  <a:tint val="93000"/>
                </a:schemeClr>
              </a:gs>
              <a:gs pos="60000">
                <a:schemeClr val="accent1">
                  <a:tint val="92000"/>
                </a:schemeClr>
              </a:gs>
              <a:gs pos="75000">
                <a:schemeClr val="accent1">
                  <a:tint val="83000"/>
                  <a:satMod val="108000"/>
                </a:schemeClr>
              </a:gs>
              <a:gs pos="100000">
                <a:schemeClr val="accent1">
                  <a:tint val="48000"/>
                  <a:satMod val="15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ta BT" pitchFamily="82" charset="0"/>
              </a:rPr>
              <a:t>ANGLO-SAXON</a:t>
            </a:r>
            <a:endParaRPr lang="ru-RU" sz="28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16" name="Овал 15"/>
          <p:cNvSpPr/>
          <p:nvPr/>
        </p:nvSpPr>
        <p:spPr>
          <a:xfrm flipH="1">
            <a:off x="4857752" y="1500174"/>
            <a:ext cx="3643338" cy="228601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ta BT" pitchFamily="82" charset="0"/>
              </a:rPr>
              <a:t>NORMAN</a:t>
            </a:r>
            <a:endParaRPr lang="ru-RU" sz="28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ta BT" pitchFamily="82" charset="0"/>
            </a:endParaRPr>
          </a:p>
        </p:txBody>
      </p:sp>
      <p:sp>
        <p:nvSpPr>
          <p:cNvPr id="17" name="Овал 16"/>
          <p:cNvSpPr/>
          <p:nvPr/>
        </p:nvSpPr>
        <p:spPr>
          <a:xfrm flipH="1">
            <a:off x="2857488" y="4143380"/>
            <a:ext cx="3643338" cy="228601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ineta BT" pitchFamily="82" charset="0"/>
              </a:rPr>
              <a:t>ROMAN</a:t>
            </a:r>
            <a:endParaRPr lang="ru-RU" sz="28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ineta BT" pitchFamily="82" charset="0"/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57158" y="285728"/>
          <a:ext cx="8429684" cy="6286544"/>
        </p:xfrm>
        <a:graphic>
          <a:graphicData uri="http://schemas.openxmlformats.org/presentationml/2006/ole">
            <p:oleObj spid="_x0000_s46082" r:id="rId4" imgW="1380952" imgH="933580" progId="">
              <p:embed/>
            </p:oleObj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214422"/>
            <a:ext cx="4286280" cy="531019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13602" t="8942" r="3580" b="8942"/>
          <a:stretch>
            <a:fillRect/>
          </a:stretch>
        </p:blipFill>
        <p:spPr bwMode="auto">
          <a:xfrm>
            <a:off x="4214810" y="3000372"/>
            <a:ext cx="3534006" cy="36369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000108"/>
            <a:ext cx="2500330" cy="3571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58" y="428604"/>
            <a:ext cx="843692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Vineta BT" pitchFamily="82" charset="0"/>
              </a:rPr>
              <a:t>WHOSE TRACES ARE THESE?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nival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>
            <a:tint val="100000"/>
          </a:schemeClr>
        </a:solidFill>
        <a:gradFill rotWithShape="1">
          <a:gsLst>
            <a:gs pos="0">
              <a:schemeClr val="phClr">
                <a:shade val="68000"/>
                <a:satMod val="150000"/>
              </a:schemeClr>
            </a:gs>
            <a:gs pos="40000">
              <a:schemeClr val="phClr">
                <a:tint val="90000"/>
                <a:satMod val="220000"/>
              </a:schemeClr>
            </a:gs>
            <a:gs pos="50000">
              <a:schemeClr val="phClr">
                <a:tint val="86500"/>
                <a:satMod val="255000"/>
              </a:schemeClr>
            </a:gs>
            <a:gs pos="53000">
              <a:schemeClr val="phClr">
                <a:tint val="86500"/>
                <a:satMod val="255000"/>
              </a:schemeClr>
            </a:gs>
            <a:gs pos="62000">
              <a:schemeClr val="phClr">
                <a:tint val="90000"/>
                <a:satMod val="220000"/>
              </a:schemeClr>
            </a:gs>
            <a:gs pos="100000">
              <a:schemeClr val="phClr">
                <a:shade val="68000"/>
                <a:satMod val="15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190000"/>
              </a:schemeClr>
              <a:schemeClr val="phClr">
                <a:shade val="78000"/>
                <a:satMod val="18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</TotalTime>
  <Words>1526</Words>
  <Application>Microsoft Office PowerPoint</Application>
  <PresentationFormat>Экран (4:3)</PresentationFormat>
  <Paragraphs>347</Paragraphs>
  <Slides>36</Slides>
  <Notes>2</Notes>
  <HiddenSlides>12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Carnival</vt:lpstr>
      <vt:lpstr>Фотография Photo Editor</vt:lpstr>
      <vt:lpstr>Лингвистическая игра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Lösung</vt:lpstr>
      <vt:lpstr> WORDS – MOTS -WORTER </vt:lpstr>
      <vt:lpstr>Слайд 22</vt:lpstr>
      <vt:lpstr>Woher kommen diese Spezialitäten</vt:lpstr>
      <vt:lpstr>Lösung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Лингвистическая</dc:title>
  <dc:creator>Samsung</dc:creator>
  <cp:lastModifiedBy>Aser</cp:lastModifiedBy>
  <cp:revision>84</cp:revision>
  <dcterms:created xsi:type="dcterms:W3CDTF">2010-01-31T15:16:21Z</dcterms:created>
  <dcterms:modified xsi:type="dcterms:W3CDTF">2011-01-30T14:28:29Z</dcterms:modified>
</cp:coreProperties>
</file>