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80" r:id="rId16"/>
    <p:sldId id="273" r:id="rId17"/>
    <p:sldId id="275" r:id="rId18"/>
    <p:sldId id="276" r:id="rId19"/>
    <p:sldId id="283" r:id="rId20"/>
    <p:sldId id="286" r:id="rId21"/>
    <p:sldId id="277" r:id="rId22"/>
    <p:sldId id="281" r:id="rId23"/>
    <p:sldId id="285" r:id="rId24"/>
    <p:sldId id="28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6B2FF-050A-4985-964B-2E20277A3BCA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EFFAA-21AC-4136-80BF-1B63BA1190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6E42DF-CC82-40D7-8815-CB84A71BC410}" type="slidenum">
              <a:rPr lang="ru-RU"/>
              <a:pPr/>
              <a:t>4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Выберите из данных примеров только словосочетания.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1628800"/>
            <a:ext cx="61926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Arial" pitchFamily="34" charset="0"/>
                <a:ea typeface="FangSong" pitchFamily="49" charset="-122"/>
                <a:cs typeface="Arial" pitchFamily="34" charset="0"/>
              </a:rPr>
              <a:t>Подготовка к ЕГЭ. Синтаксис. Задание В.</a:t>
            </a:r>
            <a:endParaRPr lang="ru-RU" sz="5400" dirty="0">
              <a:latin typeface="Arial" pitchFamily="34" charset="0"/>
              <a:ea typeface="FangSong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505200"/>
            <a:ext cx="3200400" cy="609600"/>
          </a:xfrm>
        </p:spPr>
        <p:txBody>
          <a:bodyPr>
            <a:normAutofit fontScale="90000"/>
          </a:bodyPr>
          <a:lstStyle/>
          <a:p>
            <a:r>
              <a:rPr lang="ru-RU" dirty="0"/>
              <a:t> Различать!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267200"/>
            <a:ext cx="4343400" cy="2362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/>
              <a:t>Примыкание:</a:t>
            </a:r>
          </a:p>
          <a:p>
            <a:pPr>
              <a:buFont typeface="Wingdings" pitchFamily="2" charset="2"/>
              <a:buNone/>
            </a:pPr>
            <a:r>
              <a:rPr lang="ru-RU"/>
              <a:t>Его книга</a:t>
            </a:r>
          </a:p>
          <a:p>
            <a:pPr>
              <a:buFont typeface="Wingdings" pitchFamily="2" charset="2"/>
              <a:buNone/>
            </a:pPr>
            <a:r>
              <a:rPr lang="ru-RU"/>
              <a:t>Её слово</a:t>
            </a:r>
          </a:p>
          <a:p>
            <a:pPr>
              <a:buFont typeface="Wingdings" pitchFamily="2" charset="2"/>
              <a:buNone/>
            </a:pPr>
            <a:r>
              <a:rPr lang="ru-RU"/>
              <a:t>Их дети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876800" y="4191000"/>
            <a:ext cx="3200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3200" b="1">
                <a:latin typeface="Times New Roman" charset="0"/>
              </a:rPr>
              <a:t>Управление: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>
                <a:latin typeface="Times New Roman" charset="0"/>
              </a:rPr>
              <a:t>Вижу его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>
                <a:latin typeface="Times New Roman" charset="0"/>
              </a:rPr>
              <a:t>Окликнул его</a:t>
            </a:r>
          </a:p>
          <a:p>
            <a:pPr marL="342900" indent="-342900">
              <a:spcBef>
                <a:spcPct val="20000"/>
              </a:spcBef>
            </a:pPr>
            <a:r>
              <a:rPr lang="ru-RU" sz="3200">
                <a:latin typeface="Times New Roman" charset="0"/>
              </a:rPr>
              <a:t>Вызвал их</a:t>
            </a: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0" y="620688"/>
            <a:ext cx="8915400" cy="2286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/>
              <a:t>Примыкание(вопросы обстоятельств):</a:t>
            </a:r>
            <a:endParaRPr lang="ru-RU" b="1" dirty="0">
              <a:latin typeface="Times New Roman" charset="0"/>
            </a:endParaRPr>
          </a:p>
          <a:p>
            <a:pPr algn="ctr"/>
            <a:r>
              <a:rPr lang="ru-RU" dirty="0">
                <a:solidFill>
                  <a:srgbClr val="FF0000"/>
                </a:solidFill>
                <a:latin typeface="Times New Roman" charset="0"/>
              </a:rPr>
              <a:t>Внимательно </a:t>
            </a:r>
            <a:r>
              <a:rPr lang="ru-RU" dirty="0" err="1">
                <a:solidFill>
                  <a:srgbClr val="FF0000"/>
                </a:solidFill>
                <a:latin typeface="Times New Roman" charset="0"/>
              </a:rPr>
              <a:t>слушать,собираться</a:t>
            </a:r>
            <a:r>
              <a:rPr lang="ru-RU" dirty="0">
                <a:solidFill>
                  <a:srgbClr val="FF0000"/>
                </a:solidFill>
                <a:latin typeface="Times New Roman" charset="0"/>
              </a:rPr>
              <a:t> уехать, идти не оглядываясь,</a:t>
            </a:r>
          </a:p>
          <a:p>
            <a:pPr algn="ctr"/>
            <a:r>
              <a:rPr lang="ru-RU" dirty="0">
                <a:solidFill>
                  <a:srgbClr val="FF0000"/>
                </a:solidFill>
                <a:latin typeface="Times New Roman" charset="0"/>
              </a:rPr>
              <a:t>яйца всмятку, желание учиться.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1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  <p:bldP spid="14340" grpId="0" autoUpdateAnimBg="0"/>
      <p:bldP spid="1434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597352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sz="3600" dirty="0" smtClean="0">
                <a:solidFill>
                  <a:schemeClr val="accent1"/>
                </a:solidFill>
              </a:rPr>
              <a:t>1.Выпишите из предложения словосочетание со связью согласование</a:t>
            </a:r>
          </a:p>
          <a:p>
            <a:pPr>
              <a:buNone/>
            </a:pPr>
            <a:r>
              <a:rPr lang="ru-RU" sz="3600" i="1" dirty="0" smtClean="0"/>
              <a:t>Я должен был понять быков, чтобы вытащить мою тележку на гору, потому что была уже осень и гололедица. </a:t>
            </a:r>
          </a:p>
          <a:p>
            <a:pPr lvl="0">
              <a:buNone/>
            </a:pPr>
            <a:r>
              <a:rPr lang="ru-RU" sz="3600" dirty="0" smtClean="0">
                <a:solidFill>
                  <a:schemeClr val="accent1"/>
                </a:solidFill>
              </a:rPr>
              <a:t>2.Выпишите из предложения со связью управление.</a:t>
            </a:r>
          </a:p>
          <a:p>
            <a:pPr>
              <a:buNone/>
            </a:pPr>
            <a:r>
              <a:rPr lang="ru-RU" sz="3600" i="1" dirty="0" smtClean="0"/>
              <a:t>Вечерами, когда гасли фонари и стрекотали кузнечики, мы мечтали о будущем. </a:t>
            </a:r>
          </a:p>
          <a:p>
            <a:pPr lvl="0">
              <a:buNone/>
            </a:pPr>
            <a:r>
              <a:rPr lang="ru-RU" sz="3600" dirty="0" smtClean="0">
                <a:solidFill>
                  <a:schemeClr val="accent1"/>
                </a:solidFill>
              </a:rPr>
              <a:t>3.Выпишите из предложения словосочетание со связью примыкание. </a:t>
            </a:r>
          </a:p>
          <a:p>
            <a:pPr>
              <a:buNone/>
            </a:pPr>
            <a:r>
              <a:rPr lang="ru-RU" sz="3600" i="1" dirty="0" smtClean="0"/>
              <a:t>А однажды показалось Алеше, что спина Ковалева мелькнула в толпе. </a:t>
            </a:r>
          </a:p>
          <a:p>
            <a:pPr lvl="0">
              <a:buNone/>
            </a:pPr>
            <a:r>
              <a:rPr lang="ru-RU" sz="3600" dirty="0" smtClean="0">
                <a:solidFill>
                  <a:schemeClr val="accent1"/>
                </a:solidFill>
              </a:rPr>
              <a:t>4.Выпишите из предложения словосочетание со связью управление, согласование .</a:t>
            </a:r>
          </a:p>
          <a:p>
            <a:pPr>
              <a:buNone/>
            </a:pPr>
            <a:r>
              <a:rPr lang="ru-RU" sz="3600" i="1" dirty="0" smtClean="0"/>
              <a:t>Кто узнает, какая сила разрушила древние постройки. </a:t>
            </a:r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/>
              <a:t>Односоставное предложение.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FF3399"/>
                </a:solidFill>
              </a:rPr>
              <a:t>Односоставные предложения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2057400" y="1143000"/>
            <a:ext cx="52578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057400" y="1143000"/>
            <a:ext cx="0" cy="5334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7315200" y="1143000"/>
            <a:ext cx="0" cy="5334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1676400"/>
            <a:ext cx="2743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33CC33"/>
                </a:solidFill>
              </a:rPr>
              <a:t>с главным членом - сказуемым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867400" y="1676400"/>
            <a:ext cx="2743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33CC33"/>
                </a:solidFill>
              </a:rPr>
              <a:t>с главным членом - подлежащим</a:t>
            </a: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051050" y="2420938"/>
            <a:ext cx="6350" cy="1541462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600200" y="3962400"/>
            <a:ext cx="914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304800" y="3962400"/>
            <a:ext cx="914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4191000" y="3962400"/>
            <a:ext cx="914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762000" y="3429000"/>
            <a:ext cx="38100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762000" y="3429000"/>
            <a:ext cx="0" cy="5334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3352800" y="3429000"/>
            <a:ext cx="0" cy="5334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315200" y="2438400"/>
            <a:ext cx="0" cy="15240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6858000" y="4038600"/>
            <a:ext cx="914400" cy="1371600"/>
          </a:xfrm>
          <a:prstGeom prst="rect">
            <a:avLst/>
          </a:prstGeom>
          <a:solidFill>
            <a:srgbClr val="FEB0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409575" y="43434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b="1">
                <a:solidFill>
                  <a:srgbClr val="A50021"/>
                </a:solidFill>
              </a:rPr>
              <a:t>о/л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1704975" y="43434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b="1">
                <a:solidFill>
                  <a:srgbClr val="A50021"/>
                </a:solidFill>
              </a:rPr>
              <a:t>н/л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2895600" y="43434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b="1">
                <a:solidFill>
                  <a:srgbClr val="A50021"/>
                </a:solidFill>
              </a:rPr>
              <a:t>б - л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6934200" y="43434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b="1">
                <a:solidFill>
                  <a:srgbClr val="A50021"/>
                </a:solidFill>
              </a:rPr>
              <a:t>наз.</a:t>
            </a:r>
            <a:r>
              <a:rPr lang="ru-RU" sz="2400"/>
              <a:t>.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895600" y="3962400"/>
            <a:ext cx="914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4572000" y="3429000"/>
            <a:ext cx="0" cy="5334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048000" y="4572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2400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2843213" y="4365625"/>
            <a:ext cx="10080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 b="1">
                <a:solidFill>
                  <a:srgbClr val="990033"/>
                </a:solidFill>
              </a:rPr>
              <a:t>об/л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4140200" y="4365625"/>
            <a:ext cx="1079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>
                <a:solidFill>
                  <a:srgbClr val="990033"/>
                </a:solidFill>
              </a:rPr>
              <a:t>безл.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8675688" y="6453188"/>
            <a:ext cx="268287" cy="27463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57200" y="381000"/>
            <a:ext cx="34290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0" lang="ru-RU"/>
              <a:t>Определённо- личное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724400" y="1524000"/>
            <a:ext cx="41910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kumimoji="0" lang="ru-RU"/>
              <a:t> Значение: действующее лицо</a:t>
            </a:r>
          </a:p>
          <a:p>
            <a:r>
              <a:rPr kumimoji="0" lang="ru-RU"/>
              <a:t> мыслится определённо </a:t>
            </a:r>
          </a:p>
          <a:p>
            <a:r>
              <a:rPr kumimoji="0" lang="ru-RU"/>
              <a:t>(я, мы, ты,вы)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886200" y="381000"/>
            <a:ext cx="838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228600" y="2895600"/>
            <a:ext cx="4419600" cy="2514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0" lang="ru-RU"/>
          </a:p>
          <a:p>
            <a:pPr algn="ctr"/>
            <a:endParaRPr kumimoji="0" lang="ru-RU"/>
          </a:p>
          <a:p>
            <a:pPr algn="ctr"/>
            <a:r>
              <a:rPr kumimoji="0" lang="ru-RU"/>
              <a:t>Форма сказуемого:</a:t>
            </a:r>
          </a:p>
          <a:p>
            <a:pPr algn="ctr"/>
            <a:r>
              <a:rPr kumimoji="0" lang="ru-RU"/>
              <a:t>1-е и 2-е л. наст. и буд.вр.</a:t>
            </a:r>
          </a:p>
          <a:p>
            <a:pPr algn="ctr"/>
            <a:r>
              <a:rPr kumimoji="0" lang="ru-RU"/>
              <a:t>изъявительного и</a:t>
            </a:r>
          </a:p>
          <a:p>
            <a:pPr algn="ctr"/>
            <a:r>
              <a:rPr kumimoji="0" lang="ru-RU"/>
              <a:t>повелительного</a:t>
            </a:r>
          </a:p>
          <a:p>
            <a:pPr algn="ctr"/>
            <a:r>
              <a:rPr kumimoji="0" lang="ru-RU"/>
              <a:t>наклонения</a:t>
            </a:r>
          </a:p>
          <a:p>
            <a:pPr algn="ctr"/>
            <a:endParaRPr kumimoji="0" lang="ru-RU"/>
          </a:p>
          <a:p>
            <a:pPr algn="ctr"/>
            <a:endParaRPr kumimoji="0" lang="ru-RU"/>
          </a:p>
          <a:p>
            <a:pPr algn="ctr"/>
            <a:endParaRPr kumimoji="0" lang="ru-RU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4038600" y="29718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4572000" y="5562600"/>
            <a:ext cx="42672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0" lang="ru-RU" u="sng"/>
              <a:t>Расскажу</a:t>
            </a:r>
            <a:r>
              <a:rPr kumimoji="0" lang="ru-RU"/>
              <a:t> тебе всё при встрече.</a:t>
            </a:r>
          </a:p>
          <a:p>
            <a:pPr algn="ctr"/>
            <a:r>
              <a:rPr kumimoji="0" lang="ru-RU" u="sng"/>
              <a:t>Идите</a:t>
            </a:r>
            <a:r>
              <a:rPr kumimoji="0" lang="ru-RU"/>
              <a:t> скорее сюда!</a:t>
            </a:r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4800600" y="6096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5486400" y="6477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4495800" y="4572000"/>
            <a:ext cx="1371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 autoUpdateAnimBg="0"/>
      <p:bldP spid="8199" grpId="0" animBg="1" autoUpdateAnimBg="0"/>
      <p:bldP spid="8201" grpId="0" animBg="1"/>
      <p:bldP spid="8202" grpId="0" animBg="1" autoUpdateAnimBg="0"/>
      <p:bldP spid="8203" grpId="0" animBg="1"/>
      <p:bldP spid="8205" grpId="0" animBg="1" autoUpdateAnimBg="0"/>
      <p:bldP spid="8206" grpId="0" animBg="1"/>
      <p:bldP spid="8208" grpId="0" animBg="1"/>
      <p:bldP spid="820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81000" y="533400"/>
            <a:ext cx="4114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0" lang="ru-RU"/>
              <a:t>Неопределённо- личное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334000" y="228600"/>
            <a:ext cx="34290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0" lang="ru-RU"/>
              <a:t>Значение:лицо мыслится </a:t>
            </a:r>
          </a:p>
          <a:p>
            <a:pPr algn="ctr"/>
            <a:r>
              <a:rPr kumimoji="0" lang="ru-RU"/>
              <a:t>неопределённо </a:t>
            </a:r>
          </a:p>
          <a:p>
            <a:pPr algn="ctr"/>
            <a:r>
              <a:rPr kumimoji="0" lang="ru-RU"/>
              <a:t>(кто- то, не важно кто)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4572000" y="914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381000" y="2362200"/>
            <a:ext cx="6096000" cy="1524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0" lang="ru-RU"/>
              <a:t>3-е л.мн.ч.наст. и буд.вр.;</a:t>
            </a:r>
          </a:p>
          <a:p>
            <a:pPr algn="ctr"/>
            <a:r>
              <a:rPr kumimoji="0" lang="ru-RU"/>
              <a:t>повелит. накл.,мн.ч. прош.вр., мн.ч.</a:t>
            </a:r>
          </a:p>
          <a:p>
            <a:pPr algn="ctr"/>
            <a:r>
              <a:rPr kumimoji="0" lang="ru-RU"/>
              <a:t>условного наклонения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2514600" y="1371600"/>
            <a:ext cx="1752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3200400" y="5029200"/>
            <a:ext cx="56388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0" lang="ru-RU"/>
              <a:t>За стеной играют на рояле.</a:t>
            </a:r>
          </a:p>
          <a:p>
            <a:pPr algn="ctr"/>
            <a:r>
              <a:rPr kumimoji="0" lang="ru-RU"/>
              <a:t>Почту ещё </a:t>
            </a:r>
            <a:r>
              <a:rPr kumimoji="0" lang="ru-RU" u="sng"/>
              <a:t>не приносили.</a:t>
            </a: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5638800" y="5791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3124200" y="3886200"/>
            <a:ext cx="1828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5638800" y="5867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5943600" y="61722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 autoUpdateAnimBg="0"/>
      <p:bldP spid="10244" grpId="0" animBg="1" autoUpdateAnimBg="0"/>
      <p:bldP spid="10245" grpId="0" animBg="1"/>
      <p:bldP spid="10246" grpId="0" animBg="1" autoUpdateAnimBg="0"/>
      <p:bldP spid="10247" grpId="0" animBg="1"/>
      <p:bldP spid="10248" grpId="0" animBg="1" autoUpdateAnimBg="0"/>
      <p:bldP spid="10249" grpId="0" animBg="1"/>
      <p:bldP spid="10250" grpId="0" animBg="1"/>
      <p:bldP spid="10251" grpId="0" animBg="1"/>
      <p:bldP spid="1025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228600"/>
            <a:ext cx="2819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0" lang="ru-RU"/>
              <a:t>Обобщённо- личные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495800" y="304800"/>
            <a:ext cx="36576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kumimoji="0" lang="ru-RU"/>
              <a:t>Значение: лицо мыслится </a:t>
            </a:r>
          </a:p>
          <a:p>
            <a:r>
              <a:rPr kumimoji="0" lang="ru-RU"/>
              <a:t>обобщенно (всё, любой,</a:t>
            </a:r>
          </a:p>
          <a:p>
            <a:r>
              <a:rPr kumimoji="0" lang="ru-RU"/>
              <a:t>каждый)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85800" y="2133600"/>
            <a:ext cx="59436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kumimoji="0" lang="ru-RU"/>
              <a:t>Форма сказуемого: как в опр-л или неопр.-л.</a:t>
            </a:r>
          </a:p>
          <a:p>
            <a:r>
              <a:rPr kumimoji="0" lang="ru-RU"/>
              <a:t> предложениях.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752600" y="4343400"/>
            <a:ext cx="4800600" cy="182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0" lang="ru-RU" b="1"/>
              <a:t>На деньги ума </a:t>
            </a:r>
            <a:r>
              <a:rPr kumimoji="0" lang="ru-RU" b="1" u="sng"/>
              <a:t>не купишь</a:t>
            </a:r>
            <a:r>
              <a:rPr kumimoji="0" lang="ru-RU" b="1"/>
              <a:t>.</a:t>
            </a:r>
          </a:p>
          <a:p>
            <a:pPr algn="ctr"/>
            <a:r>
              <a:rPr kumimoji="0" lang="ru-RU" b="1"/>
              <a:t>Цыплят по осени </a:t>
            </a:r>
            <a:r>
              <a:rPr kumimoji="0" lang="ru-RU" b="1" u="sng"/>
              <a:t>считают.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4196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800600" y="5638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3429000" y="685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3200400" y="1600200"/>
            <a:ext cx="2667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2819400" y="3505200"/>
            <a:ext cx="2743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 autoUpdateAnimBg="0"/>
      <p:bldP spid="11268" grpId="0" animBg="1" autoUpdateAnimBg="0"/>
      <p:bldP spid="11269" grpId="0" animBg="1" autoUpdateAnimBg="0"/>
      <p:bldP spid="11270" grpId="0" animBg="1" autoUpdateAnimBg="0"/>
      <p:bldP spid="11271" grpId="0" animBg="1"/>
      <p:bldP spid="11272" grpId="0" animBg="1"/>
      <p:bldP spid="11273" grpId="0" animBg="1"/>
      <p:bldP spid="11276" grpId="0" animBg="1"/>
      <p:bldP spid="1127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77200" cy="609600"/>
          </a:xfrm>
        </p:spPr>
        <p:txBody>
          <a:bodyPr>
            <a:normAutofit fontScale="90000"/>
          </a:bodyPr>
          <a:lstStyle/>
          <a:p>
            <a:r>
              <a:rPr lang="ru-RU" sz="3600"/>
              <a:t>Безличные предложения</a:t>
            </a:r>
          </a:p>
        </p:txBody>
      </p:sp>
      <p:graphicFrame>
        <p:nvGraphicFramePr>
          <p:cNvPr id="12350" name="Group 62"/>
          <p:cNvGraphicFramePr>
            <a:graphicFrameLocks noGrp="1"/>
          </p:cNvGraphicFramePr>
          <p:nvPr/>
        </p:nvGraphicFramePr>
        <p:xfrm>
          <a:off x="0" y="762000"/>
          <a:ext cx="8839200" cy="5647056"/>
        </p:xfrm>
        <a:graphic>
          <a:graphicData uri="http://schemas.openxmlformats.org/drawingml/2006/table">
            <a:tbl>
              <a:tblPr/>
              <a:tblGrid>
                <a:gridCol w="4419600"/>
                <a:gridCol w="4419600"/>
              </a:tblGrid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Безличный глагол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Вечереет.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</a:t>
                      </a: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Подморозило.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Личный глагол в значении безличного.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С деревьев </a:t>
                      </a: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капало.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Инфинитив.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Вам </a:t>
                      </a: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не видать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таких сражений.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Модальное слово ( надо, нужно, можно, возможно, нельзя) в сочетании с инфинитивом.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Под снегом ещё </a:t>
                      </a: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можно найти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свежие лесные цветы.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Краткая форма страдательного причастия.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У меня </a:t>
                      </a: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не прибрано.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Слово состояния.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Мне </a:t>
                      </a: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грустно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оттого, что весело тебе.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Слово НЕТ( а также безличная форма глагола БЫТЬ)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Денег у него </a:t>
                      </a: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нет, не было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 и </a:t>
                      </a: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charset="0"/>
                        </a:rPr>
                        <a:t>не будет.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39" name="Line 51"/>
          <p:cNvSpPr>
            <a:spLocks noChangeShapeType="1"/>
          </p:cNvSpPr>
          <p:nvPr/>
        </p:nvSpPr>
        <p:spPr bwMode="auto">
          <a:xfrm>
            <a:off x="5181600" y="5029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40" name="Line 52"/>
          <p:cNvSpPr>
            <a:spLocks noChangeShapeType="1"/>
          </p:cNvSpPr>
          <p:nvPr/>
        </p:nvSpPr>
        <p:spPr bwMode="auto">
          <a:xfrm>
            <a:off x="5943600" y="5638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41" name="Line 53"/>
          <p:cNvSpPr>
            <a:spLocks noChangeShapeType="1"/>
          </p:cNvSpPr>
          <p:nvPr/>
        </p:nvSpPr>
        <p:spPr bwMode="auto">
          <a:xfrm>
            <a:off x="66294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>
            <a:off x="5943600" y="5715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43" name="Line 55"/>
          <p:cNvSpPr>
            <a:spLocks noChangeShapeType="1"/>
          </p:cNvSpPr>
          <p:nvPr/>
        </p:nvSpPr>
        <p:spPr bwMode="auto">
          <a:xfrm>
            <a:off x="5334000" y="4191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44" name="Line 56"/>
          <p:cNvSpPr>
            <a:spLocks noChangeShapeType="1"/>
          </p:cNvSpPr>
          <p:nvPr/>
        </p:nvSpPr>
        <p:spPr bwMode="auto">
          <a:xfrm>
            <a:off x="5029200" y="2514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45" name="Line 57"/>
          <p:cNvSpPr>
            <a:spLocks noChangeShapeType="1"/>
          </p:cNvSpPr>
          <p:nvPr/>
        </p:nvSpPr>
        <p:spPr bwMode="auto">
          <a:xfrm>
            <a:off x="6324600" y="3200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46" name="Line 58"/>
          <p:cNvSpPr>
            <a:spLocks noChangeShapeType="1"/>
          </p:cNvSpPr>
          <p:nvPr/>
        </p:nvSpPr>
        <p:spPr bwMode="auto">
          <a:xfrm>
            <a:off x="5791200" y="1828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47" name="Line 59"/>
          <p:cNvSpPr>
            <a:spLocks noChangeShapeType="1"/>
          </p:cNvSpPr>
          <p:nvPr/>
        </p:nvSpPr>
        <p:spPr bwMode="auto">
          <a:xfrm>
            <a:off x="4572000" y="1143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48" name="Line 60"/>
          <p:cNvSpPr>
            <a:spLocks noChangeShapeType="1"/>
          </p:cNvSpPr>
          <p:nvPr/>
        </p:nvSpPr>
        <p:spPr bwMode="auto">
          <a:xfrm>
            <a:off x="5867400" y="1143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351" name="Line 63"/>
          <p:cNvSpPr>
            <a:spLocks noChangeShapeType="1"/>
          </p:cNvSpPr>
          <p:nvPr/>
        </p:nvSpPr>
        <p:spPr bwMode="auto">
          <a:xfrm>
            <a:off x="4495800" y="6019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7848600" y="5715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1295400" y="304800"/>
            <a:ext cx="6477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Назывные (номинативные) предложения с главным членом - подлежащим</a:t>
            </a:r>
          </a:p>
        </p:txBody>
      </p:sp>
      <p:graphicFrame>
        <p:nvGraphicFramePr>
          <p:cNvPr id="52227" name="Group 3"/>
          <p:cNvGraphicFramePr>
            <a:graphicFrameLocks noGrp="1"/>
          </p:cNvGraphicFramePr>
          <p:nvPr/>
        </p:nvGraphicFramePr>
        <p:xfrm>
          <a:off x="381000" y="1828800"/>
          <a:ext cx="8305800" cy="3505201"/>
        </p:xfrm>
        <a:graphic>
          <a:graphicData uri="http://schemas.openxmlformats.org/drawingml/2006/table">
            <a:tbl>
              <a:tblPr/>
              <a:tblGrid>
                <a:gridCol w="2132013"/>
                <a:gridCol w="2940050"/>
                <a:gridCol w="3233737"/>
              </a:tblGrid>
              <a:tr h="1239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Значение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Способ выражения главного члена предложения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Times New Roman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Примеры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6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Передают значение бытия, утверждают наличие предметов, явлений.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Подлежащее выражено существительным в им. падеже или количественно-именным сочетанием.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Шёпот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, робкое </a:t>
                      </a:r>
                      <a:r>
                        <a:rPr kumimoji="0" lang="ru-RU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дыханье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, </a:t>
                      </a:r>
                      <a:r>
                        <a:rPr kumimoji="0" lang="ru-RU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трели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соловья… (Фет).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Три войны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, </a:t>
                      </a:r>
                      <a:r>
                        <a:rPr kumimoji="0" lang="ru-RU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три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голодных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 </a:t>
                      </a:r>
                      <a:r>
                        <a:rPr kumimoji="0" lang="ru-RU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поры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, то, чем век наградил. (Солоухин)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381000" y="5715000"/>
            <a:ext cx="83058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8748713" y="6453188"/>
            <a:ext cx="268287" cy="274637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1067067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1.С самого утра окна залепило снегом.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2.Проводите меня сегодня с работы.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3.За одного битого двух небитых дают.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4.Страшный треск. Крики.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5.Хочу записаться в секцию плавания.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6.Ночью холодом веет с земли.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7.Привези мне что-нибудь в подарок.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8.Туман сырого сада.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9.В дверь громко и настойчиво постучали.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9.Слезами горю не поможешь.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-126016"/>
            <a:ext cx="1063457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Определите тип односоставного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предложения: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/>
              <a:t>Типы связи слов в словосочетании.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800" dirty="0"/>
              <a:t>Подчинительные словосочетания.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 autoUpdateAnimBg="0"/>
      <p:bldP spid="409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91264" cy="5818658"/>
          </a:xfrm>
        </p:spPr>
        <p:txBody>
          <a:bodyPr>
            <a:normAutofit/>
          </a:bodyPr>
          <a:lstStyle/>
          <a:p>
            <a:r>
              <a:rPr lang="ru-RU" dirty="0" smtClean="0"/>
              <a:t>Сложноподчиненные предложения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-1489" y="0"/>
          <a:ext cx="9145489" cy="6858000"/>
        </p:xfrm>
        <a:graphic>
          <a:graphicData uri="http://schemas.openxmlformats.org/presentationml/2006/ole">
            <p:oleObj spid="_x0000_s1026" name="Document" r:id="rId3" imgW="7314271" imgH="7658555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141763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Средства связи между предложениями в тексте. В7.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748464" cy="5184576"/>
          </a:xfrm>
        </p:spPr>
        <p:txBody>
          <a:bodyPr>
            <a:normAutofit fontScale="70000" lnSpcReduction="20000"/>
          </a:bodyPr>
          <a:lstStyle/>
          <a:p>
            <a:pPr fontAlgn="t"/>
            <a:r>
              <a:rPr lang="ru-RU" sz="4000" b="1" dirty="0" smtClean="0">
                <a:solidFill>
                  <a:srgbClr val="FF0000"/>
                </a:solidFill>
              </a:rPr>
              <a:t>Лексические </a:t>
            </a:r>
          </a:p>
          <a:p>
            <a:pPr fontAlgn="t"/>
            <a:r>
              <a:rPr lang="ru-RU" dirty="0" smtClean="0"/>
              <a:t>повтор слова, синонимическая замена, использование антонимов, многозначных слов, однокоренных слов, слов одной тематической группы, ключевые слова</a:t>
            </a:r>
          </a:p>
          <a:p>
            <a:pPr fontAlgn="t"/>
            <a:r>
              <a:rPr lang="ru-RU" sz="4000" b="1" dirty="0" smtClean="0">
                <a:solidFill>
                  <a:srgbClr val="FF0000"/>
                </a:solidFill>
              </a:rPr>
              <a:t>Морфологические </a:t>
            </a:r>
            <a:endParaRPr lang="ru-RU" sz="4000" dirty="0" smtClean="0">
              <a:solidFill>
                <a:srgbClr val="FF0000"/>
              </a:solidFill>
            </a:endParaRPr>
          </a:p>
          <a:p>
            <a:pPr fontAlgn="t"/>
            <a:r>
              <a:rPr lang="ru-RU" dirty="0" smtClean="0"/>
              <a:t>замена существительных и других частей речи местоимениями, </a:t>
            </a:r>
            <a:r>
              <a:rPr lang="ru-RU" dirty="0" err="1" smtClean="0"/>
              <a:t>видо-временное</a:t>
            </a:r>
            <a:r>
              <a:rPr lang="ru-RU" dirty="0" smtClean="0"/>
              <a:t> единство глаголов, наречий места и времени, вводных слов и предложений, союзов, частиц и др. </a:t>
            </a:r>
          </a:p>
          <a:p>
            <a:pPr fontAlgn="t"/>
            <a:r>
              <a:rPr lang="ru-RU" sz="4000" b="1" dirty="0" smtClean="0">
                <a:solidFill>
                  <a:srgbClr val="FF0000"/>
                </a:solidFill>
              </a:rPr>
              <a:t>Синтаксические </a:t>
            </a:r>
            <a:endParaRPr lang="ru-RU" sz="4000" dirty="0" smtClean="0">
              <a:solidFill>
                <a:srgbClr val="FF0000"/>
              </a:solidFill>
            </a:endParaRPr>
          </a:p>
          <a:p>
            <a:pPr fontAlgn="t"/>
            <a:r>
              <a:rPr lang="ru-RU" dirty="0" smtClean="0"/>
              <a:t>наличие вопросно-ответной формы, синтаксического параллелизма, определенного порядка слов в предложении, неполных предложений, предложений одинаковой структуры и др.</a:t>
            </a:r>
          </a:p>
          <a:p>
            <a:pPr fontAlgn="t"/>
            <a:r>
              <a:rPr lang="ru-RU" sz="4000" b="1" dirty="0" smtClean="0">
                <a:solidFill>
                  <a:srgbClr val="FF0000"/>
                </a:solidFill>
              </a:rPr>
              <a:t>Стилистические </a:t>
            </a:r>
            <a:endParaRPr lang="ru-RU" sz="4000" dirty="0" smtClean="0">
              <a:solidFill>
                <a:srgbClr val="FF0000"/>
              </a:solidFill>
            </a:endParaRPr>
          </a:p>
          <a:p>
            <a:pPr fontAlgn="t"/>
            <a:r>
              <a:rPr lang="ru-RU" dirty="0" smtClean="0"/>
              <a:t>использование слов, принадлежащих к одному стилю, тропов и стилистических фигур и др.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u="sng" dirty="0" smtClean="0"/>
              <a:t>Жизнь</a:t>
            </a:r>
            <a:r>
              <a:rPr lang="ru-RU" dirty="0" smtClean="0"/>
              <a:t>, запечатлённая в стихах, всегда интересна. </a:t>
            </a:r>
          </a:p>
          <a:p>
            <a:pPr>
              <a:buNone/>
            </a:pPr>
            <a:r>
              <a:rPr lang="ru-RU" dirty="0" smtClean="0"/>
              <a:t>Однако проникнуться чужой </a:t>
            </a:r>
            <a:r>
              <a:rPr lang="ru-RU" u="sng" dirty="0" smtClean="0"/>
              <a:t>жизнью</a:t>
            </a:r>
            <a:r>
              <a:rPr lang="ru-RU" dirty="0" smtClean="0"/>
              <a:t> не так-то легко. (лексический повтор)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2)Природа бросала вызов </a:t>
            </a:r>
            <a:r>
              <a:rPr lang="ru-RU" u="sng" dirty="0" smtClean="0"/>
              <a:t>человеку</a:t>
            </a:r>
            <a:r>
              <a:rPr lang="ru-RU" dirty="0" smtClean="0"/>
              <a:t>. И </a:t>
            </a:r>
            <a:r>
              <a:rPr lang="ru-RU" u="sng" dirty="0" smtClean="0"/>
              <a:t>он</a:t>
            </a:r>
            <a:r>
              <a:rPr lang="ru-RU" dirty="0" smtClean="0"/>
              <a:t> его принял. (замена существительного местоимения)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3)Травой зарастают могилы. Давностью зарастает боль. (синтаксический параллелизм)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Домашнее задание: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000" b="1" dirty="0" smtClean="0"/>
              <a:t>В5, В8, тесты 8,9</a:t>
            </a:r>
            <a:endParaRPr lang="ru-RU" sz="6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8138" y="617538"/>
            <a:ext cx="6953250" cy="1143000"/>
          </a:xfrm>
          <a:ln w="38100">
            <a:solidFill>
              <a:schemeClr val="folHlink"/>
            </a:solidFill>
          </a:ln>
        </p:spPr>
        <p:txBody>
          <a:bodyPr>
            <a:normAutofit fontScale="90000"/>
          </a:bodyPr>
          <a:lstStyle/>
          <a:p>
            <a:r>
              <a:rPr lang="ru-RU" sz="3600"/>
              <a:t>Способы подчинительной связи между словами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200400"/>
            <a:ext cx="3733800" cy="914400"/>
          </a:xfrm>
          <a:ln w="38100">
            <a:solidFill>
              <a:schemeClr val="folHlink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СОГЛАСОВАНИЕ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257800" y="3200400"/>
            <a:ext cx="3429000" cy="68580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>
                <a:latin typeface="Times New Roman" charset="0"/>
              </a:rPr>
              <a:t>УПРАВЛЕНИЕ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743200" y="5029200"/>
            <a:ext cx="3962400" cy="106680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>
                <a:latin typeface="Times New Roman" charset="0"/>
              </a:rPr>
              <a:t>ПРИМЫКАНИЕ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4648200" y="1828800"/>
            <a:ext cx="76200" cy="31242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>
            <a:off x="1905000" y="1752600"/>
            <a:ext cx="1828800" cy="14478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6019800" y="1752600"/>
            <a:ext cx="1752600" cy="1371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 autoUpdateAnimBg="0"/>
      <p:bldP spid="9219" grpId="0" build="p" autoUpdateAnimBg="0"/>
      <p:bldP spid="9220" grpId="0" animBg="1" autoUpdateAnimBg="0"/>
      <p:bldP spid="9221" grpId="0" animBg="1" autoUpdateAnimBg="0"/>
      <p:bldP spid="9222" grpId="0" animBg="1"/>
      <p:bldP spid="9223" grpId="0" animBg="1"/>
      <p:bldP spid="92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/>
              <a:t>Словосочетание- это соединение двух или нескольких знаменательных слов, связанных друг с другом по смыслу и грамматически.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6553200" cy="609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Последний звонок, бегущая строка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28600" y="2819400"/>
            <a:ext cx="64008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>
                <a:latin typeface="Times New Roman" charset="0"/>
              </a:rPr>
              <a:t>Решать задачу, подключение к сети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28600" y="3657600"/>
            <a:ext cx="49530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>
                <a:latin typeface="Times New Roman" charset="0"/>
              </a:rPr>
              <a:t>Действовать решительно,</a:t>
            </a:r>
          </a:p>
          <a:p>
            <a:r>
              <a:rPr lang="ru-RU" sz="3200">
                <a:latin typeface="Times New Roman" charset="0"/>
              </a:rPr>
              <a:t>читать лёжа, очень хорошо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81000" y="5029200"/>
            <a:ext cx="19812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imes New Roman" charset="0"/>
              </a:rPr>
              <a:t>Около дома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5410200" y="4953000"/>
            <a:ext cx="32766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latin typeface="Times New Roman" charset="0"/>
              </a:rPr>
              <a:t>Кто следующий.</a:t>
            </a:r>
          </a:p>
          <a:p>
            <a:pPr algn="ctr"/>
            <a:r>
              <a:rPr lang="ru-RU" b="1">
                <a:latin typeface="Times New Roman" charset="0"/>
              </a:rPr>
              <a:t>Скоро зима.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6705600" y="1447800"/>
            <a:ext cx="19050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imes New Roman" charset="0"/>
              </a:rPr>
              <a:t>согласование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7010400" y="2819400"/>
            <a:ext cx="1905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imes New Roman" charset="0"/>
              </a:rPr>
              <a:t>управление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6553200" y="3962400"/>
            <a:ext cx="1828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imes New Roman" charset="0"/>
              </a:rPr>
              <a:t>примыкание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1981200" y="6096000"/>
            <a:ext cx="426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Times New Roman" charset="0"/>
              </a:rPr>
              <a:t>Не является словосочетанием</a:t>
            </a: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6172200" y="1676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V="1">
            <a:off x="6705600" y="31242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5181600" y="4267200"/>
            <a:ext cx="1371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2362200" y="5334000"/>
            <a:ext cx="1752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4343400" y="53340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  <p:bldP spid="5124" grpId="0" animBg="1" autoUpdateAnimBg="0"/>
      <p:bldP spid="5125" grpId="0" animBg="1" autoUpdateAnimBg="0"/>
      <p:bldP spid="5126" grpId="0" animBg="1" autoUpdateAnimBg="0"/>
      <p:bldP spid="5127" grpId="0" animBg="1" autoUpdateAnimBg="0"/>
      <p:bldP spid="5128" grpId="0" animBg="1" autoUpdateAnimBg="0"/>
      <p:bldP spid="5129" grpId="0" animBg="1" autoUpdateAnimBg="0"/>
      <p:bldP spid="5130" grpId="0" animBg="1" autoUpdateAnimBg="0"/>
      <p:bldP spid="5131" grpId="0" animBg="1" autoUpdateAnimBg="0"/>
      <p:bldP spid="5132" grpId="0" animBg="1"/>
      <p:bldP spid="5134" grpId="0" animBg="1"/>
      <p:bldP spid="5135" grpId="0" animBg="1"/>
      <p:bldP spid="5136" grpId="0" animBg="1"/>
      <p:bldP spid="51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548680"/>
            <a:ext cx="7772400" cy="609600"/>
          </a:xfrm>
        </p:spPr>
        <p:txBody>
          <a:bodyPr>
            <a:noAutofit/>
          </a:bodyPr>
          <a:lstStyle/>
          <a:p>
            <a:r>
              <a:rPr lang="ru-RU" sz="4000" dirty="0"/>
              <a:t>Не являются словосочетаниями: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7772400" cy="12954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/>
              <a:t>1)сочетание самостоятельного слова со </a:t>
            </a:r>
          </a:p>
          <a:p>
            <a:pPr marL="609600" indent="-609600">
              <a:buFontTx/>
              <a:buNone/>
            </a:pPr>
            <a:r>
              <a:rPr lang="ru-RU"/>
              <a:t>служебным: </a:t>
            </a:r>
            <a:r>
              <a:rPr lang="ru-RU">
                <a:solidFill>
                  <a:srgbClr val="FF0000"/>
                </a:solidFill>
              </a:rPr>
              <a:t>перед грозой, пусть поёт;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800" y="37338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dirty="0" smtClean="0">
                <a:latin typeface="Times New Roman" charset="0"/>
              </a:rPr>
              <a:t>    2</a:t>
            </a:r>
            <a:r>
              <a:rPr lang="ru-RU" sz="3200" dirty="0">
                <a:latin typeface="Times New Roman" charset="0"/>
              </a:rPr>
              <a:t>) сочетания слов в составе фразеологизмов:</a:t>
            </a:r>
          </a:p>
          <a:p>
            <a:pPr algn="ctr"/>
            <a:r>
              <a:rPr lang="ru-RU" sz="3200" dirty="0">
                <a:solidFill>
                  <a:srgbClr val="FF0000"/>
                </a:solidFill>
                <a:latin typeface="Times New Roman" charset="0"/>
              </a:rPr>
              <a:t>бить баклуши, сломя голову, валять </a:t>
            </a:r>
            <a:r>
              <a:rPr lang="ru-RU" sz="3200" dirty="0" err="1">
                <a:solidFill>
                  <a:srgbClr val="FF0000"/>
                </a:solidFill>
                <a:latin typeface="Times New Roman" charset="0"/>
              </a:rPr>
              <a:t>дурака</a:t>
            </a:r>
            <a:r>
              <a:rPr lang="ru-RU" sz="3200" dirty="0">
                <a:solidFill>
                  <a:srgbClr val="FF0000"/>
                </a:solidFill>
                <a:latin typeface="Times New Roman" charset="0"/>
              </a:rPr>
              <a:t>;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81000" y="4724400"/>
            <a:ext cx="7924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dirty="0" smtClean="0">
                <a:latin typeface="Times New Roman" charset="0"/>
              </a:rPr>
              <a:t>  3</a:t>
            </a:r>
            <a:r>
              <a:rPr lang="ru-RU" sz="3200" dirty="0">
                <a:latin typeface="Times New Roman" charset="0"/>
              </a:rPr>
              <a:t>) подлежащее и сказуемое: </a:t>
            </a:r>
            <a:r>
              <a:rPr lang="ru-RU" sz="3200" dirty="0">
                <a:solidFill>
                  <a:srgbClr val="FF0000"/>
                </a:solidFill>
                <a:latin typeface="Times New Roman" charset="0"/>
              </a:rPr>
              <a:t>Наступила ночь</a:t>
            </a:r>
            <a:r>
              <a:rPr lang="ru-RU" sz="3200" dirty="0">
                <a:latin typeface="Times New Roman" charset="0"/>
              </a:rPr>
              <a:t>;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28600" y="5486400"/>
            <a:ext cx="8077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 dirty="0" smtClean="0">
                <a:latin typeface="Times New Roman" charset="0"/>
              </a:rPr>
              <a:t>  4</a:t>
            </a:r>
            <a:r>
              <a:rPr lang="ru-RU" sz="3200" dirty="0">
                <a:latin typeface="Times New Roman" charset="0"/>
              </a:rPr>
              <a:t>) составные словоформы: </a:t>
            </a:r>
            <a:r>
              <a:rPr lang="ru-RU" sz="3200" dirty="0">
                <a:solidFill>
                  <a:srgbClr val="FF0000"/>
                </a:solidFill>
                <a:latin typeface="Times New Roman" charset="0"/>
              </a:rPr>
              <a:t>более светлый,</a:t>
            </a:r>
          </a:p>
          <a:p>
            <a:r>
              <a:rPr lang="ru-RU" sz="3200" dirty="0">
                <a:solidFill>
                  <a:srgbClr val="FF0000"/>
                </a:solidFill>
                <a:latin typeface="Times New Roman" charset="0"/>
              </a:rPr>
              <a:t>будет ходить.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  <p:bldP spid="8196" grpId="0" autoUpdateAnimBg="0"/>
      <p:bldP spid="8197" grpId="0" autoUpdateAnimBg="0"/>
      <p:bldP spid="819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2656"/>
            <a:ext cx="6705600" cy="1143000"/>
          </a:xfrm>
        </p:spPr>
        <p:txBody>
          <a:bodyPr/>
          <a:lstStyle/>
          <a:p>
            <a:r>
              <a:rPr lang="ru-RU" sz="3600" b="1" dirty="0"/>
              <a:t>СОГЛАСОВАНИЕ</a:t>
            </a:r>
            <a:r>
              <a:rPr lang="ru-RU" sz="3600" dirty="0"/>
              <a:t>-</a:t>
            </a:r>
            <a:r>
              <a:rPr lang="ru-RU" sz="3200" dirty="0"/>
              <a:t>способ</a:t>
            </a:r>
            <a:endParaRPr lang="ru-RU" sz="36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505200"/>
            <a:ext cx="7772400" cy="1981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dirty="0"/>
              <a:t>Главное слово</a:t>
            </a:r>
            <a:r>
              <a:rPr lang="ru-RU" sz="2800" dirty="0"/>
              <a:t>: существительное.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dirty="0"/>
              <a:t>Зависимое слово: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err="1"/>
              <a:t>прилагательное,причастие</a:t>
            </a:r>
            <a:r>
              <a:rPr lang="ru-RU" sz="2800" dirty="0"/>
              <a:t>, местоимение,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/>
              <a:t>порядковое числительное.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81000" y="5562600"/>
            <a:ext cx="7543800" cy="1066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solidFill>
                  <a:schemeClr val="bg1"/>
                </a:solidFill>
                <a:latin typeface="Times New Roman" charset="0"/>
              </a:rPr>
              <a:t>Молодая берёзка, кипящая вода, наш друг, первый снег.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57200" y="1905000"/>
            <a:ext cx="8153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dirty="0">
                <a:solidFill>
                  <a:schemeClr val="tx2"/>
                </a:solidFill>
              </a:rPr>
              <a:t>подчинительной </a:t>
            </a:r>
            <a:r>
              <a:rPr lang="ru-RU" sz="3200" dirty="0" err="1">
                <a:solidFill>
                  <a:schemeClr val="tx2"/>
                </a:solidFill>
              </a:rPr>
              <a:t>связи,когда</a:t>
            </a:r>
            <a:r>
              <a:rPr lang="ru-RU" sz="3200" dirty="0">
                <a:solidFill>
                  <a:schemeClr val="tx2"/>
                </a:solidFill>
              </a:rPr>
              <a:t> зависимое слово </a:t>
            </a:r>
            <a:r>
              <a:rPr lang="ru-RU" sz="3200" dirty="0" smtClean="0">
                <a:solidFill>
                  <a:schemeClr val="tx2"/>
                </a:solidFill>
              </a:rPr>
              <a:t>согласуется с </a:t>
            </a:r>
            <a:r>
              <a:rPr lang="ru-RU" sz="3200" dirty="0" err="1" smtClean="0">
                <a:solidFill>
                  <a:schemeClr val="tx2"/>
                </a:solidFill>
              </a:rPr>
              <a:t>главныму</a:t>
            </a:r>
            <a:r>
              <a:rPr lang="ru-RU" sz="3200" dirty="0" smtClean="0">
                <a:solidFill>
                  <a:schemeClr val="tx2"/>
                </a:solidFill>
              </a:rPr>
              <a:t> в роде, числе </a:t>
            </a:r>
            <a:r>
              <a:rPr lang="ru-RU" sz="3200" dirty="0">
                <a:solidFill>
                  <a:schemeClr val="tx2"/>
                </a:solidFill>
              </a:rPr>
              <a:t>и </a:t>
            </a:r>
            <a:r>
              <a:rPr lang="ru-RU" sz="3200" dirty="0" smtClean="0">
                <a:solidFill>
                  <a:schemeClr val="tx2"/>
                </a:solidFill>
              </a:rPr>
              <a:t>падеже и отвечает на вопрос какой.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  <p:bldP spid="10244" grpId="0" animBg="1" autoUpdateAnimBg="0"/>
      <p:bldP spid="1024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772400" cy="1143000"/>
          </a:xfrm>
        </p:spPr>
        <p:txBody>
          <a:bodyPr/>
          <a:lstStyle/>
          <a:p>
            <a:r>
              <a:rPr lang="ru-RU" sz="3200" b="1"/>
              <a:t>Управление-</a:t>
            </a:r>
            <a:r>
              <a:rPr lang="ru-RU" sz="3200"/>
              <a:t> способ подчинительной связи, при котором главное слово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810000"/>
            <a:ext cx="7239000" cy="2819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</a:t>
            </a:r>
            <a:r>
              <a:rPr lang="ru-RU" sz="2800" b="1"/>
              <a:t>Главное слово:</a:t>
            </a:r>
            <a:r>
              <a:rPr lang="ru-RU" sz="2800"/>
              <a:t> глагол и его формы (причастие, деепричастие), существительное, прилагательное, числительное.</a:t>
            </a:r>
          </a:p>
          <a:p>
            <a:pPr>
              <a:buFont typeface="Wingdings" pitchFamily="2" charset="2"/>
              <a:buNone/>
            </a:pPr>
            <a:r>
              <a:rPr lang="ru-RU" sz="2800" b="1"/>
              <a:t>   Зависимое слово:</a:t>
            </a:r>
            <a:r>
              <a:rPr lang="ru-RU" sz="2800"/>
              <a:t> существительное, местоимение, числительное.</a:t>
            </a:r>
          </a:p>
          <a:p>
            <a:pPr>
              <a:buFont typeface="Wingdings" pitchFamily="2" charset="2"/>
              <a:buNone/>
            </a:pPr>
            <a:endParaRPr lang="ru-RU" sz="280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914400" y="1905000"/>
            <a:ext cx="76962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>
                <a:solidFill>
                  <a:schemeClr val="tx2"/>
                </a:solidFill>
              </a:rPr>
              <a:t>требует от зависимого постановки в определённом падеже с предлогом и без предлога.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  <p:bldP spid="1126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Управление </a:t>
            </a:r>
            <a:r>
              <a:rPr lang="ru-RU" sz="2400" dirty="0" smtClean="0"/>
              <a:t>(вопросы падежей)</a:t>
            </a:r>
            <a:endParaRPr lang="ru-RU" sz="2400" dirty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619672" y="1844824"/>
            <a:ext cx="6192688" cy="35905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4800" dirty="0">
                <a:latin typeface="Times New Roman" charset="0"/>
              </a:rPr>
              <a:t>Рубить(что?) дрова</a:t>
            </a:r>
          </a:p>
          <a:p>
            <a:r>
              <a:rPr lang="ru-RU" sz="4800" dirty="0">
                <a:latin typeface="Times New Roman" charset="0"/>
              </a:rPr>
              <a:t>Веря(во что?) в дружбу</a:t>
            </a:r>
          </a:p>
          <a:p>
            <a:r>
              <a:rPr lang="ru-RU" sz="4800" dirty="0">
                <a:latin typeface="Times New Roman" charset="0"/>
              </a:rPr>
              <a:t>Двое(из кого?) из них</a:t>
            </a:r>
          </a:p>
          <a:p>
            <a:r>
              <a:rPr lang="ru-RU" sz="4800" dirty="0">
                <a:latin typeface="Times New Roman" charset="0"/>
              </a:rPr>
              <a:t>Доволен (кем?) тобой</a:t>
            </a:r>
          </a:p>
          <a:p>
            <a:endParaRPr lang="ru-RU" dirty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3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848600" cy="1066800"/>
          </a:xfrm>
        </p:spPr>
        <p:txBody>
          <a:bodyPr/>
          <a:lstStyle/>
          <a:p>
            <a:r>
              <a:rPr lang="ru-RU" sz="3200" b="1"/>
              <a:t>Примыкание-</a:t>
            </a:r>
            <a:r>
              <a:rPr lang="ru-RU" sz="3200"/>
              <a:t>способ подчинительной связи, при котором зависимое слово </a:t>
            </a:r>
            <a:endParaRPr lang="ru-RU" sz="36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733800"/>
            <a:ext cx="7391400" cy="2895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Главное слово-</a:t>
            </a:r>
            <a:r>
              <a:rPr lang="ru-RU" sz="2800"/>
              <a:t>глагол, деепричастие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причастие, наречие, прилагательное,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существительное.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Зависимое слово-  наречие, деепричастие,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инфинитив, сравнительная форма,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неизменяемое прилагательное.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990600" y="2057400"/>
            <a:ext cx="76962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>
                <a:solidFill>
                  <a:schemeClr val="tx2"/>
                </a:solidFill>
              </a:rPr>
              <a:t>связано с главным только по смыслу и интонационно</a:t>
            </a:r>
            <a:r>
              <a:rPr lang="ru-RU" sz="360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build="p" autoUpdateAnimBg="0"/>
      <p:bldP spid="13316" grpId="0" autoUpdateAnimBg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965</Words>
  <Application>Microsoft Office PowerPoint</Application>
  <PresentationFormat>Экран (4:3)</PresentationFormat>
  <Paragraphs>177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Document</vt:lpstr>
      <vt:lpstr>Слайд 1</vt:lpstr>
      <vt:lpstr>Типы связи слов в словосочетании.</vt:lpstr>
      <vt:lpstr>Способы подчинительной связи между словами</vt:lpstr>
      <vt:lpstr>Словосочетание- это соединение двух или нескольких знаменательных слов, связанных друг с другом по смыслу и грамматически.</vt:lpstr>
      <vt:lpstr>Не являются словосочетаниями:</vt:lpstr>
      <vt:lpstr>СОГЛАСОВАНИЕ-способ</vt:lpstr>
      <vt:lpstr>Управление- способ подчинительной связи, при котором главное слово </vt:lpstr>
      <vt:lpstr>Управление (вопросы падежей)</vt:lpstr>
      <vt:lpstr>Примыкание-способ подчинительной связи, при котором зависимое слово </vt:lpstr>
      <vt:lpstr> Различать!</vt:lpstr>
      <vt:lpstr>Слайд 11</vt:lpstr>
      <vt:lpstr>Односоставное предложение.</vt:lpstr>
      <vt:lpstr>Слайд 13</vt:lpstr>
      <vt:lpstr>Слайд 14</vt:lpstr>
      <vt:lpstr>Слайд 15</vt:lpstr>
      <vt:lpstr>Слайд 16</vt:lpstr>
      <vt:lpstr>Безличные предложения</vt:lpstr>
      <vt:lpstr>Слайд 18</vt:lpstr>
      <vt:lpstr>Слайд 19</vt:lpstr>
      <vt:lpstr>Сложноподчиненные предложения</vt:lpstr>
      <vt:lpstr>Слайд 21</vt:lpstr>
      <vt:lpstr>Средства связи между предложениями в тексте. В7.</vt:lpstr>
      <vt:lpstr>Слайд 23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Учитель</cp:lastModifiedBy>
  <cp:revision>20</cp:revision>
  <dcterms:created xsi:type="dcterms:W3CDTF">2010-11-09T13:31:35Z</dcterms:created>
  <dcterms:modified xsi:type="dcterms:W3CDTF">2010-11-25T08:11:52Z</dcterms:modified>
</cp:coreProperties>
</file>