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60" r:id="rId4"/>
    <p:sldId id="257" r:id="rId5"/>
    <p:sldId id="258" r:id="rId6"/>
    <p:sldId id="259" r:id="rId7"/>
    <p:sldId id="262" r:id="rId8"/>
    <p:sldId id="261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D3B7E98-B135-40DE-8F63-FBAE1CF6483E}" type="datetimeFigureOut">
              <a:rPr lang="ru-RU" smtClean="0"/>
              <a:pPr/>
              <a:t>11.01.2011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1A8FDCC-C700-49D2-9F3C-35F9C8A5C9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3B7E98-B135-40DE-8F63-FBAE1CF6483E}" type="datetimeFigureOut">
              <a:rPr lang="ru-RU" smtClean="0"/>
              <a:pPr/>
              <a:t>11.01.2011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A8FDCC-C700-49D2-9F3C-35F9C8A5C9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D3B7E98-B135-40DE-8F63-FBAE1CF6483E}" type="datetimeFigureOut">
              <a:rPr lang="ru-RU" smtClean="0"/>
              <a:pPr/>
              <a:t>11.01.2011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1A8FDCC-C700-49D2-9F3C-35F9C8A5C9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3B7E98-B135-40DE-8F63-FBAE1CF6483E}" type="datetimeFigureOut">
              <a:rPr lang="ru-RU" smtClean="0"/>
              <a:pPr/>
              <a:t>11.01.2011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A8FDCC-C700-49D2-9F3C-35F9C8A5C9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D3B7E98-B135-40DE-8F63-FBAE1CF6483E}" type="datetimeFigureOut">
              <a:rPr lang="ru-RU" smtClean="0"/>
              <a:pPr/>
              <a:t>11.01.2011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1A8FDCC-C700-49D2-9F3C-35F9C8A5C9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3B7E98-B135-40DE-8F63-FBAE1CF6483E}" type="datetimeFigureOut">
              <a:rPr lang="ru-RU" smtClean="0"/>
              <a:pPr/>
              <a:t>11.01.2011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A8FDCC-C700-49D2-9F3C-35F9C8A5C9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3B7E98-B135-40DE-8F63-FBAE1CF6483E}" type="datetimeFigureOut">
              <a:rPr lang="ru-RU" smtClean="0"/>
              <a:pPr/>
              <a:t>11.01.2011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A8FDCC-C700-49D2-9F3C-35F9C8A5C9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3B7E98-B135-40DE-8F63-FBAE1CF6483E}" type="datetimeFigureOut">
              <a:rPr lang="ru-RU" smtClean="0"/>
              <a:pPr/>
              <a:t>11.01.2011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A8FDCC-C700-49D2-9F3C-35F9C8A5C9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D3B7E98-B135-40DE-8F63-FBAE1CF6483E}" type="datetimeFigureOut">
              <a:rPr lang="ru-RU" smtClean="0"/>
              <a:pPr/>
              <a:t>11.01.2011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A8FDCC-C700-49D2-9F3C-35F9C8A5C9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3B7E98-B135-40DE-8F63-FBAE1CF6483E}" type="datetimeFigureOut">
              <a:rPr lang="ru-RU" smtClean="0"/>
              <a:pPr/>
              <a:t>11.01.2011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A8FDCC-C700-49D2-9F3C-35F9C8A5C9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3B7E98-B135-40DE-8F63-FBAE1CF6483E}" type="datetimeFigureOut">
              <a:rPr lang="ru-RU" smtClean="0"/>
              <a:pPr/>
              <a:t>11.01.2011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A8FDCC-C700-49D2-9F3C-35F9C8A5C90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D3B7E98-B135-40DE-8F63-FBAE1CF6483E}" type="datetimeFigureOut">
              <a:rPr lang="ru-RU" smtClean="0"/>
              <a:pPr/>
              <a:t>11.01.2011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1A8FDCC-C700-49D2-9F3C-35F9C8A5C90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57356" y="533400"/>
            <a:ext cx="6614912" cy="2868168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C00000"/>
                </a:solidFill>
              </a:rPr>
              <a:t>Урок - путешествие</a:t>
            </a:r>
            <a:endParaRPr lang="ru-RU" sz="6000" b="1" dirty="0">
              <a:solidFill>
                <a:srgbClr val="C00000"/>
              </a:solidFill>
            </a:endParaRPr>
          </a:p>
        </p:txBody>
      </p:sp>
      <p:grpSp>
        <p:nvGrpSpPr>
          <p:cNvPr id="4" name="Group 5"/>
          <p:cNvGrpSpPr>
            <a:grpSpLocks noGrp="1"/>
          </p:cNvGrpSpPr>
          <p:nvPr>
            <p:ph type="subTitle" idx="1"/>
          </p:nvPr>
        </p:nvGrpSpPr>
        <p:grpSpPr bwMode="auto">
          <a:xfrm>
            <a:off x="1373255" y="3886200"/>
            <a:ext cx="6399145" cy="1752600"/>
            <a:chOff x="-5691" y="2976"/>
            <a:chExt cx="7734" cy="1248"/>
          </a:xfrm>
        </p:grpSpPr>
        <p:grpSp>
          <p:nvGrpSpPr>
            <p:cNvPr id="5" name="Group 6"/>
            <p:cNvGrpSpPr>
              <a:grpSpLocks/>
            </p:cNvGrpSpPr>
            <p:nvPr/>
          </p:nvGrpSpPr>
          <p:grpSpPr bwMode="auto">
            <a:xfrm>
              <a:off x="-1911" y="3208"/>
              <a:ext cx="1793" cy="1015"/>
              <a:chOff x="3057" y="3015"/>
              <a:chExt cx="636" cy="416"/>
            </a:xfrm>
          </p:grpSpPr>
          <p:sp>
            <p:nvSpPr>
              <p:cNvPr id="15" name="Oval 7"/>
              <p:cNvSpPr>
                <a:spLocks noChangeArrowheads="1"/>
              </p:cNvSpPr>
              <p:nvPr/>
            </p:nvSpPr>
            <p:spPr bwMode="auto">
              <a:xfrm>
                <a:off x="3470" y="3249"/>
                <a:ext cx="182" cy="18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6" name="Oval 8"/>
              <p:cNvSpPr>
                <a:spLocks noChangeArrowheads="1"/>
              </p:cNvSpPr>
              <p:nvPr/>
            </p:nvSpPr>
            <p:spPr bwMode="auto">
              <a:xfrm>
                <a:off x="3106" y="3249"/>
                <a:ext cx="182" cy="18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" name="Rectangle 9"/>
              <p:cNvSpPr>
                <a:spLocks noChangeArrowheads="1"/>
              </p:cNvSpPr>
              <p:nvPr/>
            </p:nvSpPr>
            <p:spPr bwMode="auto">
              <a:xfrm>
                <a:off x="3057" y="3015"/>
                <a:ext cx="636" cy="318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ru-RU" sz="2800" dirty="0">
                  <a:solidFill>
                    <a:schemeClr val="bg1"/>
                  </a:solidFill>
                  <a:latin typeface="Comic Sans MS" pitchFamily="66" charset="0"/>
                </a:endParaRPr>
              </a:p>
              <a:p>
                <a:pPr algn="ctr"/>
                <a:r>
                  <a:rPr lang="ru-RU" sz="3200" dirty="0" err="1" smtClean="0"/>
                  <a:t>ние</a:t>
                </a:r>
                <a:endParaRPr lang="ru-RU" sz="3200" dirty="0"/>
              </a:p>
            </p:txBody>
          </p:sp>
        </p:grpSp>
        <p:grpSp>
          <p:nvGrpSpPr>
            <p:cNvPr id="6" name="Group 10"/>
            <p:cNvGrpSpPr>
              <a:grpSpLocks/>
            </p:cNvGrpSpPr>
            <p:nvPr/>
          </p:nvGrpSpPr>
          <p:grpSpPr bwMode="auto">
            <a:xfrm>
              <a:off x="-3810" y="3067"/>
              <a:ext cx="1792" cy="1157"/>
              <a:chOff x="-3697" y="3067"/>
              <a:chExt cx="1792" cy="1157"/>
            </a:xfrm>
          </p:grpSpPr>
          <p:sp>
            <p:nvSpPr>
              <p:cNvPr id="12" name="Oval 11"/>
              <p:cNvSpPr>
                <a:spLocks noChangeArrowheads="1"/>
              </p:cNvSpPr>
              <p:nvPr/>
            </p:nvSpPr>
            <p:spPr bwMode="auto">
              <a:xfrm>
                <a:off x="-2545" y="3780"/>
                <a:ext cx="513" cy="4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" name="Oval 12"/>
              <p:cNvSpPr>
                <a:spLocks noChangeArrowheads="1"/>
              </p:cNvSpPr>
              <p:nvPr/>
            </p:nvSpPr>
            <p:spPr bwMode="auto">
              <a:xfrm>
                <a:off x="-3570" y="3780"/>
                <a:ext cx="513" cy="4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4" name="Rectangle 13"/>
              <p:cNvSpPr>
                <a:spLocks noChangeArrowheads="1"/>
              </p:cNvSpPr>
              <p:nvPr/>
            </p:nvSpPr>
            <p:spPr bwMode="auto">
              <a:xfrm>
                <a:off x="-3697" y="3067"/>
                <a:ext cx="1792" cy="993"/>
              </a:xfrm>
              <a:prstGeom prst="rect">
                <a:avLst/>
              </a:prstGeom>
              <a:solidFill>
                <a:srgbClr val="2488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ru-RU" sz="3200" dirty="0" err="1" smtClean="0">
                    <a:solidFill>
                      <a:schemeClr val="bg1"/>
                    </a:solidFill>
                  </a:rPr>
                  <a:t>сочета</a:t>
                </a:r>
                <a:endParaRPr lang="ru-RU" sz="320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7" name="Group 14"/>
            <p:cNvGrpSpPr>
              <a:grpSpLocks/>
            </p:cNvGrpSpPr>
            <p:nvPr/>
          </p:nvGrpSpPr>
          <p:grpSpPr bwMode="auto">
            <a:xfrm>
              <a:off x="-5691" y="3226"/>
              <a:ext cx="1793" cy="998"/>
              <a:chOff x="884" y="3067"/>
              <a:chExt cx="636" cy="409"/>
            </a:xfrm>
          </p:grpSpPr>
          <p:sp>
            <p:nvSpPr>
              <p:cNvPr id="9" name="Oval 15"/>
              <p:cNvSpPr>
                <a:spLocks noChangeArrowheads="1"/>
              </p:cNvSpPr>
              <p:nvPr/>
            </p:nvSpPr>
            <p:spPr bwMode="auto">
              <a:xfrm>
                <a:off x="1293" y="3294"/>
                <a:ext cx="182" cy="18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" name="Oval 16"/>
              <p:cNvSpPr>
                <a:spLocks noChangeArrowheads="1"/>
              </p:cNvSpPr>
              <p:nvPr/>
            </p:nvSpPr>
            <p:spPr bwMode="auto">
              <a:xfrm>
                <a:off x="929" y="3294"/>
                <a:ext cx="182" cy="18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" name="Rectangle 17"/>
              <p:cNvSpPr>
                <a:spLocks noChangeArrowheads="1"/>
              </p:cNvSpPr>
              <p:nvPr/>
            </p:nvSpPr>
            <p:spPr bwMode="auto">
              <a:xfrm>
                <a:off x="884" y="3067"/>
                <a:ext cx="636" cy="318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ru-RU" sz="3200" dirty="0" smtClean="0">
                    <a:solidFill>
                      <a:schemeClr val="bg1"/>
                    </a:solidFill>
                  </a:rPr>
                  <a:t>слово</a:t>
                </a:r>
                <a:endParaRPr lang="ru-RU" sz="3200" dirty="0">
                  <a:solidFill>
                    <a:schemeClr val="bg1"/>
                  </a:solidFill>
                </a:endParaRPr>
              </a:p>
            </p:txBody>
          </p:sp>
        </p:grpSp>
        <p:pic>
          <p:nvPicPr>
            <p:cNvPr id="8" name="Picture 18" descr="поезд-2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2976"/>
              <a:ext cx="2043" cy="1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08 0.00254 L 0.24792 0.0025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309 -0.02891 L 1.05312 -0.0289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Станция «Цифровая»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400" b="1" dirty="0" smtClean="0"/>
              <a:t>1 – словосочетание связано с помощью окончания;</a:t>
            </a:r>
          </a:p>
          <a:p>
            <a:pPr>
              <a:buNone/>
            </a:pPr>
            <a:r>
              <a:rPr lang="ru-RU" sz="4400" b="1" dirty="0" smtClean="0"/>
              <a:t>2 - словосочетание связано с помощью предлога.</a:t>
            </a:r>
            <a:endParaRPr lang="ru-RU" sz="4400" b="1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Станция «конечная»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6000" b="1" dirty="0" smtClean="0"/>
              <a:t>Д/З упр.129.</a:t>
            </a:r>
            <a:endParaRPr lang="ru-RU" sz="6000" b="1" dirty="0"/>
          </a:p>
        </p:txBody>
      </p:sp>
      <p:pic>
        <p:nvPicPr>
          <p:cNvPr id="4" name="Рисунок 3" descr="prazdnik_vsemirnii_den_knig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3174" y="3286124"/>
            <a:ext cx="5238750" cy="2943225"/>
          </a:xfrm>
          <a:prstGeom prst="rect">
            <a:avLst/>
          </a:prstGeom>
        </p:spPr>
      </p:pic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урока: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1) Развитие  умений:     </a:t>
            </a:r>
          </a:p>
          <a:p>
            <a:pPr>
              <a:buNone/>
            </a:pPr>
            <a:r>
              <a:rPr lang="ru-RU" dirty="0" smtClean="0"/>
              <a:t>   а) видеть структуру словосочетания;             б) различать виды словосочетаний;                      в) правильно составлять схемы словосочетаний.</a:t>
            </a:r>
          </a:p>
          <a:p>
            <a:r>
              <a:rPr lang="ru-RU" dirty="0" smtClean="0"/>
              <a:t> 2) Развивать письменную и устную речь.</a:t>
            </a:r>
          </a:p>
          <a:p>
            <a:r>
              <a:rPr lang="ru-RU" dirty="0" smtClean="0"/>
              <a:t> 3) Воспитывать любовь к родному краю.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Станция «Домашняя»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800" dirty="0" smtClean="0"/>
              <a:t>Проверим </a:t>
            </a:r>
            <a:r>
              <a:rPr lang="ru-RU" sz="4800" dirty="0" err="1" smtClean="0"/>
              <a:t>д\з</a:t>
            </a:r>
            <a:r>
              <a:rPr lang="ru-RU" sz="4800" dirty="0" smtClean="0"/>
              <a:t> – упр.123.</a:t>
            </a:r>
            <a:endParaRPr lang="ru-RU" sz="48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Станция «Разборная»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800" dirty="0" smtClean="0"/>
              <a:t>Картины далекого детства</a:t>
            </a:r>
          </a:p>
          <a:p>
            <a:pPr>
              <a:buNone/>
            </a:pPr>
            <a:r>
              <a:rPr lang="ru-RU" sz="4800" dirty="0" smtClean="0"/>
              <a:t>Порой предо мною встают.</a:t>
            </a:r>
          </a:p>
          <a:p>
            <a:pPr algn="r">
              <a:buNone/>
            </a:pPr>
            <a:r>
              <a:rPr lang="ru-RU" sz="4800" dirty="0" smtClean="0"/>
              <a:t>(А.Плещеев)</a:t>
            </a:r>
            <a:endParaRPr lang="ru-RU" sz="4800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Станция «вопросная»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901014" cy="48463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1.Что изучает синтаксис?</a:t>
            </a:r>
          </a:p>
          <a:p>
            <a:pPr>
              <a:buNone/>
            </a:pP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2.Что изучает пунктуация?</a:t>
            </a:r>
          </a:p>
          <a:p>
            <a:pPr>
              <a:buNone/>
            </a:pP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3. На какие группы делятся предложения по наличию грамматических основ?</a:t>
            </a:r>
          </a:p>
          <a:p>
            <a:pPr>
              <a:buNone/>
            </a:pP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4. На какие группы делятся предложения по наличию второстепенных членов?</a:t>
            </a:r>
          </a:p>
          <a:p>
            <a:pPr>
              <a:buNone/>
            </a:pP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5.Какие знаки препинания вы знаете?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5400" b="1" dirty="0" smtClean="0">
                <a:solidFill>
                  <a:srgbClr val="002060"/>
                </a:solidFill>
              </a:rPr>
              <a:t>Детская   радость</a:t>
            </a:r>
            <a:endParaRPr lang="ru-RU" sz="5400" b="1" dirty="0">
              <a:solidFill>
                <a:srgbClr val="002060"/>
              </a:solidFill>
            </a:endParaRPr>
          </a:p>
        </p:txBody>
      </p:sp>
      <p:sp>
        <p:nvSpPr>
          <p:cNvPr id="4" name="WordArt 37"/>
          <p:cNvSpPr>
            <a:spLocks noGrp="1" noChangeArrowheads="1" noChangeShapeType="1" noTextEdit="1"/>
          </p:cNvSpPr>
          <p:nvPr>
            <p:ph type="title"/>
          </p:nvPr>
        </p:nvSpPr>
        <p:spPr bwMode="auto"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СТАНЦИЯ "ОБЪЯСНЯЙКА"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rot="5400000" flipH="1" flipV="1">
            <a:off x="5250661" y="3107529"/>
            <a:ext cx="500066" cy="1588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10800000">
            <a:off x="2714612" y="2857496"/>
            <a:ext cx="2786082" cy="1588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5400000">
            <a:off x="2465373" y="3107529"/>
            <a:ext cx="499272" cy="794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16200000" flipH="1">
            <a:off x="6107917" y="2964653"/>
            <a:ext cx="285752" cy="21431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>
            <a:off x="6107917" y="2964653"/>
            <a:ext cx="285752" cy="21431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857488" y="2285992"/>
            <a:ext cx="2286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Какая?</a:t>
            </a:r>
            <a:endParaRPr lang="ru-RU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1428728" y="3929066"/>
            <a:ext cx="55007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Зависимое                              главное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9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Выражение грамматической связи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4400" dirty="0" smtClean="0"/>
              <a:t>Помогаешь другу</a:t>
            </a:r>
          </a:p>
          <a:p>
            <a:pPr>
              <a:buNone/>
            </a:pPr>
            <a:endParaRPr lang="ru-RU" sz="4400" dirty="0" smtClean="0"/>
          </a:p>
          <a:p>
            <a:pPr>
              <a:buNone/>
            </a:pPr>
            <a:endParaRPr lang="ru-RU" sz="4400" dirty="0" smtClean="0"/>
          </a:p>
          <a:p>
            <a:pPr>
              <a:buNone/>
            </a:pPr>
            <a:r>
              <a:rPr lang="ru-RU" sz="4400" dirty="0" smtClean="0"/>
              <a:t>Играешь  с  малышами</a:t>
            </a:r>
            <a:endParaRPr lang="ru-RU" sz="4400" dirty="0"/>
          </a:p>
        </p:txBody>
      </p:sp>
      <p:sp>
        <p:nvSpPr>
          <p:cNvPr id="5" name="Умножение 4"/>
          <p:cNvSpPr/>
          <p:nvPr/>
        </p:nvSpPr>
        <p:spPr>
          <a:xfrm>
            <a:off x="1285852" y="3714752"/>
            <a:ext cx="785818" cy="71438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множение 5"/>
          <p:cNvSpPr/>
          <p:nvPr/>
        </p:nvSpPr>
        <p:spPr>
          <a:xfrm>
            <a:off x="1428728" y="1643050"/>
            <a:ext cx="714380" cy="57150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 flipH="1" flipV="1">
            <a:off x="2392347" y="2035959"/>
            <a:ext cx="357984" cy="79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571736" y="1857364"/>
            <a:ext cx="1643074" cy="158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>
            <a:off x="4000496" y="2071678"/>
            <a:ext cx="428628" cy="1588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 flipH="1" flipV="1">
            <a:off x="2285984" y="4357694"/>
            <a:ext cx="285752" cy="158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428860" y="4214818"/>
            <a:ext cx="2643206" cy="158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5400000">
            <a:off x="4892677" y="4393413"/>
            <a:ext cx="357984" cy="794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714876" y="2285992"/>
            <a:ext cx="357190" cy="158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>
            <a:off x="4786314" y="2643182"/>
            <a:ext cx="571504" cy="158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4393405" y="2607463"/>
            <a:ext cx="642942" cy="158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10800000">
            <a:off x="4714876" y="2928934"/>
            <a:ext cx="357190" cy="158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 flipH="1" flipV="1">
            <a:off x="5035553" y="2321711"/>
            <a:ext cx="72232" cy="794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2786050" y="5000636"/>
            <a:ext cx="857256" cy="158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rot="5400000" flipH="1" flipV="1">
            <a:off x="2714612" y="4500570"/>
            <a:ext cx="571504" cy="42862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16200000" flipH="1">
            <a:off x="3143240" y="4500570"/>
            <a:ext cx="571504" cy="42862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/>
              <a:t>Помогаешь, друг; чудесный, картина; участвовать, в, уборка; отзываться, с, похвала; героическая, поступок; просить, помощь; гигантский, гора.</a:t>
            </a:r>
          </a:p>
        </p:txBody>
      </p:sp>
      <p:sp>
        <p:nvSpPr>
          <p:cNvPr id="4" name="WordArt 4"/>
          <p:cNvSpPr>
            <a:spLocks noGrp="1" noChangeArrowheads="1" noChangeShapeType="1" noTextEdit="1"/>
          </p:cNvSpPr>
          <p:nvPr>
            <p:ph type="title"/>
          </p:nvPr>
        </p:nvSpPr>
        <p:spPr bwMode="auto"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СТАНЦИЯ "</a:t>
            </a:r>
            <a:r>
              <a:rPr lang="ru-RU" sz="3600" kern="10" dirty="0" err="1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Закрепляйка</a:t>
            </a:r>
            <a:r>
              <a:rPr lang="ru-RU" sz="3600" kern="10" dirty="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"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3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Работа по учебнику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sz="4400" b="1" dirty="0" smtClean="0"/>
              <a:t>Упр.127.</a:t>
            </a:r>
          </a:p>
          <a:p>
            <a:pPr marL="514350" indent="-514350">
              <a:buAutoNum type="arabicPeriod"/>
            </a:pPr>
            <a:r>
              <a:rPr lang="ru-RU" sz="4400" b="1" dirty="0" smtClean="0"/>
              <a:t>Упр.128.</a:t>
            </a:r>
            <a:endParaRPr lang="ru-RU" sz="4400" b="1" dirty="0"/>
          </a:p>
        </p:txBody>
      </p:sp>
      <p:pic>
        <p:nvPicPr>
          <p:cNvPr id="6" name="Рисунок 5" descr="kniga_58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0430" y="2857496"/>
            <a:ext cx="5214942" cy="3479625"/>
          </a:xfrm>
          <a:prstGeom prst="rect">
            <a:avLst/>
          </a:prstGeo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288</TotalTime>
  <Words>206</Words>
  <Application>Microsoft Office PowerPoint</Application>
  <PresentationFormat>Экран (4:3)</PresentationFormat>
  <Paragraphs>45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Изящная</vt:lpstr>
      <vt:lpstr>Урок - путешествие</vt:lpstr>
      <vt:lpstr>Цели урока:</vt:lpstr>
      <vt:lpstr>Станция «Домашняя»</vt:lpstr>
      <vt:lpstr>Станция «Разборная»</vt:lpstr>
      <vt:lpstr>Станция «вопросная»</vt:lpstr>
      <vt:lpstr>СТАНЦИЯ "ОБЪЯСНЯЙКА"</vt:lpstr>
      <vt:lpstr>Выражение грамматической связи</vt:lpstr>
      <vt:lpstr>СТАНЦИЯ "Закрепляйка"</vt:lpstr>
      <vt:lpstr>Работа по учебнику</vt:lpstr>
      <vt:lpstr>Станция «Цифровая»</vt:lpstr>
      <vt:lpstr>Станция «конечная»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- путешествие</dc:title>
  <dc:creator>Учитель</dc:creator>
  <cp:lastModifiedBy>Учитель</cp:lastModifiedBy>
  <cp:revision>3</cp:revision>
  <dcterms:created xsi:type="dcterms:W3CDTF">2010-10-14T17:14:40Z</dcterms:created>
  <dcterms:modified xsi:type="dcterms:W3CDTF">2011-01-11T13:48:31Z</dcterms:modified>
</cp:coreProperties>
</file>