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2" r:id="rId2"/>
    <p:sldId id="256" r:id="rId3"/>
    <p:sldId id="265" r:id="rId4"/>
    <p:sldId id="259" r:id="rId5"/>
    <p:sldId id="260" r:id="rId6"/>
    <p:sldId id="261" r:id="rId7"/>
    <p:sldId id="262" r:id="rId8"/>
    <p:sldId id="263" r:id="rId9"/>
    <p:sldId id="279" r:id="rId10"/>
    <p:sldId id="304" r:id="rId11"/>
    <p:sldId id="266" r:id="rId12"/>
    <p:sldId id="267" r:id="rId13"/>
    <p:sldId id="268" r:id="rId14"/>
    <p:sldId id="258" r:id="rId15"/>
    <p:sldId id="264" r:id="rId16"/>
    <p:sldId id="272" r:id="rId17"/>
    <p:sldId id="273" r:id="rId18"/>
    <p:sldId id="276" r:id="rId19"/>
    <p:sldId id="277" r:id="rId20"/>
    <p:sldId id="278" r:id="rId21"/>
    <p:sldId id="289" r:id="rId22"/>
    <p:sldId id="290" r:id="rId23"/>
    <p:sldId id="274" r:id="rId24"/>
    <p:sldId id="291" r:id="rId25"/>
    <p:sldId id="292" r:id="rId26"/>
    <p:sldId id="293" r:id="rId27"/>
    <p:sldId id="294" r:id="rId28"/>
    <p:sldId id="295" r:id="rId29"/>
    <p:sldId id="301" r:id="rId30"/>
    <p:sldId id="296" r:id="rId31"/>
    <p:sldId id="307" r:id="rId32"/>
    <p:sldId id="280" r:id="rId33"/>
    <p:sldId id="308" r:id="rId34"/>
    <p:sldId id="309" r:id="rId35"/>
    <p:sldId id="310" r:id="rId36"/>
    <p:sldId id="311" r:id="rId37"/>
    <p:sldId id="312" r:id="rId38"/>
    <p:sldId id="31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79A31-774E-47D6-B577-A55DF455B325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FC074-A93B-4DD9-9A27-E5B71B2716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FC074-A93B-4DD9-9A27-E5B71B27168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FC074-A93B-4DD9-9A27-E5B71B271685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yartoys.ru/shop/images/big/66200.jpe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ljplus.ru/img/r/a/raimon71/th__2003-07-15-22-39-3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1.gif"/><Relationship Id="rId5" Type="http://schemas.openxmlformats.org/officeDocument/2006/relationships/image" Target="../media/image31.png"/><Relationship Id="rId10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cope-microscope.org/gallery/Kenn/More/Blue%20bottle-2.jp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stat18.privet.ru/lr/0a1d62fa6af560ad8de6ca792338cdf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&#1048;&#1043;&#1056;&#1040;&#1055;&#1088;&#1077;&#1079;&#1077;&#1085;&#1090;&#1072;&#1094;&#1080;&#1103;%20Microsoft%20Office%20PowerPoint.pptx#11. &#1057;&#1083;&#1072;&#1081;&#1076; 11" TargetMode="External"/><Relationship Id="rId13" Type="http://schemas.openxmlformats.org/officeDocument/2006/relationships/hyperlink" Target="&#1048;&#1043;&#1056;&#1040;&#1055;&#1088;&#1077;&#1079;&#1077;&#1085;&#1090;&#1072;&#1094;&#1080;&#1103;%20Microsoft%20Office%20PowerPoint.pptx#12. &#1057;&#1083;&#1072;&#1081;&#1076; 12" TargetMode="External"/><Relationship Id="rId18" Type="http://schemas.openxmlformats.org/officeDocument/2006/relationships/hyperlink" Target="&#1048;&#1043;&#1056;&#1040;&#1055;&#1088;&#1077;&#1079;&#1077;&#1085;&#1090;&#1072;&#1094;&#1080;&#1103;%20Microsoft%20Office%20PowerPoint.pptx#20. &#1057;&#1083;&#1072;&#1081;&#1076; 20" TargetMode="External"/><Relationship Id="rId26" Type="http://schemas.openxmlformats.org/officeDocument/2006/relationships/hyperlink" Target="&#1048;&#1043;&#1056;&#1040;&#1055;&#1088;&#1077;&#1079;&#1077;&#1085;&#1090;&#1072;&#1094;&#1080;&#1103;%20Microsoft%20Office%20PowerPoint.pptx#7. &#1057;&#1083;&#1072;&#1081;&#1076; 7" TargetMode="External"/><Relationship Id="rId3" Type="http://schemas.openxmlformats.org/officeDocument/2006/relationships/hyperlink" Target="&#1048;&#1043;&#1056;&#1040;&#1055;&#1088;&#1077;&#1079;&#1077;&#1085;&#1090;&#1072;&#1094;&#1080;&#1103;%20Microsoft%20Office%20PowerPoint.pptx#10. &#1057;&#1083;&#1072;&#1081;&#1076; 10" TargetMode="External"/><Relationship Id="rId21" Type="http://schemas.openxmlformats.org/officeDocument/2006/relationships/hyperlink" Target="&#1048;&#1043;&#1056;&#1040;&#1055;&#1088;&#1077;&#1079;&#1077;&#1085;&#1090;&#1072;&#1094;&#1080;&#1103;%20Microsoft%20Office%20PowerPoint.pptx#6. &#1057;&#1083;&#1072;&#1081;&#1076; 6" TargetMode="External"/><Relationship Id="rId34" Type="http://schemas.openxmlformats.org/officeDocument/2006/relationships/hyperlink" Target="&#1048;&#1043;&#1056;&#1040;&#1055;&#1088;&#1077;&#1079;&#1077;&#1085;&#1090;&#1072;&#1094;&#1080;&#1103;%20Microsoft%20Office%20PowerPoint.pptx#30. &#1057;&#1083;&#1072;&#1081;&#1076; 30" TargetMode="External"/><Relationship Id="rId7" Type="http://schemas.openxmlformats.org/officeDocument/2006/relationships/hyperlink" Target="&#1048;&#1043;&#1056;&#1040;&#1055;&#1088;&#1077;&#1079;&#1077;&#1085;&#1090;&#1072;&#1094;&#1080;&#1103;%20Microsoft%20Office%20PowerPoint.pptx#4. &#1057;&#1083;&#1072;&#1081;&#1076; 4" TargetMode="External"/><Relationship Id="rId12" Type="http://schemas.openxmlformats.org/officeDocument/2006/relationships/hyperlink" Target="&#1048;&#1043;&#1056;&#1040;&#1055;&#1088;&#1077;&#1079;&#1077;&#1085;&#1090;&#1072;&#1094;&#1080;&#1103;%20Microsoft%20Office%20PowerPoint.pptx#5. &#1057;&#1083;&#1072;&#1081;&#1076; 5" TargetMode="External"/><Relationship Id="rId17" Type="http://schemas.openxmlformats.org/officeDocument/2006/relationships/hyperlink" Target="&#1048;&#1043;&#1056;&#1040;&#1055;&#1088;&#1077;&#1079;&#1077;&#1085;&#1090;&#1072;&#1094;&#1080;&#1103;%20Microsoft%20Office%20PowerPoint.pptx#13. &#1057;&#1083;&#1072;&#1081;&#1076; 13" TargetMode="External"/><Relationship Id="rId25" Type="http://schemas.openxmlformats.org/officeDocument/2006/relationships/hyperlink" Target="&#1048;&#1043;&#1056;&#1040;&#1055;&#1088;&#1077;&#1079;&#1077;&#1085;&#1090;&#1072;&#1094;&#1080;&#1103;%20Microsoft%20Office%20PowerPoint.pptx#35. &#1057;&#1083;&#1072;&#1081;&#1076; 35" TargetMode="External"/><Relationship Id="rId33" Type="http://schemas.openxmlformats.org/officeDocument/2006/relationships/hyperlink" Target="&#1048;&#1043;&#1056;&#1040;&#1055;&#1088;&#1077;&#1079;&#1077;&#1085;&#1090;&#1072;&#1094;&#1080;&#1103;%20Microsoft%20Office%20PowerPoint.pptx#23. &#1057;&#1083;&#1072;&#1081;&#1076; 23" TargetMode="External"/><Relationship Id="rId2" Type="http://schemas.openxmlformats.org/officeDocument/2006/relationships/hyperlink" Target="&#1048;&#1043;&#1056;&#1040;&#1055;&#1088;&#1077;&#1079;&#1077;&#1085;&#1090;&#1072;&#1094;&#1080;&#1103;%20Microsoft%20Office%20PowerPoint.pptx#3. &#1057;&#1083;&#1072;&#1081;&#1076; 3" TargetMode="External"/><Relationship Id="rId16" Type="http://schemas.openxmlformats.org/officeDocument/2006/relationships/hyperlink" Target="&#1048;&#1043;&#1056;&#1040;&#1055;&#1088;&#1077;&#1079;&#1077;&#1085;&#1090;&#1072;&#1094;&#1080;&#1103;%20Microsoft%20Office%20PowerPoint.pptx#33. &#1057;&#1083;&#1072;&#1081;&#1076; 33" TargetMode="External"/><Relationship Id="rId20" Type="http://schemas.openxmlformats.org/officeDocument/2006/relationships/hyperlink" Target="&#1048;&#1043;&#1056;&#1040;&#1055;&#1088;&#1077;&#1079;&#1077;&#1085;&#1090;&#1072;&#1094;&#1080;&#1103;%20Microsoft%20Office%20PowerPoint.pptx#34. &#1057;&#1083;&#1072;&#1081;&#1076; 34" TargetMode="External"/><Relationship Id="rId29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1048;&#1043;&#1056;&#1040;&#1055;&#1088;&#1077;&#1079;&#1077;&#1085;&#1090;&#1072;&#1094;&#1080;&#1103;%20Microsoft%20Office%20PowerPoint.pptx#31. &#1057;&#1083;&#1072;&#1081;&#1076; 31" TargetMode="External"/><Relationship Id="rId11" Type="http://schemas.openxmlformats.org/officeDocument/2006/relationships/hyperlink" Target="&#1048;&#1043;&#1056;&#1040;&#1055;&#1088;&#1077;&#1079;&#1077;&#1085;&#1090;&#1072;&#1094;&#1080;&#1103;%20Microsoft%20Office%20PowerPoint.pptx#32. &#1057;&#1083;&#1072;&#1081;&#1076; 32" TargetMode="External"/><Relationship Id="rId24" Type="http://schemas.openxmlformats.org/officeDocument/2006/relationships/hyperlink" Target="&#1048;&#1043;&#1056;&#1040;&#1055;&#1088;&#1077;&#1079;&#1077;&#1085;&#1090;&#1072;&#1094;&#1080;&#1103;%20Microsoft%20Office%20PowerPoint.pptx#28. &#1057;&#1083;&#1072;&#1081;&#1076; 28" TargetMode="External"/><Relationship Id="rId32" Type="http://schemas.openxmlformats.org/officeDocument/2006/relationships/hyperlink" Target="&#1048;&#1043;&#1056;&#1040;&#1055;&#1088;&#1077;&#1079;&#1077;&#1085;&#1090;&#1072;&#1094;&#1080;&#1103;%20Microsoft%20Office%20PowerPoint.pptx#16. &#1057;&#1083;&#1072;&#1081;&#1076; 16" TargetMode="External"/><Relationship Id="rId5" Type="http://schemas.openxmlformats.org/officeDocument/2006/relationships/hyperlink" Target="&#1048;&#1043;&#1056;&#1040;&#1055;&#1088;&#1077;&#1079;&#1077;&#1085;&#1090;&#1072;&#1094;&#1080;&#1103;%20Microsoft%20Office%20PowerPoint.pptx#24. &#1057;&#1083;&#1072;&#1081;&#1076; 24" TargetMode="External"/><Relationship Id="rId15" Type="http://schemas.openxmlformats.org/officeDocument/2006/relationships/hyperlink" Target="&#1048;&#1043;&#1056;&#1040;&#1055;&#1088;&#1077;&#1079;&#1077;&#1085;&#1090;&#1072;&#1094;&#1080;&#1103;%20Microsoft%20Office%20PowerPoint.pptx#26. &#1057;&#1083;&#1072;&#1081;&#1076; 26" TargetMode="External"/><Relationship Id="rId23" Type="http://schemas.openxmlformats.org/officeDocument/2006/relationships/hyperlink" Target="&#1048;&#1043;&#1056;&#1040;&#1055;&#1088;&#1077;&#1079;&#1077;&#1085;&#1090;&#1072;&#1094;&#1080;&#1103;%20Microsoft%20Office%20PowerPoint.pptx#21. &#1057;&#1083;&#1072;&#1081;&#1076; 21" TargetMode="External"/><Relationship Id="rId28" Type="http://schemas.openxmlformats.org/officeDocument/2006/relationships/hyperlink" Target="&#1048;&#1043;&#1056;&#1040;&#1055;&#1088;&#1077;&#1079;&#1077;&#1085;&#1090;&#1072;&#1094;&#1080;&#1103;%20Microsoft%20Office%20PowerPoint.pptx#22. &#1057;&#1083;&#1072;&#1081;&#1076; 22" TargetMode="External"/><Relationship Id="rId10" Type="http://schemas.openxmlformats.org/officeDocument/2006/relationships/hyperlink" Target="&#1048;&#1043;&#1056;&#1040;&#1055;&#1088;&#1077;&#1079;&#1077;&#1085;&#1090;&#1072;&#1094;&#1080;&#1103;%20Microsoft%20Office%20PowerPoint.pptx#25. &#1057;&#1083;&#1072;&#1081;&#1076; 25" TargetMode="External"/><Relationship Id="rId19" Type="http://schemas.openxmlformats.org/officeDocument/2006/relationships/hyperlink" Target="&#1048;&#1043;&#1056;&#1040;&#1055;&#1088;&#1077;&#1079;&#1077;&#1085;&#1090;&#1072;&#1094;&#1080;&#1103;%20Microsoft%20Office%20PowerPoint.pptx#27. &#1057;&#1083;&#1072;&#1081;&#1076; 27" TargetMode="External"/><Relationship Id="rId31" Type="http://schemas.openxmlformats.org/officeDocument/2006/relationships/hyperlink" Target="&#1048;&#1043;&#1056;&#1040;&#1055;&#1088;&#1077;&#1079;&#1077;&#1085;&#1090;&#1072;&#1094;&#1080;&#1103;%20Microsoft%20Office%20PowerPoint.pptx#8. &#1057;&#1083;&#1072;&#1081;&#1076; 8" TargetMode="External"/><Relationship Id="rId4" Type="http://schemas.openxmlformats.org/officeDocument/2006/relationships/hyperlink" Target="&#1048;&#1043;&#1056;&#1040;&#1055;&#1088;&#1077;&#1079;&#1077;&#1085;&#1090;&#1072;&#1094;&#1080;&#1103;%20Microsoft%20Office%20PowerPoint.pptx#17. &#1057;&#1083;&#1072;&#1081;&#1076; 17" TargetMode="External"/><Relationship Id="rId9" Type="http://schemas.openxmlformats.org/officeDocument/2006/relationships/hyperlink" Target="&#1048;&#1043;&#1056;&#1040;&#1055;&#1088;&#1077;&#1079;&#1077;&#1085;&#1090;&#1072;&#1094;&#1080;&#1103;%20Microsoft%20Office%20PowerPoint.pptx#18. &#1057;&#1083;&#1072;&#1081;&#1076; 18" TargetMode="External"/><Relationship Id="rId14" Type="http://schemas.openxmlformats.org/officeDocument/2006/relationships/hyperlink" Target="&#1048;&#1043;&#1056;&#1040;&#1055;&#1088;&#1077;&#1079;&#1077;&#1085;&#1090;&#1072;&#1094;&#1080;&#1103;%20Microsoft%20Office%20PowerPoint.pptx#19. &#1057;&#1083;&#1072;&#1081;&#1076; 19" TargetMode="External"/><Relationship Id="rId22" Type="http://schemas.openxmlformats.org/officeDocument/2006/relationships/hyperlink" Target="&#1048;&#1043;&#1056;&#1040;&#1055;&#1088;&#1077;&#1079;&#1077;&#1085;&#1090;&#1072;&#1094;&#1080;&#1103;%20Microsoft%20Office%20PowerPoint.pptx#14. &#1057;&#1083;&#1072;&#1081;&#1076; 14" TargetMode="External"/><Relationship Id="rId27" Type="http://schemas.openxmlformats.org/officeDocument/2006/relationships/hyperlink" Target="&#1048;&#1043;&#1056;&#1040;&#1055;&#1088;&#1077;&#1079;&#1077;&#1085;&#1090;&#1072;&#1094;&#1080;&#1103;%20Microsoft%20Office%20PowerPoint.pptx#15. &#1057;&#1083;&#1072;&#1081;&#1076; 15" TargetMode="External"/><Relationship Id="rId30" Type="http://schemas.openxmlformats.org/officeDocument/2006/relationships/hyperlink" Target="&#1048;&#1043;&#1056;&#1040;&#1055;&#1088;&#1077;&#1079;&#1077;&#1085;&#1090;&#1072;&#1094;&#1080;&#1103;%20Microsoft%20Office%20PowerPoint.pptx#36. &#1057;&#1083;&#1072;&#1081;&#1076; 36" TargetMode="External"/><Relationship Id="rId35" Type="http://schemas.openxmlformats.org/officeDocument/2006/relationships/hyperlink" Target="&#1048;&#1043;&#1056;&#1040;&#1055;&#1088;&#1077;&#1079;&#1077;&#1085;&#1090;&#1072;&#1094;&#1080;&#1103;%20Microsoft%20Office%20PowerPoint.pptx#37. &#1057;&#1083;&#1072;&#1081;&#1076; 37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medent.usyd.edu.au/arbovirus/mosquit/mosqphotos/culex_quinquefasciatu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1.gif"/><Relationship Id="rId2" Type="http://schemas.openxmlformats.org/officeDocument/2006/relationships/hyperlink" Target="http://dnr.wi.gov/invasives/fact/images/RustyCrayfishJeffGunderso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rashkainfo.files.wordpress.com/2010/04/skorpion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8.jpeg"/><Relationship Id="rId7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2" Type="http://schemas.openxmlformats.org/officeDocument/2006/relationships/hyperlink" Target="http://rashkainfo.files.wordpress.com/2010/04/skorpio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hyperlink" Target="http://www.nhc.ed.ac.uk/images/collections/ticks/image12.jpg" TargetMode="Externa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51.jpeg"/><Relationship Id="rId7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2" Type="http://schemas.openxmlformats.org/officeDocument/2006/relationships/hyperlink" Target="http://belindakendall.typepad.com/.a/6a00d8341e2be553ef0111689be4a0970c-800w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hyperlink" Target="http://f4.ifotki.info/org/d2e398fbdce3f62b14e523e5abe2ce7e4defbe48907048.jpg" TargetMode="Externa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11.gif"/><Relationship Id="rId2" Type="http://schemas.openxmlformats.org/officeDocument/2006/relationships/hyperlink" Target="http://ylym.files.wordpress.com/2008/07/sarcoptes-scabiei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5" Type="http://schemas.openxmlformats.org/officeDocument/2006/relationships/image" Target="../media/image55.jpeg"/><Relationship Id="rId4" Type="http://schemas.openxmlformats.org/officeDocument/2006/relationships/hyperlink" Target="http://www.bodybuilding.com/fun/images/2006/weik35b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3" Type="http://schemas.openxmlformats.org/officeDocument/2006/relationships/image" Target="../media/image56.jpeg"/><Relationship Id="rId7" Type="http://schemas.openxmlformats.org/officeDocument/2006/relationships/image" Target="../media/image58.jpeg"/><Relationship Id="rId2" Type="http://schemas.openxmlformats.org/officeDocument/2006/relationships/hyperlink" Target="http://oboffsem.ru/uploads/images/a/e/0/9/1/7d03cc58e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.liveinternet.ru/images/attach/c/1/57/762/57762390_0070e41deb84.jpg" TargetMode="External"/><Relationship Id="rId5" Type="http://schemas.openxmlformats.org/officeDocument/2006/relationships/image" Target="../media/image57.jpeg"/><Relationship Id="rId4" Type="http://schemas.openxmlformats.org/officeDocument/2006/relationships/hyperlink" Target="http://stat18.privet.ru/lr/0a15d831674c59dd7be8d47e6886ae12" TargetMode="External"/><Relationship Id="rId9" Type="http://schemas.openxmlformats.org/officeDocument/2006/relationships/image" Target="../media/image1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dnr.wi.gov/invasives/fact/images/RustyCrayfishJeffGunderso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hyperlink" Target="http://board.bryanka.com.ua/upload/normal/stahanov-produkty_pchelovodstva_12.jpeg" TargetMode="External"/><Relationship Id="rId7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hyperlink" Target="http://i.i.ua/photo/images/pic/1/7/1458871_59c93a0d.jpg" TargetMode="External"/><Relationship Id="rId4" Type="http://schemas.openxmlformats.org/officeDocument/2006/relationships/image" Target="../media/image60.jpeg"/><Relationship Id="rId9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4.gif"/><Relationship Id="rId7" Type="http://schemas.openxmlformats.org/officeDocument/2006/relationships/hyperlink" Target="http://www.grad73.ru/uploads/posts/2010-06/1275649443_nasekomie-1.jpg" TargetMode="External"/><Relationship Id="rId12" Type="http://schemas.openxmlformats.org/officeDocument/2006/relationships/image" Target="../media/image11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5" Type="http://schemas.openxmlformats.org/officeDocument/2006/relationships/hyperlink" Target="http://www.grad73.ru/uploads/posts/2010-06/1275649508_nasekomie-2.jpg" TargetMode="External"/><Relationship Id="rId10" Type="http://schemas.openxmlformats.org/officeDocument/2006/relationships/image" Target="../media/image69.jpeg"/><Relationship Id="rId4" Type="http://schemas.openxmlformats.org/officeDocument/2006/relationships/image" Target="../media/image65.jpeg"/><Relationship Id="rId9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3" Type="http://schemas.openxmlformats.org/officeDocument/2006/relationships/image" Target="../media/image70.jpeg"/><Relationship Id="rId7" Type="http://schemas.openxmlformats.org/officeDocument/2006/relationships/image" Target="../media/image73.jpeg"/><Relationship Id="rId2" Type="http://schemas.openxmlformats.org/officeDocument/2006/relationships/hyperlink" Target="http://www.pestcontrol.ru/images/image/image_2169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xpo39.ru/article/upload/klestch.jpg" TargetMode="External"/><Relationship Id="rId5" Type="http://schemas.openxmlformats.org/officeDocument/2006/relationships/image" Target="../media/image72.png"/><Relationship Id="rId4" Type="http://schemas.openxmlformats.org/officeDocument/2006/relationships/image" Target="../media/image71.jpeg"/><Relationship Id="rId9" Type="http://schemas.openxmlformats.org/officeDocument/2006/relationships/image" Target="../media/image1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://www.zoologie-online.de/Galerie/Bilder-Zoologie/Arthropoda/Cancer_pagurus_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77.jpeg"/><Relationship Id="rId2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42/gor-anatol.2/0_16e4f_5b6cf3f_XL" TargetMode="External"/><Relationship Id="rId5" Type="http://schemas.openxmlformats.org/officeDocument/2006/relationships/image" Target="../media/image76.jpeg"/><Relationship Id="rId4" Type="http://schemas.openxmlformats.org/officeDocument/2006/relationships/hyperlink" Target="http://macroclub.ru/gallery/data/722/Mantiss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&#1048;&#1043;&#1056;&#1040;&#1055;&#1088;&#1077;&#1079;&#1077;&#1085;&#1090;&#1072;&#1094;&#1080;&#1103;%20Microsoft%20Office%20PowerPoint.pptx#4. &#1057;&#1083;&#1072;&#1081;&#1076; 4" TargetMode="External"/><Relationship Id="rId13" Type="http://schemas.openxmlformats.org/officeDocument/2006/relationships/hyperlink" Target="&#1048;&#1043;&#1056;&#1040;&#1055;&#1088;&#1077;&#1079;&#1077;&#1085;&#1090;&#1072;&#1094;&#1080;&#1103;%20Microsoft%20Office%20PowerPoint.pptx#5. &#1057;&#1083;&#1072;&#1081;&#1076; 5" TargetMode="External"/><Relationship Id="rId18" Type="http://schemas.openxmlformats.org/officeDocument/2006/relationships/hyperlink" Target="&#1048;&#1043;&#1056;&#1040;&#1055;&#1088;&#1077;&#1079;&#1077;&#1085;&#1090;&#1072;&#1094;&#1080;&#1103;%20Microsoft%20Office%20PowerPoint.pptx#13. &#1057;&#1083;&#1072;&#1081;&#1076; 13" TargetMode="External"/><Relationship Id="rId26" Type="http://schemas.openxmlformats.org/officeDocument/2006/relationships/hyperlink" Target="&#1048;&#1043;&#1056;&#1040;&#1055;&#1088;&#1077;&#1079;&#1077;&#1085;&#1090;&#1072;&#1094;&#1080;&#1103;%20Microsoft%20Office%20PowerPoint.pptx#35. &#1057;&#1083;&#1072;&#1081;&#1076; 35" TargetMode="External"/><Relationship Id="rId3" Type="http://schemas.openxmlformats.org/officeDocument/2006/relationships/hyperlink" Target="&#1048;&#1043;&#1056;&#1040;&#1055;&#1088;&#1077;&#1079;&#1077;&#1085;&#1090;&#1072;&#1094;&#1080;&#1103;%20Microsoft%20Office%20PowerPoint.pptx#3. &#1057;&#1083;&#1072;&#1081;&#1076; 3" TargetMode="External"/><Relationship Id="rId21" Type="http://schemas.openxmlformats.org/officeDocument/2006/relationships/hyperlink" Target="&#1048;&#1043;&#1056;&#1040;&#1055;&#1088;&#1077;&#1079;&#1077;&#1085;&#1090;&#1072;&#1094;&#1080;&#1103;%20Microsoft%20Office%20PowerPoint.pptx#34. &#1057;&#1083;&#1072;&#1081;&#1076; 34" TargetMode="External"/><Relationship Id="rId34" Type="http://schemas.openxmlformats.org/officeDocument/2006/relationships/hyperlink" Target="&#1048;&#1043;&#1056;&#1040;&#1055;&#1088;&#1077;&#1079;&#1077;&#1085;&#1090;&#1072;&#1094;&#1080;&#1103;%20Microsoft%20Office%20PowerPoint.pptx#23. &#1057;&#1083;&#1072;&#1081;&#1076; 23" TargetMode="External"/><Relationship Id="rId7" Type="http://schemas.openxmlformats.org/officeDocument/2006/relationships/hyperlink" Target="&#1048;&#1043;&#1056;&#1040;&#1055;&#1088;&#1077;&#1079;&#1077;&#1085;&#1090;&#1072;&#1094;&#1080;&#1103;%20Microsoft%20Office%20PowerPoint.pptx#31. &#1057;&#1083;&#1072;&#1081;&#1076; 31" TargetMode="External"/><Relationship Id="rId12" Type="http://schemas.openxmlformats.org/officeDocument/2006/relationships/hyperlink" Target="&#1048;&#1043;&#1056;&#1040;&#1055;&#1088;&#1077;&#1079;&#1077;&#1085;&#1090;&#1072;&#1094;&#1080;&#1103;%20Microsoft%20Office%20PowerPoint.pptx#32. &#1057;&#1083;&#1072;&#1081;&#1076; 32" TargetMode="External"/><Relationship Id="rId17" Type="http://schemas.openxmlformats.org/officeDocument/2006/relationships/hyperlink" Target="&#1048;&#1043;&#1056;&#1040;&#1055;&#1088;&#1077;&#1079;&#1077;&#1085;&#1090;&#1072;&#1094;&#1080;&#1103;%20Microsoft%20Office%20PowerPoint.pptx#33. &#1057;&#1083;&#1072;&#1081;&#1076; 33" TargetMode="External"/><Relationship Id="rId25" Type="http://schemas.openxmlformats.org/officeDocument/2006/relationships/hyperlink" Target="&#1048;&#1043;&#1056;&#1040;&#1055;&#1088;&#1077;&#1079;&#1077;&#1085;&#1090;&#1072;&#1094;&#1080;&#1103;%20Microsoft%20Office%20PowerPoint.pptx#28. &#1057;&#1083;&#1072;&#1081;&#1076; 28" TargetMode="External"/><Relationship Id="rId33" Type="http://schemas.openxmlformats.org/officeDocument/2006/relationships/hyperlink" Target="&#1048;&#1043;&#1056;&#1040;&#1055;&#1088;&#1077;&#1079;&#1077;&#1085;&#1090;&#1072;&#1094;&#1080;&#1103;%20Microsoft%20Office%20PowerPoint.pptx#16. &#1057;&#1083;&#1072;&#1081;&#1076; 16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&#1048;&#1043;&#1056;&#1040;&#1055;&#1088;&#1077;&#1079;&#1077;&#1085;&#1090;&#1072;&#1094;&#1080;&#1103;%20Microsoft%20Office%20PowerPoint.pptx#26. &#1057;&#1083;&#1072;&#1081;&#1076; 26" TargetMode="External"/><Relationship Id="rId20" Type="http://schemas.openxmlformats.org/officeDocument/2006/relationships/hyperlink" Target="&#1048;&#1043;&#1056;&#1040;&#1055;&#1088;&#1077;&#1079;&#1077;&#1085;&#1090;&#1072;&#1094;&#1080;&#1103;%20Microsoft%20Office%20PowerPoint.pptx#27. &#1057;&#1083;&#1072;&#1081;&#1076; 27" TargetMode="External"/><Relationship Id="rId29" Type="http://schemas.openxmlformats.org/officeDocument/2006/relationships/hyperlink" Target="&#1048;&#1043;&#1056;&#1040;&#1055;&#1088;&#1077;&#1079;&#1077;&#1085;&#1090;&#1072;&#1094;&#1080;&#1103;%20Microsoft%20Office%20PowerPoint.pptx#22. &#1057;&#1083;&#1072;&#1081;&#1076; 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48;&#1043;&#1056;&#1040;&#1055;&#1088;&#1077;&#1079;&#1077;&#1085;&#1090;&#1072;&#1094;&#1080;&#1103;%20Microsoft%20Office%20PowerPoint.pptx#24. &#1057;&#1083;&#1072;&#1081;&#1076; 24" TargetMode="External"/><Relationship Id="rId11" Type="http://schemas.openxmlformats.org/officeDocument/2006/relationships/hyperlink" Target="&#1048;&#1043;&#1056;&#1040;&#1055;&#1088;&#1077;&#1079;&#1077;&#1085;&#1090;&#1072;&#1094;&#1080;&#1103;%20Microsoft%20Office%20PowerPoint.pptx#25. &#1057;&#1083;&#1072;&#1081;&#1076; 25" TargetMode="External"/><Relationship Id="rId24" Type="http://schemas.openxmlformats.org/officeDocument/2006/relationships/hyperlink" Target="&#1048;&#1043;&#1056;&#1040;&#1055;&#1088;&#1077;&#1079;&#1077;&#1085;&#1090;&#1072;&#1094;&#1080;&#1103;%20Microsoft%20Office%20PowerPoint.pptx#21. &#1057;&#1083;&#1072;&#1081;&#1076; 21" TargetMode="External"/><Relationship Id="rId32" Type="http://schemas.openxmlformats.org/officeDocument/2006/relationships/hyperlink" Target="&#1048;&#1043;&#1056;&#1040;&#1055;&#1088;&#1077;&#1079;&#1077;&#1085;&#1090;&#1072;&#1094;&#1080;&#1103;%20Microsoft%20Office%20PowerPoint.pptx#8. &#1057;&#1083;&#1072;&#1081;&#1076; 8" TargetMode="External"/><Relationship Id="rId5" Type="http://schemas.openxmlformats.org/officeDocument/2006/relationships/hyperlink" Target="&#1048;&#1043;&#1056;&#1040;&#1055;&#1088;&#1077;&#1079;&#1077;&#1085;&#1090;&#1072;&#1094;&#1080;&#1103;%20Microsoft%20Office%20PowerPoint.pptx#17. &#1057;&#1083;&#1072;&#1081;&#1076; 17" TargetMode="External"/><Relationship Id="rId15" Type="http://schemas.openxmlformats.org/officeDocument/2006/relationships/hyperlink" Target="&#1048;&#1043;&#1056;&#1040;&#1055;&#1088;&#1077;&#1079;&#1077;&#1085;&#1090;&#1072;&#1094;&#1080;&#1103;%20Microsoft%20Office%20PowerPoint.pptx#19. &#1057;&#1083;&#1072;&#1081;&#1076; 19" TargetMode="External"/><Relationship Id="rId23" Type="http://schemas.openxmlformats.org/officeDocument/2006/relationships/hyperlink" Target="&#1048;&#1043;&#1056;&#1040;&#1055;&#1088;&#1077;&#1079;&#1077;&#1085;&#1090;&#1072;&#1094;&#1080;&#1103;%20Microsoft%20Office%20PowerPoint.pptx#14. &#1057;&#1083;&#1072;&#1081;&#1076; 14" TargetMode="External"/><Relationship Id="rId28" Type="http://schemas.openxmlformats.org/officeDocument/2006/relationships/hyperlink" Target="&#1048;&#1043;&#1056;&#1040;&#1055;&#1088;&#1077;&#1079;&#1077;&#1085;&#1090;&#1072;&#1094;&#1080;&#1103;%20Microsoft%20Office%20PowerPoint.pptx#15. &#1057;&#1083;&#1072;&#1081;&#1076; 15" TargetMode="External"/><Relationship Id="rId36" Type="http://schemas.openxmlformats.org/officeDocument/2006/relationships/hyperlink" Target="&#1048;&#1043;&#1056;&#1040;&#1055;&#1088;&#1077;&#1079;&#1077;&#1085;&#1090;&#1072;&#1094;&#1080;&#1103;%20Microsoft%20Office%20PowerPoint.pptx#37. &#1057;&#1083;&#1072;&#1081;&#1076; 37" TargetMode="External"/><Relationship Id="rId10" Type="http://schemas.openxmlformats.org/officeDocument/2006/relationships/hyperlink" Target="&#1048;&#1043;&#1056;&#1040;&#1055;&#1088;&#1077;&#1079;&#1077;&#1085;&#1090;&#1072;&#1094;&#1080;&#1103;%20Microsoft%20Office%20PowerPoint.pptx#18. &#1057;&#1083;&#1072;&#1081;&#1076; 18" TargetMode="External"/><Relationship Id="rId19" Type="http://schemas.openxmlformats.org/officeDocument/2006/relationships/hyperlink" Target="&#1048;&#1043;&#1056;&#1040;&#1055;&#1088;&#1077;&#1079;&#1077;&#1085;&#1090;&#1072;&#1094;&#1080;&#1103;%20Microsoft%20Office%20PowerPoint.pptx#20. &#1057;&#1083;&#1072;&#1081;&#1076; 20" TargetMode="External"/><Relationship Id="rId31" Type="http://schemas.openxmlformats.org/officeDocument/2006/relationships/hyperlink" Target="&#1048;&#1043;&#1056;&#1040;&#1055;&#1088;&#1077;&#1079;&#1077;&#1085;&#1090;&#1072;&#1094;&#1080;&#1103;%20Microsoft%20Office%20PowerPoint.pptx#36. &#1057;&#1083;&#1072;&#1081;&#1076; 36" TargetMode="External"/><Relationship Id="rId4" Type="http://schemas.openxmlformats.org/officeDocument/2006/relationships/hyperlink" Target="&#1048;&#1043;&#1056;&#1040;&#1055;&#1088;&#1077;&#1079;&#1077;&#1085;&#1090;&#1072;&#1094;&#1080;&#1103;%20Microsoft%20Office%20PowerPoint.pptx#10. &#1057;&#1083;&#1072;&#1081;&#1076; 10" TargetMode="External"/><Relationship Id="rId9" Type="http://schemas.openxmlformats.org/officeDocument/2006/relationships/hyperlink" Target="&#1048;&#1043;&#1056;&#1040;&#1055;&#1088;&#1077;&#1079;&#1077;&#1085;&#1090;&#1072;&#1094;&#1080;&#1103;%20Microsoft%20Office%20PowerPoint.pptx#11. &#1057;&#1083;&#1072;&#1081;&#1076; 11" TargetMode="External"/><Relationship Id="rId14" Type="http://schemas.openxmlformats.org/officeDocument/2006/relationships/hyperlink" Target="&#1048;&#1043;&#1056;&#1040;&#1055;&#1088;&#1077;&#1079;&#1077;&#1085;&#1090;&#1072;&#1094;&#1080;&#1103;%20Microsoft%20Office%20PowerPoint.pptx#12. &#1057;&#1083;&#1072;&#1081;&#1076; 12" TargetMode="External"/><Relationship Id="rId22" Type="http://schemas.openxmlformats.org/officeDocument/2006/relationships/hyperlink" Target="&#1048;&#1043;&#1056;&#1040;&#1055;&#1088;&#1077;&#1079;&#1077;&#1085;&#1090;&#1072;&#1094;&#1080;&#1103;%20Microsoft%20Office%20PowerPoint.pptx#6. &#1057;&#1083;&#1072;&#1081;&#1076; 6" TargetMode="External"/><Relationship Id="rId27" Type="http://schemas.openxmlformats.org/officeDocument/2006/relationships/hyperlink" Target="&#1048;&#1043;&#1056;&#1040;&#1055;&#1088;&#1077;&#1079;&#1077;&#1085;&#1090;&#1072;&#1094;&#1080;&#1103;%20Microsoft%20Office%20PowerPoint.pptx#7. &#1057;&#1083;&#1072;&#1081;&#1076; 7" TargetMode="External"/><Relationship Id="rId30" Type="http://schemas.openxmlformats.org/officeDocument/2006/relationships/slide" Target="slide29.xml"/><Relationship Id="rId35" Type="http://schemas.openxmlformats.org/officeDocument/2006/relationships/hyperlink" Target="&#1048;&#1043;&#1056;&#1040;&#1055;&#1088;&#1077;&#1079;&#1077;&#1085;&#1090;&#1072;&#1094;&#1080;&#1103;%20Microsoft%20Office%20PowerPoint.pptx#30. &#1057;&#1083;&#1072;&#1081;&#1076; 3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1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1.gif"/><Relationship Id="rId2" Type="http://schemas.openxmlformats.org/officeDocument/2006/relationships/hyperlink" Target="http://www.ljplus.ru/img/r/a/raimon71/th__2003-07-15-22-39-3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rashkainfo.files.wordpress.com/2010/04/skorpion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&#1048;&#1043;&#1056;&#1040;&#1055;&#1088;&#1077;&#1079;&#1077;&#1085;&#1090;&#1072;&#1094;&#1080;&#1103;%20Microsoft%20Office%20PowerPoint.pptx#2. &#1057;&#1083;&#1072;&#1081;&#1076; 2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dnr.wi.gov/invasives/fact/images/RustyCrayfishJeffGunderso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stoclub.ru/pic/image/07%202010/%D1%80%D0%B0%D0%BA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voffka.su/pic/raki/raki_3.jpg" TargetMode="External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а 147 из 108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8353" y="0"/>
            <a:ext cx="955153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2060848"/>
            <a:ext cx="57342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Брейн</a:t>
            </a:r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ринг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приспособился охотиться паук-крестовик?  Как паук плетет ловчую сеть?</a:t>
            </a:r>
            <a:endParaRPr lang="ru-RU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Картинка 207 из 108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46675" y="377661"/>
            <a:ext cx="5346594" cy="7128792"/>
          </a:xfrm>
          <a:prstGeom prst="rect">
            <a:avLst/>
          </a:prstGeom>
          <a:noFill/>
        </p:spPr>
      </p:pic>
      <p:pic>
        <p:nvPicPr>
          <p:cNvPr id="4" name="Рисунок 3" descr="1=) (83).gif">
            <a:hlinkClick r:id="rId4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5661248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8035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органы расположенные на груди у насекомых. Какую функцию они выполняют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ух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4380048" cy="3600400"/>
          </a:xfrm>
          <a:prstGeom prst="rect">
            <a:avLst/>
          </a:prstGeom>
        </p:spPr>
      </p:pic>
      <p:pic>
        <p:nvPicPr>
          <p:cNvPr id="4" name="Picture 2" descr="майский жу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8904" y="1208681"/>
            <a:ext cx="4296517" cy="481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=) (83).gif">
            <a:hlinkClick r:id="rId4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вид нервной системы членистоногих. Каково ее строение? 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40"/>
          <p:cNvGrpSpPr>
            <a:grpSpLocks/>
          </p:cNvGrpSpPr>
          <p:nvPr/>
        </p:nvGrpSpPr>
        <p:grpSpPr bwMode="auto">
          <a:xfrm>
            <a:off x="971600" y="1196753"/>
            <a:ext cx="5616624" cy="1944216"/>
            <a:chOff x="1362075" y="1873180"/>
            <a:chExt cx="6419850" cy="2200275"/>
          </a:xfrm>
        </p:grpSpPr>
        <p:pic>
          <p:nvPicPr>
            <p:cNvPr id="5" name="Контур" descr="D:\Папа\Рабочее место учителя\В работе\Зоология\З28 Членистоногие\Рис\Ракообразные\Внутреннее строение\Рак\Рак-контур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62075" y="1873180"/>
              <a:ext cx="6419850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внутр" descr="D:\Папа\Рабочее место учителя\В работе\Зоология\З28 Членистоногие\Рис\Ракообразные\Внутреннее строение\Рак\Рак-внутр 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4366" y="2083153"/>
              <a:ext cx="4867275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Нервная"/>
            <p:cNvGrpSpPr>
              <a:grpSpLocks/>
            </p:cNvGrpSpPr>
            <p:nvPr/>
          </p:nvGrpSpPr>
          <p:grpSpPr bwMode="auto">
            <a:xfrm>
              <a:off x="3301178" y="2349926"/>
              <a:ext cx="4190806" cy="900000"/>
              <a:chOff x="3301178" y="2349926"/>
              <a:chExt cx="4190806" cy="900000"/>
            </a:xfrm>
          </p:grpSpPr>
          <p:pic>
            <p:nvPicPr>
              <p:cNvPr id="8" name="Нервная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28416" y="2353056"/>
                <a:ext cx="4163568" cy="871728"/>
              </a:xfrm>
              <a:prstGeom prst="rect">
                <a:avLst/>
              </a:prstGeom>
              <a:noFill/>
            </p:spPr>
          </p:pic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3301178" y="2349926"/>
                <a:ext cx="4176000" cy="90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1" name="Группа 25"/>
          <p:cNvGrpSpPr>
            <a:grpSpLocks/>
          </p:cNvGrpSpPr>
          <p:nvPr/>
        </p:nvGrpSpPr>
        <p:grpSpPr bwMode="auto">
          <a:xfrm>
            <a:off x="683568" y="3645024"/>
            <a:ext cx="5112568" cy="2088232"/>
            <a:chOff x="883103" y="2013173"/>
            <a:chExt cx="7334250" cy="2524125"/>
          </a:xfrm>
        </p:grpSpPr>
        <p:pic>
          <p:nvPicPr>
            <p:cNvPr id="22" name="Контур" descr="C:\Documents and Settings\Lebedev SN\Рабочий стол\04 Для работы\Оперативные папки\Членистоногие\паук\Внутренее строение\Паук-контур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83103" y="2013173"/>
              <a:ext cx="7334250" cy="25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Внутр" descr="C:\Documents and Settings\Lebedev SN\Рабочий стол\04 Для работы\Оперативные папки\Членистоногие\паук\Внутренее строение\Паук-внутр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69849" y="2036177"/>
              <a:ext cx="5381625" cy="200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Легкое" descr="Паук-Легкое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74265" y="3267319"/>
              <a:ext cx="561975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Трахеи" descr="Паук-Трахея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47141" y="3383917"/>
              <a:ext cx="32385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Рисунок 25" descr="нервная система насекомого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60232" y="764704"/>
            <a:ext cx="2160240" cy="5789121"/>
          </a:xfrm>
          <a:prstGeom prst="rect">
            <a:avLst/>
          </a:prstGeom>
        </p:spPr>
      </p:pic>
      <p:pic>
        <p:nvPicPr>
          <p:cNvPr id="15" name="Рисунок 14" descr="1=) (83).gif">
            <a:hlinkClick r:id="rId10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36296" y="5905500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асетки глаза пчелы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492896"/>
            <a:ext cx="4951574" cy="281805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88640"/>
            <a:ext cx="8244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рисунке показаны глаза хорошо нам всем знакомой – мухи. Вы знаете, что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ней очень трудно подобраться. Почему?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устроены глаза насекомых?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Картинка 5 из 1085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628800"/>
            <a:ext cx="6332745" cy="4752528"/>
          </a:xfrm>
          <a:prstGeom prst="rect">
            <a:avLst/>
          </a:prstGeom>
          <a:noFill/>
        </p:spPr>
      </p:pic>
      <p:pic>
        <p:nvPicPr>
          <p:cNvPr id="5" name="Рисунок 4" descr="1=) (83).gif">
            <a:hlinkClick r:id="rId5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99592" y="476672"/>
            <a:ext cx="7704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устроена и 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кую функцию выполняет кровеносная система членистоногих?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нутреннее строение ракообразных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7958658" cy="2880320"/>
          </a:xfrm>
          <a:prstGeom prst="rect">
            <a:avLst/>
          </a:prstGeom>
        </p:spPr>
      </p:pic>
      <p:pic>
        <p:nvPicPr>
          <p:cNvPr id="4" name="Рисунок 3" descr="1=) (83).gif">
            <a:hlinkClick r:id="rId3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631141"/>
            <a:ext cx="7596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Какую функцию выполняют антенны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антенулы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Картинка 1 из 44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1196752"/>
            <a:ext cx="6467399" cy="5112568"/>
          </a:xfrm>
          <a:prstGeom prst="rect">
            <a:avLst/>
          </a:prstGeom>
          <a:noFill/>
        </p:spPr>
      </p:pic>
      <p:pic>
        <p:nvPicPr>
          <p:cNvPr id="4" name="Рисунок 3" descr="1=) (83).gif">
            <a:hlinkClick r:id="rId4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27584" y="332656"/>
            <a:ext cx="6876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функции выполняют различные конечности речного ра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down-house.ru/uploads/posts/2009-12/thumbs/1260964876_1260857063_al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943906" cy="4968552"/>
          </a:xfrm>
          <a:prstGeom prst="rect">
            <a:avLst/>
          </a:prstGeom>
          <a:noFill/>
        </p:spPr>
      </p:pic>
      <p:pic>
        <p:nvPicPr>
          <p:cNvPr id="4" name="Рисунок 3" descr="1=) (83).gif">
            <a:hlinkClick r:id="rId3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57332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3608" y="332656"/>
            <a:ext cx="72362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классификацию типа Членистоногие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052736"/>
            <a:ext cx="4536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Царство Животные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844824"/>
            <a:ext cx="46805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Подцарство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Многоклеточные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852936"/>
            <a:ext cx="46805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Тип Членистоногие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4581128"/>
            <a:ext cx="4536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 Паукообразные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373216"/>
            <a:ext cx="4536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 Насекомые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012160" y="3717032"/>
            <a:ext cx="288032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851920" y="3645024"/>
            <a:ext cx="288032" cy="16561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915816" y="3501008"/>
            <a:ext cx="360040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572000" y="2564904"/>
            <a:ext cx="360040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499992" y="1628800"/>
            <a:ext cx="360040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861048"/>
            <a:ext cx="4536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 Ракообразные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1=) (83).gif">
            <a:hlinkClick r:id="rId2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066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классификацию класса ракообразных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856357"/>
            <a:ext cx="81369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Тип Членистоногие</a:t>
            </a:r>
          </a:p>
          <a:p>
            <a:pPr algn="ctr"/>
            <a:endParaRPr lang="ru-RU" sz="32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Класс  Ракообразные</a:t>
            </a:r>
          </a:p>
          <a:p>
            <a:pPr algn="ctr"/>
            <a:endParaRPr lang="ru-RU" sz="32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Отряд Десятиногие  Отряд Веслоногие </a:t>
            </a:r>
          </a:p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Листоногие</a:t>
            </a:r>
            <a:endParaRPr lang="ru-RU" sz="32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Отряд  Равноногие  Отряд Усоногие </a:t>
            </a:r>
          </a:p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Отряд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Разноногие</a:t>
            </a:r>
            <a:endParaRPr lang="ru-RU" sz="32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499992" y="1340768"/>
            <a:ext cx="216024" cy="57606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572000" y="2348880"/>
            <a:ext cx="216024" cy="57606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=) (83).gif">
            <a:hlinkClick r:id="rId3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классификацию вида клоп постельный.</a:t>
            </a:r>
            <a:endParaRPr lang="ru-RU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http://zooclub.by/images/stories/nasekom/kl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" y="1196752"/>
            <a:ext cx="4058632" cy="36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31538" y="836712"/>
            <a:ext cx="501246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Царство Животные</a:t>
            </a:r>
          </a:p>
          <a:p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Подцарство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Многоклеточные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Членистоногие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Насекомые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Отряд Клопы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Семейство 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 Клоп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Клоп постельный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=) (83).gif">
            <a:hlinkClick r:id="rId3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332656"/>
          <a:ext cx="8501120" cy="6010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224"/>
                <a:gridCol w="1585924"/>
                <a:gridCol w="1814524"/>
                <a:gridCol w="1700224"/>
                <a:gridCol w="1700224"/>
              </a:tblGrid>
              <a:tr h="89389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Строение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Класси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  <a:p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фикация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</a:p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Командное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525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" action="ppaction://hlinkpres?slideindex=3&amp;slidetitle=Слайд 3"/>
                        </a:rPr>
                        <a:t>1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3" action="ppaction://hlinkpres?slideindex=10&amp;slidetitle=Слайд 10"/>
                        </a:rPr>
                        <a:t>1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4" action="ppaction://hlinkpres?slideindex=17&amp;slidetitle=Слайд 17"/>
                        </a:rPr>
                        <a:t>1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5" action="ppaction://hlinkpres?slideindex=24&amp;slidetitle=Слайд 24"/>
                        </a:rPr>
                        <a:t>1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6" action="ppaction://hlinkpres?slideindex=31&amp;slidetitle=Слайд 31"/>
                        </a:rPr>
                        <a:t>1</a:t>
                      </a:r>
                      <a:endParaRPr lang="ru-RU" sz="3600" b="1" dirty="0"/>
                    </a:p>
                  </a:txBody>
                  <a:tcPr/>
                </a:tc>
              </a:tr>
              <a:tr h="69525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7" action="ppaction://hlinkpres?slideindex=4&amp;slidetitle=Слайд 4"/>
                        </a:rPr>
                        <a:t>2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8" action="ppaction://hlinkpres?slideindex=11&amp;slidetitle=Слайд 11"/>
                        </a:rPr>
                        <a:t>2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9" action="ppaction://hlinkpres?slideindex=18&amp;slidetitle=Слайд 18"/>
                        </a:rPr>
                        <a:t>2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0" action="ppaction://hlinkpres?slideindex=25&amp;slidetitle=Слайд 25"/>
                        </a:rPr>
                        <a:t>2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1" action="ppaction://hlinkpres?slideindex=32&amp;slidetitle=Слайд 32"/>
                        </a:rPr>
                        <a:t>2</a:t>
                      </a:r>
                      <a:endParaRPr lang="ru-RU" sz="3600" b="1" dirty="0"/>
                    </a:p>
                  </a:txBody>
                  <a:tcPr/>
                </a:tc>
              </a:tr>
              <a:tr h="69525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2" action="ppaction://hlinkpres?slideindex=5&amp;slidetitle=Слайд 5"/>
                        </a:rPr>
                        <a:t>3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3" action="ppaction://hlinkpres?slideindex=12&amp;slidetitle=Слайд 12"/>
                        </a:rPr>
                        <a:t>3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4" action="ppaction://hlinkpres?slideindex=19&amp;slidetitle=Слайд 19"/>
                        </a:rPr>
                        <a:t>3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5" action="ppaction://hlinkpres?slideindex=26&amp;slidetitle=Слайд 26"/>
                        </a:rPr>
                        <a:t>3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6" action="ppaction://hlinkpres?slideindex=33&amp;slidetitle=Слайд 33"/>
                        </a:rPr>
                        <a:t>3</a:t>
                      </a:r>
                      <a:endParaRPr lang="ru-RU" sz="3600" b="1" dirty="0"/>
                    </a:p>
                  </a:txBody>
                  <a:tcPr/>
                </a:tc>
              </a:tr>
              <a:tr h="69525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2" action="ppaction://hlinkpres?slideindex=5&amp;slidetitle=Слайд 5"/>
                        </a:rPr>
                        <a:t>4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7" action="ppaction://hlinkpres?slideindex=13&amp;slidetitle=Слайд 13"/>
                        </a:rPr>
                        <a:t>4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8" action="ppaction://hlinkpres?slideindex=20&amp;slidetitle=Слайд 20"/>
                        </a:rPr>
                        <a:t>4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9" action="ppaction://hlinkpres?slideindex=27&amp;slidetitle=Слайд 27"/>
                        </a:rPr>
                        <a:t>4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0" action="ppaction://hlinkpres?slideindex=34&amp;slidetitle=Слайд 34"/>
                        </a:rPr>
                        <a:t>4</a:t>
                      </a:r>
                      <a:endParaRPr lang="ru-RU" sz="3600" b="1" dirty="0"/>
                    </a:p>
                  </a:txBody>
                  <a:tcPr/>
                </a:tc>
              </a:tr>
              <a:tr h="69525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1" action="ppaction://hlinkpres?slideindex=6&amp;slidetitle=Слайд 6"/>
                        </a:rPr>
                        <a:t>5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2" action="ppaction://hlinkpres?slideindex=14&amp;slidetitle=Слайд 14"/>
                        </a:rPr>
                        <a:t>5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3" action="ppaction://hlinkpres?slideindex=21&amp;slidetitle=Слайд 21"/>
                        </a:rPr>
                        <a:t>5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4" action="ppaction://hlinkpres?slideindex=28&amp;slidetitle=Слайд 28"/>
                        </a:rPr>
                        <a:t>5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5" action="ppaction://hlinkpres?slideindex=35&amp;slidetitle=Слайд 35"/>
                        </a:rPr>
                        <a:t>5</a:t>
                      </a:r>
                      <a:endParaRPr lang="ru-RU" sz="3600" b="1" dirty="0"/>
                    </a:p>
                  </a:txBody>
                  <a:tcPr/>
                </a:tc>
              </a:tr>
              <a:tr h="69525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6" action="ppaction://hlinkpres?slideindex=7&amp;slidetitle=Слайд 7"/>
                        </a:rPr>
                        <a:t>6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7" action="ppaction://hlinkpres?slideindex=15&amp;slidetitle=Слайд 15"/>
                        </a:rPr>
                        <a:t>6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8" action="ppaction://hlinkpres?slideindex=22&amp;slidetitle=Слайд 22"/>
                        </a:rPr>
                        <a:t>6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9" action="ppaction://hlinksldjump"/>
                        </a:rPr>
                        <a:t>6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30" action="ppaction://hlinkpres?slideindex=36&amp;slidetitle=Слайд 36"/>
                        </a:rPr>
                        <a:t>6</a:t>
                      </a:r>
                      <a:endParaRPr lang="ru-RU" sz="3600" b="1" dirty="0"/>
                    </a:p>
                  </a:txBody>
                  <a:tcPr/>
                </a:tc>
              </a:tr>
              <a:tr h="69525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31" action="ppaction://hlinkpres?slideindex=8&amp;slidetitle=Слайд 8"/>
                        </a:rPr>
                        <a:t>7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32" action="ppaction://hlinkpres?slideindex=16&amp;slidetitle=Слайд 16"/>
                        </a:rPr>
                        <a:t>7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33" action="ppaction://hlinkpres?slideindex=23&amp;slidetitle=Слайд 23"/>
                        </a:rPr>
                        <a:t>7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34" action="ppaction://hlinkpres?slideindex=30&amp;slidetitle=Слайд 30"/>
                        </a:rPr>
                        <a:t>7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35" action="ppaction://hlinkpres?slideindex=37&amp;slidetitle=Слайд 37"/>
                        </a:rPr>
                        <a:t>Условия игры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классификацию вида комар  обыкновенный</a:t>
            </a:r>
            <a:endParaRPr lang="ru-RU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Картинка 4 из 45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6872"/>
            <a:ext cx="4515324" cy="2880320"/>
          </a:xfrm>
          <a:prstGeom prst="rect">
            <a:avLst/>
          </a:prstGeom>
          <a:noFill/>
        </p:spPr>
      </p:pic>
      <p:pic>
        <p:nvPicPr>
          <p:cNvPr id="4" name="Рисунок 3" descr="1=) (83).gif">
            <a:hlinkClick r:id="rId4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628800"/>
            <a:ext cx="571105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Царство Животные</a:t>
            </a:r>
          </a:p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Подцарство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Многоклеточные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Членистоногие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 Насекомые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Отряд Двукрылые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Семейство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 комар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 Комар обыкновенный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Картинка 35 из 44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5823107" cy="3933056"/>
          </a:xfrm>
          <a:prstGeom prst="rect">
            <a:avLst/>
          </a:prstGeom>
          <a:noFill/>
        </p:spPr>
      </p:pic>
      <p:pic>
        <p:nvPicPr>
          <p:cNvPr id="2" name="Picture 10" descr="Картинка 226 из 1085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778378"/>
            <a:ext cx="5436097" cy="40796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88224" y="476672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Рак</a:t>
            </a:r>
          </a:p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Скорпион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6156176" y="692696"/>
            <a:ext cx="720080" cy="2160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6200000">
            <a:off x="7200292" y="2096852"/>
            <a:ext cx="864096" cy="21602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422108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каким классам и отрядам они  относятся? Докажите.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=) (83).gif">
            <a:hlinkClick r:id="rId6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91500" y="5905500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0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86862"/>
            <a:ext cx="8450141" cy="63711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764704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отряды класса насекомых и их  представителей</a:t>
            </a:r>
            <a:endParaRPr lang="ru-RU" sz="2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f_0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8558221" cy="6453336"/>
          </a:xfrm>
          <a:prstGeom prst="rect">
            <a:avLst/>
          </a:prstGeom>
        </p:spPr>
      </p:pic>
      <p:pic>
        <p:nvPicPr>
          <p:cNvPr id="5" name="Рисунок 4" descr="Vespa_crabro_20060812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0"/>
            <a:ext cx="7478322" cy="6858000"/>
          </a:xfrm>
          <a:prstGeom prst="rect">
            <a:avLst/>
          </a:prstGeom>
        </p:spPr>
      </p:pic>
      <p:pic>
        <p:nvPicPr>
          <p:cNvPr id="6" name="Рисунок 5" descr="570986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550" y="332656"/>
            <a:ext cx="8448938" cy="6336704"/>
          </a:xfrm>
          <a:prstGeom prst="rect">
            <a:avLst/>
          </a:prstGeom>
        </p:spPr>
      </p:pic>
      <p:pic>
        <p:nvPicPr>
          <p:cNvPr id="7" name="Рисунок 6" descr="amblyomma-americanu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0"/>
            <a:ext cx="7222254" cy="6858000"/>
          </a:xfrm>
          <a:prstGeom prst="rect">
            <a:avLst/>
          </a:prstGeom>
        </p:spPr>
      </p:pic>
      <p:pic>
        <p:nvPicPr>
          <p:cNvPr id="8" name="Рисунок 7" descr="f_008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345" y="188640"/>
            <a:ext cx="8463655" cy="6381328"/>
          </a:xfrm>
          <a:prstGeom prst="rect">
            <a:avLst/>
          </a:prstGeom>
        </p:spPr>
      </p:pic>
      <p:pic>
        <p:nvPicPr>
          <p:cNvPr id="9" name="Рисунок 8" descr="1=) (83).gif">
            <a:hlinkClick r:id="rId8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91500" y="5661248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134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классификацию класса паукообразных</a:t>
            </a:r>
            <a:endParaRPr lang="ru-RU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10" descr="Картинка 226 из 108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36712"/>
            <a:ext cx="3888432" cy="2918148"/>
          </a:xfrm>
          <a:prstGeom prst="rect">
            <a:avLst/>
          </a:prstGeom>
          <a:noFill/>
        </p:spPr>
      </p:pic>
      <p:pic>
        <p:nvPicPr>
          <p:cNvPr id="10" name="Рисунок 9" descr="f_0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836712"/>
            <a:ext cx="3600400" cy="2714588"/>
          </a:xfrm>
          <a:prstGeom prst="rect">
            <a:avLst/>
          </a:prstGeom>
        </p:spPr>
      </p:pic>
      <p:pic>
        <p:nvPicPr>
          <p:cNvPr id="2050" name="Picture 2" descr="Картинка 44 из 1085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429000"/>
            <a:ext cx="3528392" cy="3178732"/>
          </a:xfrm>
          <a:prstGeom prst="rect">
            <a:avLst/>
          </a:prstGeom>
          <a:noFill/>
        </p:spPr>
      </p:pic>
      <p:pic>
        <p:nvPicPr>
          <p:cNvPr id="6" name="Рисунок 5" descr="1=) (83).gif">
            <a:hlinkClick r:id="rId7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43608" y="0"/>
            <a:ext cx="712879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Каких ядовитых пауков вы знаете? Чем они полезны?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Картинка 3 из 222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295086" cy="2376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35896" y="2060848"/>
            <a:ext cx="146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тарантул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http://www.spidersilk.ru/img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2402" y="3645024"/>
            <a:ext cx="2877550" cy="29926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5661248"/>
            <a:ext cx="2075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Черная вдова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Картинка 3 из 174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908720"/>
            <a:ext cx="3528392" cy="264794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56176" y="3789040"/>
            <a:ext cx="1482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каракурт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=) (83).gif">
            <a:hlinkClick r:id="rId7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является возбудителем чесотки.  Как себя защитить от чесоточного клеща?</a:t>
            </a:r>
            <a:endParaRPr lang="ru-RU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4" name="Picture 4" descr="Картинка 27 из 52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496" y="2348880"/>
            <a:ext cx="4536504" cy="3629203"/>
          </a:xfrm>
          <a:prstGeom prst="rect">
            <a:avLst/>
          </a:prstGeom>
          <a:noFill/>
        </p:spPr>
      </p:pic>
      <p:pic>
        <p:nvPicPr>
          <p:cNvPr id="56322" name="Picture 2" descr="Картинка 88 из 52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48880"/>
            <a:ext cx="4671046" cy="3600400"/>
          </a:xfrm>
          <a:prstGeom prst="rect">
            <a:avLst/>
          </a:prstGeom>
          <a:noFill/>
        </p:spPr>
      </p:pic>
      <p:pic>
        <p:nvPicPr>
          <p:cNvPr id="5" name="Рисунок 4" descr="1=) (83).gif">
            <a:hlinkClick r:id="rId6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Картинка 2 из 33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5" y="1110964"/>
            <a:ext cx="6768752" cy="5054340"/>
          </a:xfrm>
          <a:prstGeom prst="rect">
            <a:avLst/>
          </a:prstGeom>
          <a:noFill/>
        </p:spPr>
      </p:pic>
      <p:pic>
        <p:nvPicPr>
          <p:cNvPr id="55304" name="Picture 8" descr="Картинка 14 из 330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124744"/>
            <a:ext cx="5760640" cy="555242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26064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Каких общественных насекомых вы знаете, и почему их так называют?</a:t>
            </a:r>
            <a:endParaRPr lang="ru-RU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02" name="Picture 6" descr="Картинка 3 из 330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1124744"/>
            <a:ext cx="7340135" cy="5508544"/>
          </a:xfrm>
          <a:prstGeom prst="rect">
            <a:avLst/>
          </a:prstGeom>
          <a:noFill/>
        </p:spPr>
      </p:pic>
      <p:pic>
        <p:nvPicPr>
          <p:cNvPr id="6" name="Рисунок 5" descr="1=) (83).gif">
            <a:hlinkClick r:id="rId8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раков называют санитарами водоемов?</a:t>
            </a:r>
            <a:endParaRPr lang="ru-RU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8" descr="Картинка 35 из 44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7889275" cy="5328592"/>
          </a:xfrm>
          <a:prstGeom prst="rect">
            <a:avLst/>
          </a:prstGeom>
          <a:noFill/>
        </p:spPr>
      </p:pic>
      <p:pic>
        <p:nvPicPr>
          <p:cNvPr id="4" name="Рисунок 3" descr="1=) (83).gif">
            <a:hlinkClick r:id="rId4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Какую роль играют пчелы в жизни человека?</a:t>
            </a:r>
            <a:endParaRPr lang="ru-RU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2" name="Picture 4" descr="http://diamart.su/shop/pictures/vosk_pchelin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268760"/>
            <a:ext cx="1986146" cy="1872208"/>
          </a:xfrm>
          <a:prstGeom prst="rect">
            <a:avLst/>
          </a:prstGeom>
          <a:noFill/>
        </p:spPr>
      </p:pic>
      <p:pic>
        <p:nvPicPr>
          <p:cNvPr id="53256" name="Picture 8" descr="Картинка 16 из 301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437112"/>
            <a:ext cx="2028192" cy="1440159"/>
          </a:xfrm>
          <a:prstGeom prst="rect">
            <a:avLst/>
          </a:prstGeom>
          <a:noFill/>
        </p:spPr>
      </p:pic>
      <p:pic>
        <p:nvPicPr>
          <p:cNvPr id="53258" name="Picture 10" descr="Картинка 48 из 301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068960"/>
            <a:ext cx="2016224" cy="1584176"/>
          </a:xfrm>
          <a:prstGeom prst="rect">
            <a:avLst/>
          </a:prstGeom>
          <a:noFill/>
        </p:spPr>
      </p:pic>
      <p:pic>
        <p:nvPicPr>
          <p:cNvPr id="6" name="Рисунок 5" descr="1=) (83).gif">
            <a:hlinkClick r:id="rId7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340768"/>
            <a:ext cx="678244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collegemicrob.narod.ru/parazitology/img/bloch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28242" cy="57606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Какова роль насекомых в природе и для человека?</a:t>
            </a:r>
            <a:endParaRPr lang="ru-RU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collegemicrob.narod.ru/parazitology/img/wos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8114608" cy="5328592"/>
          </a:xfrm>
          <a:prstGeom prst="rect">
            <a:avLst/>
          </a:prstGeom>
          <a:noFill/>
        </p:spPr>
      </p:pic>
      <p:pic>
        <p:nvPicPr>
          <p:cNvPr id="5" name="Picture 8" descr="http://www.grad73.ru/uploads/posts/2010-06/1275649457_nasekomie-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64705"/>
            <a:ext cx="8496944" cy="6093296"/>
          </a:xfrm>
          <a:prstGeom prst="rect">
            <a:avLst/>
          </a:prstGeom>
          <a:noFill/>
        </p:spPr>
      </p:pic>
      <p:pic>
        <p:nvPicPr>
          <p:cNvPr id="6" name="Picture 6" descr="http://www.grad73.ru/uploads/posts/2010-06/thumbs/1275649508_nasekomie-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818287"/>
            <a:ext cx="8064896" cy="6039713"/>
          </a:xfrm>
          <a:prstGeom prst="rect">
            <a:avLst/>
          </a:prstGeom>
          <a:noFill/>
        </p:spPr>
      </p:pic>
      <p:pic>
        <p:nvPicPr>
          <p:cNvPr id="7" name="Picture 2" descr="25 фактов из жизни насекомых и мух научили нюхать свет 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908720"/>
            <a:ext cx="8953761" cy="5949280"/>
          </a:xfrm>
          <a:prstGeom prst="rect">
            <a:avLst/>
          </a:prstGeom>
          <a:noFill/>
        </p:spPr>
      </p:pic>
      <p:pic>
        <p:nvPicPr>
          <p:cNvPr id="8" name="Рисунок 7" descr="2-25269_1024_768[1]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836712"/>
            <a:ext cx="8028384" cy="6021288"/>
          </a:xfrm>
          <a:prstGeom prst="rect">
            <a:avLst/>
          </a:prstGeom>
        </p:spPr>
      </p:pic>
      <p:pic>
        <p:nvPicPr>
          <p:cNvPr id="9" name="Рисунок 8" descr="f_010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207644"/>
            <a:ext cx="9144000" cy="6650356"/>
          </a:xfrm>
          <a:prstGeom prst="rect">
            <a:avLst/>
          </a:prstGeom>
        </p:spPr>
      </p:pic>
      <p:pic>
        <p:nvPicPr>
          <p:cNvPr id="10" name="Рисунок 9" descr="1=) (83).gif">
            <a:hlinkClick r:id="rId11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чем сходство и  отличие в строении  кровеносной системы пауков, раков, насекомых?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контур"/>
          <p:cNvGrpSpPr>
            <a:grpSpLocks/>
          </p:cNvGrpSpPr>
          <p:nvPr/>
        </p:nvGrpSpPr>
        <p:grpSpPr bwMode="auto">
          <a:xfrm>
            <a:off x="500034" y="3857628"/>
            <a:ext cx="7024294" cy="2000264"/>
            <a:chOff x="576102" y="2732350"/>
            <a:chExt cx="7639050" cy="2286000"/>
          </a:xfrm>
        </p:grpSpPr>
        <p:pic>
          <p:nvPicPr>
            <p:cNvPr id="5" name="конт вен" descr="C:\Documents and Settings\Lebedev SN\Рабочий стол\04 Для работы\Оперативные папки\Рак\Кровообращение\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1844" y="3216222"/>
              <a:ext cx="360997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контур" descr="C:\Documents and Settings\Lebedev SN\Рабочий стол\04 Для работы\Оперативные папки\Рак\Кровообращение\контур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102" y="2732350"/>
              <a:ext cx="763905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сердце" descr="C:\Documents and Settings\Lebedev SN\Рабочий стол\04 Для работы\Оперативные папки\Рак\Кровообращение\Сердц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1441" y="3895731"/>
            <a:ext cx="12096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ниж арт" descr="C:\Documents and Settings\Lebedev SN\Рабочий стол\04 Для работы\Оперативные папки\Рак\Кровообращение\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0516" y="4137031"/>
            <a:ext cx="1133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д арт" descr="C:\Documents and Settings\Lebedev SN\Рабочий стол\04 Для работы\Оперативные папки\Рак\Кровообращение\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4116" y="4075119"/>
            <a:ext cx="2219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вены" descr="C:\Documents and Settings\Lebedev SN\Рабочий стол\04 Для работы\Оперативные папки\Рак\Кровообращение\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286256"/>
            <a:ext cx="36480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пер атр" descr="C:\Documents and Settings\Lebedev SN\Рабочий стол\04 Для работы\Оперативные папки\Рак\Кровообращение\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41541" y="4019556"/>
            <a:ext cx="18383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1152136"/>
            <a:ext cx="4573016" cy="242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Кровеносная система беспозвоночных 2м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4049" y="1196752"/>
            <a:ext cx="4139952" cy="2088232"/>
          </a:xfrm>
          <a:prstGeom prst="rect">
            <a:avLst/>
          </a:prstGeom>
        </p:spPr>
      </p:pic>
      <p:pic>
        <p:nvPicPr>
          <p:cNvPr id="15" name="Рисунок 14" descr="1=) (83).gif">
            <a:hlinkClick r:id="rId11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027003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Картинка 179 из 1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27858" cy="620730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127858" y="576065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Собрались ребята в лес. Мама попросила надеть длинные брюки, рубашку с рукавами и кепку. Мальчишки возмутились: «Жарко ведь. - Ничего, пар костей не ломит, зато безопасно.»  Не послушали, а зря.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эритем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8892480" cy="6669361"/>
          </a:xfrm>
          <a:prstGeom prst="rect">
            <a:avLst/>
          </a:prstGeom>
          <a:noFill/>
        </p:spPr>
      </p:pic>
      <p:pic>
        <p:nvPicPr>
          <p:cNvPr id="12" name="Picture 2" descr="http://www.stanford.edu/group/parasites/ParaSites2009/LeighaWinters_Scabies/LeighaWinters_Scabies_files/image0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27584" y="1916832"/>
            <a:ext cx="7416824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меры предосторожности вы знаете для защиты от поражения клещом?</a:t>
            </a:r>
            <a:endParaRPr lang="ru-RU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Картинка 16 из 19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84206" cy="6858000"/>
          </a:xfrm>
          <a:prstGeom prst="rect">
            <a:avLst/>
          </a:prstGeom>
          <a:noFill/>
        </p:spPr>
      </p:pic>
      <p:pic>
        <p:nvPicPr>
          <p:cNvPr id="15" name="Рисунок 14" descr="1=) (83).gif">
            <a:hlinkClick r:id="rId8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91500" y="5905500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ollegemicrob.narod.ru/parazitology/img/ixod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401" y="1268760"/>
            <a:ext cx="4739718" cy="4392488"/>
          </a:xfrm>
          <a:prstGeom prst="rect">
            <a:avLst/>
          </a:prstGeom>
          <a:noFill/>
        </p:spPr>
      </p:pic>
      <p:pic>
        <p:nvPicPr>
          <p:cNvPr id="3" name="Picture 2" descr="http://zooclub.by/images/stories/nasekom/kl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3641" y="1268760"/>
            <a:ext cx="5032703" cy="44644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5877272"/>
            <a:ext cx="7138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Клещ                                              Клоп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8640"/>
            <a:ext cx="8266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Назовите все отличительные признаки  клопа от клеща? </a:t>
            </a:r>
          </a:p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каким классам они относятся? 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=) (83).gif">
            <a:hlinkClick r:id="rId4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1500" y="5905500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Картинка 104 из 108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7300808" cy="52565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4046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Придумайте  сказку об  этом животном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=) (83).gif">
            <a:hlinkClick r:id="rId4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6376" y="5517232"/>
            <a:ext cx="952500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95536" y="476672"/>
            <a:ext cx="8424936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pres?slideindex=2&amp;slidetitle=Слайд 2"/>
              </a:rPr>
              <a:t>Закончить предложение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Покров тела членистоногих …….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Тело большинства членистоногих состоит из ……   ………,   …………….       ……………           ………………. 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Органы обоняния большинства членистоногих  …………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Органы дыхания членистоногих ………….     …………….                      ………………. . 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Кровеносная система членистоногих  …………….  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пауков имеются ядовитые …………..  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Органы выделения у членистоногих представлены …………. ,……………., ………………. 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десятиногих раков глаза ………………..  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Усики насекомых  - органы …………… и …………… 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насекомых  ……….. пар конечностей.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=) (83).gif">
            <a:hlinkClick r:id="rId2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836712"/>
          <a:ext cx="8280920" cy="5650589"/>
        </p:xfrm>
        <a:graphic>
          <a:graphicData uri="http://schemas.openxmlformats.org/drawingml/2006/table">
            <a:tbl>
              <a:tblPr/>
              <a:tblGrid>
                <a:gridCol w="2664297"/>
                <a:gridCol w="2088231"/>
                <a:gridCol w="1944216"/>
                <a:gridCol w="1584176"/>
              </a:tblGrid>
              <a:tr h="1011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Черты строения членистоногих</a:t>
                      </a: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ракообразные</a:t>
                      </a: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паукообразные</a:t>
                      </a: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насекомые</a:t>
                      </a: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Отделы тела</a:t>
                      </a: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ног</a:t>
                      </a: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усиков</a:t>
                      </a: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 зрения</a:t>
                      </a: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6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Особенности строения кровеносной системы</a:t>
                      </a: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6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Особенности строения нервной системы</a:t>
                      </a: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Органы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Дыхания</a:t>
                      </a: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Органы выделения</a:t>
                      </a: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341702"/>
            <a:ext cx="7812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188640"/>
            <a:ext cx="3326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2&amp;slidetitle=Слайд 2"/>
              </a:rPr>
              <a:t>Заполнить таблицу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=) (83).gif">
            <a:hlinkClick r:id="rId2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5301208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23528" y="639996"/>
            <a:ext cx="8568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Каждая команда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отделение милиции.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обращаюсь за помощью в отделение милиции с просьбой отыскать пропавшее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животное. Необходимо как можно точнее описать его, т.е.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составить «фоторобот».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=) (83).gif">
            <a:hlinkClick r:id="rId2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  <p:pic>
        <p:nvPicPr>
          <p:cNvPr id="6" name="Picture 4" descr="Картинка 77 из 210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764704"/>
            <a:ext cx="5076825" cy="3724276"/>
          </a:xfrm>
          <a:prstGeom prst="rect">
            <a:avLst/>
          </a:prstGeom>
          <a:noFill/>
        </p:spPr>
      </p:pic>
      <p:pic>
        <p:nvPicPr>
          <p:cNvPr id="7" name="Picture 2" descr="Картинка 65 из 210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19" y="260648"/>
            <a:ext cx="3830826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412776"/>
            <a:ext cx="67589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Конкурс загадок о членистоногих . </a:t>
            </a:r>
            <a:endParaRPr lang="ru-RU" sz="32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2&amp;slidetitle=Слайд 2"/>
              </a:rPr>
              <a:t>«Больше и быстрей».</a:t>
            </a:r>
            <a:endParaRPr lang="ru-RU" sz="32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=) (83).gif">
            <a:hlinkClick r:id="rId2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6"/>
            <a:ext cx="47300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Условия игры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подготовку и ответ отводится 1 минута.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командное задание вместе с подготовкой и ответом – 3 минуты.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Отвечать должен каждый член команды хотя бы 1 раз.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оценочных листах команда сама фиксирует правильные и неправильные   ответы. 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Побеждает команда, набравшая большее число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 action="ppaction://hlinkpres?slideindex=2&amp;slidetitle=Слайд 2"/>
              </a:rPr>
              <a:t>баллов.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332656"/>
          <a:ext cx="8501120" cy="630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224"/>
                <a:gridCol w="1108088"/>
                <a:gridCol w="477836"/>
                <a:gridCol w="1814524"/>
                <a:gridCol w="1700224"/>
                <a:gridCol w="1700224"/>
              </a:tblGrid>
              <a:tr h="89389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Строе</a:t>
                      </a:r>
                    </a:p>
                    <a:p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Функ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ция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Класси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  <a:p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фикация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Значе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Коман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дное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525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3" action="ppaction://hlinkpres?slideindex=3&amp;slidetitle=Слайд 3"/>
                        </a:rPr>
                        <a:t>1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4" action="ppaction://hlinkpres?slideindex=10&amp;slidetitle=Слайд 10"/>
                        </a:rPr>
                        <a:t>1</a:t>
                      </a:r>
                      <a:endParaRPr lang="ru-RU" sz="3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5" action="ppaction://hlinkpres?slideindex=17&amp;slidetitle=Слайд 17"/>
                        </a:rPr>
                        <a:t>1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6" action="ppaction://hlinkpres?slideindex=24&amp;slidetitle=Слайд 24"/>
                        </a:rPr>
                        <a:t>1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7" action="ppaction://hlinkpres?slideindex=31&amp;slidetitle=Слайд 31"/>
                        </a:rPr>
                        <a:t>1</a:t>
                      </a:r>
                      <a:endParaRPr lang="ru-RU" sz="3600" b="1" dirty="0"/>
                    </a:p>
                  </a:txBody>
                  <a:tcPr/>
                </a:tc>
              </a:tr>
              <a:tr h="69525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8" action="ppaction://hlinkpres?slideindex=4&amp;slidetitle=Слайд 4"/>
                        </a:rPr>
                        <a:t>2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9" action="ppaction://hlinkpres?slideindex=11&amp;slidetitle=Слайд 11"/>
                        </a:rPr>
                        <a:t>2</a:t>
                      </a:r>
                      <a:endParaRPr lang="ru-RU" sz="3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0" action="ppaction://hlinkpres?slideindex=18&amp;slidetitle=Слайд 18"/>
                        </a:rPr>
                        <a:t>2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1" action="ppaction://hlinkpres?slideindex=25&amp;slidetitle=Слайд 25"/>
                        </a:rPr>
                        <a:t>2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2" action="ppaction://hlinkpres?slideindex=32&amp;slidetitle=Слайд 32"/>
                        </a:rPr>
                        <a:t>2</a:t>
                      </a:r>
                      <a:endParaRPr lang="ru-RU" sz="3600" b="1" dirty="0"/>
                    </a:p>
                  </a:txBody>
                  <a:tcPr/>
                </a:tc>
              </a:tr>
              <a:tr h="69525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3" action="ppaction://hlinkpres?slideindex=5&amp;slidetitle=Слайд 5"/>
                        </a:rPr>
                        <a:t>3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4" action="ppaction://hlinkpres?slideindex=12&amp;slidetitle=Слайд 12"/>
                        </a:rPr>
                        <a:t>3</a:t>
                      </a:r>
                      <a:endParaRPr lang="ru-RU" sz="3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5" action="ppaction://hlinkpres?slideindex=19&amp;slidetitle=Слайд 19"/>
                        </a:rPr>
                        <a:t>3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6" action="ppaction://hlinkpres?slideindex=26&amp;slidetitle=Слайд 26"/>
                        </a:rPr>
                        <a:t>3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7" action="ppaction://hlinkpres?slideindex=33&amp;slidetitle=Слайд 33"/>
                        </a:rPr>
                        <a:t>3</a:t>
                      </a:r>
                      <a:endParaRPr lang="ru-RU" sz="3600" b="1" dirty="0"/>
                    </a:p>
                  </a:txBody>
                  <a:tcPr/>
                </a:tc>
              </a:tr>
              <a:tr h="69525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3" action="ppaction://hlinkpres?slideindex=5&amp;slidetitle=Слайд 5"/>
                        </a:rPr>
                        <a:t>4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8" action="ppaction://hlinkpres?slideindex=13&amp;slidetitle=Слайд 13"/>
                        </a:rPr>
                        <a:t>4</a:t>
                      </a:r>
                      <a:endParaRPr lang="ru-RU" sz="3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9" action="ppaction://hlinkpres?slideindex=20&amp;slidetitle=Слайд 20"/>
                        </a:rPr>
                        <a:t>4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0" action="ppaction://hlinkpres?slideindex=27&amp;slidetitle=Слайд 27"/>
                        </a:rPr>
                        <a:t>4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1" action="ppaction://hlinkpres?slideindex=34&amp;slidetitle=Слайд 34"/>
                        </a:rPr>
                        <a:t>4</a:t>
                      </a:r>
                      <a:endParaRPr lang="ru-RU" sz="3600" b="1" dirty="0"/>
                    </a:p>
                  </a:txBody>
                  <a:tcPr/>
                </a:tc>
              </a:tr>
              <a:tr h="69525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2" action="ppaction://hlinkpres?slideindex=6&amp;slidetitle=Слайд 6"/>
                        </a:rPr>
                        <a:t>5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3" action="ppaction://hlinkpres?slideindex=14&amp;slidetitle=Слайд 14"/>
                        </a:rPr>
                        <a:t>5</a:t>
                      </a:r>
                      <a:endParaRPr lang="ru-RU" sz="3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4" action="ppaction://hlinkpres?slideindex=21&amp;slidetitle=Слайд 21"/>
                        </a:rPr>
                        <a:t>5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5" action="ppaction://hlinkpres?slideindex=28&amp;slidetitle=Слайд 28"/>
                        </a:rPr>
                        <a:t>5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6" action="ppaction://hlinkpres?slideindex=35&amp;slidetitle=Слайд 35"/>
                        </a:rPr>
                        <a:t>5</a:t>
                      </a:r>
                      <a:endParaRPr lang="ru-RU" sz="3600" b="1" dirty="0"/>
                    </a:p>
                  </a:txBody>
                  <a:tcPr/>
                </a:tc>
              </a:tr>
              <a:tr h="69525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7" action="ppaction://hlinkpres?slideindex=7&amp;slidetitle=Слайд 7"/>
                        </a:rPr>
                        <a:t>6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8" action="ppaction://hlinkpres?slideindex=15&amp;slidetitle=Слайд 15"/>
                        </a:rPr>
                        <a:t>6</a:t>
                      </a:r>
                      <a:endParaRPr lang="ru-RU" sz="3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29" action="ppaction://hlinkpres?slideindex=22&amp;slidetitle=Слайд 22"/>
                        </a:rPr>
                        <a:t>6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30" action="ppaction://hlinksldjump"/>
                        </a:rPr>
                        <a:t>6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31" action="ppaction://hlinkpres?slideindex=36&amp;slidetitle=Слайд 36"/>
                        </a:rPr>
                        <a:t>6</a:t>
                      </a:r>
                      <a:endParaRPr lang="ru-RU" sz="3600" b="1" dirty="0"/>
                    </a:p>
                  </a:txBody>
                  <a:tcPr/>
                </a:tc>
              </a:tr>
              <a:tr h="69525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32" action="ppaction://hlinkpres?slideindex=8&amp;slidetitle=Слайд 8"/>
                        </a:rPr>
                        <a:t>7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33" action="ppaction://hlinkpres?slideindex=16&amp;slidetitle=Слайд 16"/>
                        </a:rPr>
                        <a:t>7</a:t>
                      </a:r>
                      <a:endParaRPr lang="ru-RU" sz="3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34" action="ppaction://hlinkpres?slideindex=23&amp;slidetitle=Слайд 23"/>
                        </a:rPr>
                        <a:t>7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35" action="ppaction://hlinkpres?slideindex=30&amp;slidetitle=Слайд 30"/>
                        </a:rPr>
                        <a:t>7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hlinkClick r:id="rId36" action="ppaction://hlinkpres?slideindex=37&amp;slidetitle=Слайд 37"/>
                        </a:rPr>
                        <a:t>Условия игры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664" y="404664"/>
          <a:ext cx="432048" cy="6192688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61926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76056" y="342900"/>
          <a:ext cx="432048" cy="6254452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62544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660232" y="359229"/>
          <a:ext cx="504056" cy="6238123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62381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39843" y="326571"/>
          <a:ext cx="352637" cy="5406685"/>
        </p:xfrm>
        <a:graphic>
          <a:graphicData uri="http://schemas.openxmlformats.org/drawingml/2006/table">
            <a:tbl>
              <a:tblPr/>
              <a:tblGrid>
                <a:gridCol w="352637"/>
              </a:tblGrid>
              <a:tr h="54066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ды конечностей мм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4104456" cy="64442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23928" y="1628800"/>
            <a:ext cx="52200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виды конечностей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насекомых.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Приведите примеры у каких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насекомых такие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конечности.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=) (83).gif">
            <a:hlinkClick r:id="rId3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Какую функцию выполняют конечности насекомых, изображенных на рисунке?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f_0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000108"/>
            <a:ext cx="3891282" cy="293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26_p03a_p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888432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лох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000499"/>
            <a:ext cx="2333625" cy="2857501"/>
          </a:xfrm>
          <a:prstGeom prst="rect">
            <a:avLst/>
          </a:prstGeom>
        </p:spPr>
      </p:pic>
      <p:pic>
        <p:nvPicPr>
          <p:cNvPr id="3" name="Picture 5" descr="f_00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645024"/>
            <a:ext cx="3888432" cy="293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=) (83).gif">
            <a:hlinkClick r:id="rId6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5905500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8106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чем отличие во внешнем строении паука-крестовика и скорпиона?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а 207 из 108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54478" y="1534354"/>
            <a:ext cx="3591019" cy="4788024"/>
          </a:xfrm>
          <a:prstGeom prst="rect">
            <a:avLst/>
          </a:prstGeom>
          <a:noFill/>
        </p:spPr>
      </p:pic>
      <p:pic>
        <p:nvPicPr>
          <p:cNvPr id="4" name="Picture 10" descr="Картинка 226 из 1085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80728"/>
            <a:ext cx="4509682" cy="3384376"/>
          </a:xfrm>
          <a:prstGeom prst="rect">
            <a:avLst/>
          </a:prstGeom>
          <a:noFill/>
        </p:spPr>
      </p:pic>
      <p:pic>
        <p:nvPicPr>
          <p:cNvPr id="6" name="Рисунок 5" descr="1=) (83).gif">
            <a:hlinkClick r:id="rId6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образован наружный скелет членистоногих. </a:t>
            </a:r>
          </a:p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Какую функцию он выполняет?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Хрущ мраморный с расправленными крыль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68760"/>
            <a:ext cx="6618909" cy="496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=) (83).gif">
            <a:hlinkClick r:id="rId3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внешнее строение ра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34315">
            <a:off x="500176" y="760722"/>
            <a:ext cx="4093990" cy="317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0034" y="285728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характерные признаки паукообразных, ракообразных, насекомых.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жук олень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319004"/>
            <a:ext cx="2912740" cy="4836453"/>
          </a:xfrm>
          <a:prstGeom prst="rect">
            <a:avLst/>
          </a:prstGeom>
        </p:spPr>
      </p:pic>
      <p:pic>
        <p:nvPicPr>
          <p:cNvPr id="5" name="Picture 2" descr="Wallpapers, обои и фото пау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645023"/>
            <a:ext cx="4104456" cy="2963239"/>
          </a:xfrm>
          <a:prstGeom prst="rect">
            <a:avLst/>
          </a:prstGeom>
          <a:noFill/>
        </p:spPr>
      </p:pic>
      <p:pic>
        <p:nvPicPr>
          <p:cNvPr id="6" name="Рисунок 5" descr="1=) (83).gif">
            <a:hlinkClick r:id="rId5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 descr="Картинка 35 из 44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6" y="0"/>
            <a:ext cx="5076824" cy="3429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6021288"/>
            <a:ext cx="3512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Почему рак покраснел?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74" name="Picture 10" descr="Картинка 62 из 44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564904"/>
            <a:ext cx="4317780" cy="3240360"/>
          </a:xfrm>
          <a:prstGeom prst="rect">
            <a:avLst/>
          </a:prstGeom>
          <a:noFill/>
        </p:spPr>
      </p:pic>
      <p:pic>
        <p:nvPicPr>
          <p:cNvPr id="36876" name="Picture 12" descr="Картинка 66 из 44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883394"/>
            <a:ext cx="4248472" cy="33718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0"/>
            <a:ext cx="43204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Жил на свете любопытный рак. Как-то  решил он  проверить что там у хозяйки в кастрюле варится и плюхнулся в нее.  Смотрит, а там таких любопытных полно. Стыдно ему стало за свое любопытство, вылез , глянул в зеркало, а он – то красный стал! 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=) (83).gif">
            <a:hlinkClick r:id="rId8" action="ppaction://hlinkpres?slideindex=2&amp;slidetitle=Слайд 2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360" y="573325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740</Words>
  <Application>Microsoft Office PowerPoint</Application>
  <PresentationFormat>Экран (4:3)</PresentationFormat>
  <Paragraphs>203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Сергей</cp:lastModifiedBy>
  <cp:revision>165</cp:revision>
  <dcterms:modified xsi:type="dcterms:W3CDTF">2010-12-13T18:02:47Z</dcterms:modified>
</cp:coreProperties>
</file>