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20" r:id="rId3"/>
    <p:sldId id="315" r:id="rId4"/>
    <p:sldId id="321" r:id="rId5"/>
    <p:sldId id="312" r:id="rId6"/>
    <p:sldId id="338" r:id="rId7"/>
    <p:sldId id="270" r:id="rId8"/>
    <p:sldId id="314" r:id="rId9"/>
    <p:sldId id="335" r:id="rId10"/>
    <p:sldId id="316" r:id="rId11"/>
    <p:sldId id="310" r:id="rId12"/>
    <p:sldId id="318" r:id="rId13"/>
    <p:sldId id="322" r:id="rId14"/>
    <p:sldId id="336" r:id="rId15"/>
    <p:sldId id="268" r:id="rId16"/>
    <p:sldId id="273" r:id="rId17"/>
    <p:sldId id="339" r:id="rId18"/>
    <p:sldId id="323" r:id="rId19"/>
    <p:sldId id="329" r:id="rId20"/>
    <p:sldId id="307" r:id="rId21"/>
    <p:sldId id="328" r:id="rId22"/>
    <p:sldId id="337" r:id="rId23"/>
    <p:sldId id="299" r:id="rId24"/>
    <p:sldId id="319" r:id="rId25"/>
    <p:sldId id="308" r:id="rId26"/>
    <p:sldId id="326" r:id="rId27"/>
    <p:sldId id="309" r:id="rId28"/>
    <p:sldId id="34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E67"/>
    <a:srgbClr val="12DE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0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871B3A-AA17-43B4-9E30-660E8060A6A7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BF00D7-8031-4A84-87A9-1D290371D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rednaya-posuda.ru/wp-content/img/Samovar_25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tgl.net.ru/wiki/index.php/%D0%98%D0%B7%D0%BE%D0%B1%D1%80%D0%B0%D0%B6%D0%B5%D0%BD%D0%B8%D0%B5:Stol1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аталья\Мои документы\Мои рисунки\MP Navigator EX\2010_10_25\IMG_000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58246" cy="61436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Сервировка стола должна отвечать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следующим требованиям:</a:t>
            </a: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r>
              <a:rPr lang="ru-RU" dirty="0" smtClean="0">
                <a:latin typeface="Arial" pitchFamily="34" charset="0"/>
              </a:rPr>
              <a:t>1. </a:t>
            </a:r>
            <a:r>
              <a:rPr lang="ru-RU" sz="3100" dirty="0" smtClean="0">
                <a:latin typeface="Arial" pitchFamily="34" charset="0"/>
              </a:rPr>
              <a:t>С</a:t>
            </a:r>
            <a: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оответствовать набору подаваемых закусок, блюд   и  напитков;</a:t>
            </a:r>
            <a:b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</a:rPr>
            </a:br>
            <a:r>
              <a:rPr lang="ru-RU" sz="3100" dirty="0" smtClean="0">
                <a:latin typeface="Arial" pitchFamily="34" charset="0"/>
              </a:rPr>
              <a:t>2</a:t>
            </a:r>
            <a: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быть эстетичной :    Красивая  посуда, приборы, красивая скатерть украшают  стол, создают торжественность, уют </a:t>
            </a:r>
            <a:b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определенной мере способствуют аппетиту.</a:t>
            </a:r>
            <a:endParaRPr lang="ru-RU" sz="3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5" y="0"/>
          <a:ext cx="9145059" cy="6858000"/>
        </p:xfrm>
        <a:graphic>
          <a:graphicData uri="http://schemas.openxmlformats.org/presentationml/2006/ole">
            <p:oleObj spid="_x0000_s1026" name="Презентация" r:id="rId3" imgW="4570378" imgH="3427533" progId="PowerPoint.Show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001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Последовательность сервировки: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5800" y="1285875"/>
            <a:ext cx="8458200" cy="351472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6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Скатерть</a:t>
            </a:r>
          </a:p>
          <a:p>
            <a:pPr marL="514350" indent="-514350">
              <a:buAutoNum type="arabicPeriod"/>
            </a:pPr>
            <a:r>
              <a:rPr lang="ru-RU" sz="36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Хлеб, холодные закуски, наборы для специй.</a:t>
            </a:r>
          </a:p>
          <a:p>
            <a:pPr marL="514350" indent="-514350">
              <a:buAutoNum type="arabicPeriod"/>
            </a:pPr>
            <a:r>
              <a:rPr lang="ru-RU" sz="36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Для каждого члена семьи: тарелки и приборы.</a:t>
            </a:r>
          </a:p>
          <a:p>
            <a:pPr marL="514350" indent="-514350">
              <a:buAutoNum type="arabicPeriod"/>
            </a:pPr>
            <a:r>
              <a:rPr lang="ru-RU" sz="36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Салфетки.</a:t>
            </a:r>
          </a:p>
          <a:p>
            <a:pPr marL="514350" indent="-514350">
              <a:buAutoNum type="arabicPeriod"/>
            </a:pPr>
            <a:r>
              <a:rPr lang="ru-RU" sz="36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Цветы.</a:t>
            </a:r>
            <a:endParaRPr lang="ru-RU" sz="3600" b="1" i="1" dirty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00240"/>
            <a:ext cx="8458200" cy="4429156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7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Невысокие вазы с садовыми цветами или полевыми по 3–7 штук в каждом ставят в центре стола. </a:t>
            </a:r>
            <a:br>
              <a:rPr lang="ru-RU" sz="27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/>
            </a:r>
            <a:br>
              <a:rPr lang="ru-RU" sz="27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Осенью или зимой можно использовать листья, небольшие веточки с плодами, ветки сосны, ели.</a:t>
            </a:r>
            <a:br>
              <a:rPr lang="ru-RU" sz="27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 </a:t>
            </a:r>
            <a:br>
              <a:rPr lang="ru-RU" sz="27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Для особо торжественных случаев хороши плавающие букеты.</a:t>
            </a:r>
            <a:br>
              <a:rPr lang="ru-RU" sz="2700" b="1" i="1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</a:br>
            <a:endParaRPr lang="ru-RU" sz="2700" b="1" i="1" dirty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Cambr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1857388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</a:rPr>
              <a:t>Прекрасным украшением стола являются цветы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428736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latin typeface="Cambria" pitchFamily="18" charset="0"/>
                <a:ea typeface="Times New Roman" pitchFamily="18" charset="0"/>
                <a:cs typeface="Cambria" pitchFamily="18" charset="0"/>
              </a:rPr>
              <a:t>Такая последовательность обеспечивает быстроту и правильность расстановки предметов и позволяет предохранять посуду, особенно хрусталь,  от боя.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Наталья\Мои документы\Мои рисунки\MP Navigator EX\2010_10_24\IMG_000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85720" y="285728"/>
            <a:ext cx="4260873" cy="4357742"/>
          </a:xfrm>
          <a:prstGeom prst="rect">
            <a:avLst/>
          </a:prstGeom>
          <a:noFill/>
        </p:spPr>
      </p:pic>
      <p:pic>
        <p:nvPicPr>
          <p:cNvPr id="3" name="Picture 2" descr="C:\Documents and Settings\Наталья\Мои документы\Мои рисунки\MP Navigator EX\2010_10_24\IMG_0006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786314" y="2500306"/>
            <a:ext cx="4143405" cy="414340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214290"/>
            <a:ext cx="3786182" cy="22256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Сервировка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стола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к ужину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214710" cy="25114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Чахохбили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с картофелем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Наталья\Мои документы\Мои рисунки\MP Navigator EX\2010_10_25\IMG_000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71480"/>
            <a:ext cx="4451141" cy="2571768"/>
          </a:xfrm>
          <a:prstGeom prst="rect">
            <a:avLst/>
          </a:prstGeom>
          <a:noFill/>
        </p:spPr>
      </p:pic>
      <p:pic>
        <p:nvPicPr>
          <p:cNvPr id="4" name="Picture 2" descr="C:\Documents and Settings\Наталья\Мои документы\Мои рисунки\MP Navigator EX\2010_10_25\IMG_0004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948042" cy="3071834"/>
          </a:xfrm>
          <a:prstGeom prst="rect">
            <a:avLst/>
          </a:prstGeom>
          <a:noFill/>
        </p:spPr>
      </p:pic>
      <p:pic>
        <p:nvPicPr>
          <p:cNvPr id="5" name="Picture 2" descr="C:\Documents and Settings\Наталья\Мои документы\Мои рисунки\MP Navigator EX\2010_10_25\IMG_0004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196" y="3429001"/>
            <a:ext cx="4223772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81000" y="714356"/>
            <a:ext cx="8458200" cy="2000263"/>
          </a:xfrm>
        </p:spPr>
        <p:txBody>
          <a:bodyPr/>
          <a:lstStyle/>
          <a:p>
            <a:pPr algn="ctr"/>
            <a:r>
              <a:rPr lang="ru-RU" dirty="0" smtClean="0"/>
              <a:t>Столовая посуда и </a:t>
            </a:r>
            <a:br>
              <a:rPr lang="ru-RU" dirty="0" smtClean="0"/>
            </a:br>
            <a:r>
              <a:rPr lang="ru-RU" dirty="0" smtClean="0"/>
              <a:t>приборы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2714620"/>
            <a:ext cx="8458200" cy="2428892"/>
          </a:xfrm>
        </p:spPr>
        <p:txBody>
          <a:bodyPr>
            <a:noAutofit/>
          </a:bodyPr>
          <a:lstStyle/>
          <a:p>
            <a:pPr algn="ctr"/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Нож,</a:t>
            </a:r>
          </a:p>
          <a:p>
            <a:pPr algn="ctr"/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Вилка, </a:t>
            </a:r>
          </a:p>
          <a:p>
            <a:pPr algn="ctr"/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ложка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00108"/>
            <a:ext cx="8686800" cy="214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Непременная деталь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при сервировке стола  </a:t>
            </a:r>
            <a:r>
              <a:rPr lang="ru-RU" b="1" dirty="0" smtClean="0">
                <a:solidFill>
                  <a:schemeClr val="tx1"/>
                </a:solidFill>
              </a:rPr>
              <a:t>—  салфетки.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Практическая работа №1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демонстрация приемов складывания  салфеток </a:t>
            </a:r>
            <a:endParaRPr lang="ru-RU" sz="2000" dirty="0"/>
          </a:p>
        </p:txBody>
      </p:sp>
      <p:pic>
        <p:nvPicPr>
          <p:cNvPr id="3" name="Рисунок 2" descr="http://supercook.ru/images/salfet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786478" cy="418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28" y="2214554"/>
            <a:ext cx="6572296" cy="2643206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sz="7200" dirty="0" smtClean="0">
                <a:solidFill>
                  <a:srgbClr val="071E67"/>
                </a:solidFill>
              </a:rPr>
              <a:t>Правила </a:t>
            </a:r>
            <a:br>
              <a:rPr lang="ru-RU" sz="7200" dirty="0" smtClean="0">
                <a:solidFill>
                  <a:srgbClr val="071E67"/>
                </a:solidFill>
              </a:rPr>
            </a:br>
            <a:r>
              <a:rPr lang="ru-RU" sz="7200" dirty="0" smtClean="0">
                <a:solidFill>
                  <a:srgbClr val="071E67"/>
                </a:solidFill>
              </a:rPr>
              <a:t>поведения </a:t>
            </a:r>
            <a:br>
              <a:rPr lang="ru-RU" sz="7200" dirty="0" smtClean="0">
                <a:solidFill>
                  <a:srgbClr val="071E67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71480"/>
            <a:ext cx="81439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71E67"/>
                </a:solidFill>
              </a:rPr>
              <a:t>Тема урока:</a:t>
            </a:r>
          </a:p>
          <a:p>
            <a:pPr algn="ctr"/>
            <a:endParaRPr lang="ru-RU" sz="6000" dirty="0" smtClean="0">
              <a:solidFill>
                <a:srgbClr val="071E67"/>
              </a:solidFill>
            </a:endParaRPr>
          </a:p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Сервировка   стола     </a:t>
            </a:r>
            <a:r>
              <a:rPr lang="ru-RU" sz="8000" i="1" dirty="0" smtClean="0">
                <a:solidFill>
                  <a:srgbClr val="002060"/>
                </a:solidFill>
              </a:rPr>
              <a:t>к ужину</a:t>
            </a:r>
            <a:endParaRPr lang="ru-RU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6"/>
            <a:ext cx="8458200" cy="550072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Если ты хозяин: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1. Любой человек, переступивший порог твоего дома, является гостем, которого следует принять любезно и сердечно.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2.Если гость зашел больше, чем на несколько минут, ты должен предложить ему снять пальто. Причем ты должен помочь ему повесить пальто на вешалку.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3.Постарайся, чтобы гость поскорей освоился  и почувствовал себя, как дома. Предложи ему сесть на самое удобное место. Займи гостя беседой, пусть гость сам выбирает тему для разговора.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4.Не оставляй гостя одного на долгое время. А если тебе ненадолго надо отвлечься, непременно извинись перед ним.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5.Если гость засиделся и не собирается уходить, а у тебя неотложные дела, ты должен найти очень тактичную форму, как дать ему это понять. 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10001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Элементы этикета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Рисунок 3" descr="http://deti.ucoz.ru/_pu/0/1881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643446"/>
            <a:ext cx="22955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928662" y="214291"/>
            <a:ext cx="7000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</a:pPr>
            <a:r>
              <a:rPr lang="ru-RU" sz="4000" b="1" dirty="0" smtClean="0">
                <a:solidFill>
                  <a:srgbClr val="002060"/>
                </a:solidFill>
              </a:rPr>
              <a:t>КАК ВЕСТИ СЕБЯ ЗА СТОЛОМ. 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78595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1. Локти на стол не клади, только кисти рук.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2.  Закуски и салаты с больших блюд клади не теми ложками, которыми ешь сам, а теми, что на блюде.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3. Ложку или вилку с едой подноси к чуть склоненной голове, но никогда не наклоняйся к тарелке.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4. Прожевывай пищу обязательно с закрытыми губами - ни быстро, ни медленно, не чавкай и не разговаривай с полным ртом.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00364" y="4071942"/>
            <a:ext cx="5964124" cy="1928826"/>
          </a:xfrm>
        </p:spPr>
        <p:txBody>
          <a:bodyPr>
            <a:noAutofit/>
          </a:bodyPr>
          <a:lstStyle/>
          <a:p>
            <a:pPr algn="l"/>
            <a:r>
              <a:rPr lang="ru-RU" sz="2000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5. На </a:t>
            </a:r>
            <a:r>
              <a:rPr lang="ru-RU" sz="20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тарелку </a:t>
            </a:r>
            <a:r>
              <a:rPr lang="ru-RU" sz="2000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клади </a:t>
            </a:r>
            <a:r>
              <a:rPr lang="ru-RU" sz="20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ровно столько, сколько съешь. </a:t>
            </a:r>
            <a:br>
              <a:rPr lang="ru-RU" sz="20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2000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6. Когда </a:t>
            </a:r>
            <a:r>
              <a:rPr lang="ru-RU" sz="20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трапеза закончена, нож и вилку клади на тарелку параллельно  друг другу справа. </a:t>
            </a:r>
          </a:p>
        </p:txBody>
      </p:sp>
    </p:spTree>
    <p:extLst>
      <p:ext uri="{BB962C8B-B14F-4D97-AF65-F5344CB8AC3E}">
        <p14:creationId xmlns="" xmlns:p14="http://schemas.microsoft.com/office/powerpoint/2010/main" val="93828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7167"/>
            <a:ext cx="8458200" cy="1214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71E67"/>
                </a:solidFill>
              </a:rPr>
              <a:t>Разрезая какое-нибудь кушанье, </a:t>
            </a:r>
            <a:br>
              <a:rPr lang="ru-RU" sz="3100" dirty="0" smtClean="0">
                <a:solidFill>
                  <a:srgbClr val="071E67"/>
                </a:solidFill>
              </a:rPr>
            </a:br>
            <a:r>
              <a:rPr lang="ru-RU" sz="3100" dirty="0" smtClean="0">
                <a:solidFill>
                  <a:srgbClr val="071E67"/>
                </a:solidFill>
              </a:rPr>
              <a:t>вилку держи вот так:</a:t>
            </a:r>
            <a:br>
              <a:rPr lang="ru-RU" sz="3100" dirty="0" smtClean="0">
                <a:solidFill>
                  <a:srgbClr val="071E67"/>
                </a:solidFill>
              </a:rPr>
            </a:br>
            <a:r>
              <a:rPr lang="ru-RU" sz="3100" dirty="0" smtClean="0">
                <a:solidFill>
                  <a:srgbClr val="071E67"/>
                </a:solidFill>
              </a:rPr>
              <a:t> </a:t>
            </a:r>
            <a:endParaRPr lang="ru-RU" dirty="0">
              <a:solidFill>
                <a:srgbClr val="071E67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4572008"/>
            <a:ext cx="7643866" cy="1714512"/>
          </a:xfrm>
        </p:spPr>
        <p:txBody>
          <a:bodyPr>
            <a:normAutofit/>
          </a:bodyPr>
          <a:lstStyle/>
          <a:p>
            <a:pPr algn="just"/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Если ты будешь держать вилку неправильно, то есть перпендикулярно к тарелке, она может скользнуть по гладкой поверхности тарелки и разбросать всю еду по столу.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8577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79928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71E67"/>
                </a:solidFill>
              </a:rPr>
              <a:t>СОВЕТЫ   ЕДОКАМ. </a:t>
            </a:r>
          </a:p>
          <a:p>
            <a:pPr algn="ctr"/>
            <a:endParaRPr lang="ru-RU" sz="24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dirty="0" smtClean="0"/>
              <a:t>          </a:t>
            </a:r>
            <a:r>
              <a:rPr lang="ru-RU" sz="24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Это ешь вилкой: котлеты, рулеты, гуляш, бефстроганов, салаты, паштеты, омлеты, рис, макароны, пельмени, овощные гарниры, картофель.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Это ешь с помощью ножа и вилки: жаркое, отбивные котлеты, птицу.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Это ешь ложкой: каши, творог, суп, пюре.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Хлеб берут рукой, не откусывают от куска, а отламывают кусочки и кладут в рот.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Торт, пирожное и другие сладости с кремом не нужно брать руками. Их едят маленькой ложкой. </a:t>
            </a:r>
            <a:endParaRPr lang="ru-RU" sz="24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603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71E67"/>
                </a:solidFill>
              </a:rPr>
              <a:t>Это Важно знать:</a:t>
            </a:r>
            <a:endParaRPr lang="ru-RU" dirty="0">
              <a:solidFill>
                <a:srgbClr val="071E67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2227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</a:t>
            </a:r>
            <a:r>
              <a:rPr lang="ru-RU" sz="3600" u="sng" dirty="0" smtClean="0">
                <a:solidFill>
                  <a:schemeClr val="tx1"/>
                </a:solidFill>
              </a:rPr>
              <a:t>Перед подачей сладкого блюда –</a:t>
            </a:r>
          </a:p>
          <a:p>
            <a:pPr algn="ctr">
              <a:buNone/>
            </a:pPr>
            <a:r>
              <a:rPr lang="ru-RU" sz="3600" u="sng" smtClean="0">
                <a:solidFill>
                  <a:srgbClr val="071E67"/>
                </a:solidFill>
              </a:rPr>
              <a:t>десерта </a:t>
            </a:r>
            <a:r>
              <a:rPr lang="ru-RU" sz="3600" u="sng" dirty="0" smtClean="0">
                <a:solidFill>
                  <a:schemeClr val="tx1"/>
                </a:solidFill>
              </a:rPr>
              <a:t/>
            </a:r>
            <a:br>
              <a:rPr lang="ru-RU" sz="3600" u="sng" dirty="0" smtClean="0">
                <a:solidFill>
                  <a:schemeClr val="tx1"/>
                </a:solidFill>
              </a:rPr>
            </a:br>
            <a:r>
              <a:rPr lang="ru-RU" sz="3600" u="sng" dirty="0" smtClean="0">
                <a:solidFill>
                  <a:schemeClr val="tx1"/>
                </a:solidFill>
              </a:rPr>
              <a:t>ненужную посуду  и  приборы убирают, крошки сметают.</a:t>
            </a:r>
            <a:endParaRPr lang="ru-RU" sz="36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794"/>
            <a:ext cx="9144000" cy="15001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Практическая    работа: №2</a:t>
            </a:r>
          </a:p>
          <a:p>
            <a:pPr algn="ctr">
              <a:buNone/>
            </a:pPr>
            <a:endParaRPr lang="ru-RU" sz="6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Сервировка стола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 к ужину. </a:t>
            </a:r>
          </a:p>
          <a:p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1415772"/>
            <a:ext cx="67866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Приятного аппетита!</a:t>
            </a:r>
            <a:r>
              <a:rPr kumimoji="0" lang="ru-RU" sz="96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   </a:t>
            </a:r>
            <a:r>
              <a:rPr lang="ru-RU" sz="5400" u="sng" dirty="0" smtClean="0">
                <a:solidFill>
                  <a:schemeClr val="tx1"/>
                </a:solidFill>
              </a:rPr>
              <a:t>Домашнее задание: </a:t>
            </a:r>
          </a:p>
          <a:p>
            <a:pPr lvl="0"/>
            <a:r>
              <a:rPr lang="ru-RU" dirty="0" smtClean="0"/>
              <a:t>Приготовить праздничный  ужин  для своей семьи.</a:t>
            </a:r>
          </a:p>
          <a:p>
            <a:pPr lvl="0"/>
            <a:r>
              <a:rPr lang="ru-RU" dirty="0" smtClean="0"/>
              <a:t> Родителей попросить написать отзыв о вашей сервировке стола  к ужину.</a:t>
            </a:r>
            <a:endParaRPr lang="ru-RU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Наталья\Мои документы\Мои рисунки\MP Navigator EX\2011_01_26\IMG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74699" y="-1074657"/>
            <a:ext cx="5708883" cy="885828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1285860"/>
            <a:ext cx="77153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обучить учащихся сервировке стола к ужину.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воспитывать, эстетический вкус, внимательность, прививать навыки культуры труда и аккуратности, развивать трудовые навыки и исполнительские умения.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28596" y="642918"/>
            <a:ext cx="821537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Скорее скатерть!</a:t>
            </a:r>
            <a:br>
              <a:rPr kumimoji="0" lang="ru-RU" sz="40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0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На столе, блистая,</a:t>
            </a:r>
            <a:br>
              <a:rPr kumimoji="0" lang="ru-RU" sz="40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0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Шипит вечерний самовар.</a:t>
            </a:r>
            <a:br>
              <a:rPr kumimoji="0" lang="ru-RU" sz="40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0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Красивый чайник нагревая, </a:t>
            </a:r>
            <a:br>
              <a:rPr kumimoji="0" lang="ru-RU" sz="40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000" b="0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Под ним клубится легкий пар…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4000" b="0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4000" b="0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                                А. С. Пушкин.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" name="Picture 6" descr="Картинка 11 из 93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0410" y="1"/>
            <a:ext cx="2213590" cy="27146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00108"/>
            <a:ext cx="8458200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</a:t>
            </a:r>
            <a:r>
              <a:rPr lang="ru-RU" sz="4900" b="1" dirty="0" smtClean="0">
                <a:solidFill>
                  <a:srgbClr val="0070C0"/>
                </a:solidFill>
              </a:rPr>
              <a:t>Сервировка</a:t>
            </a:r>
            <a:r>
              <a:rPr lang="ru-RU" sz="490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dirty="0" smtClean="0"/>
              <a:t>–  это   подготовка   и оформление стола для приема пищи.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000372"/>
            <a:ext cx="8072494" cy="19288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8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Основная цель сервировки </a:t>
            </a:r>
            <a:r>
              <a:rPr lang="ru-RU" sz="35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– накрыть стол, расставив в определенном порядке столовые приборы, посуду,  кушанья.</a:t>
            </a:r>
            <a:endParaRPr lang="ru-RU" sz="35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сканворд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1" name="Подзаголовок 60"/>
          <p:cNvSpPr>
            <a:spLocks noGrp="1"/>
          </p:cNvSpPr>
          <p:nvPr>
            <p:ph idx="1"/>
          </p:nvPr>
        </p:nvSpPr>
        <p:spPr>
          <a:xfrm>
            <a:off x="304800" y="6000768"/>
            <a:ext cx="2338374" cy="4286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Ключевое слово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285860"/>
            <a:ext cx="50006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Родина огурцов и томатов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85736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857364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85736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85736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85736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85736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185736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185736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2500306"/>
            <a:ext cx="50006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Платки для вытирания губ после еды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50030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3071810"/>
            <a:ext cx="62864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07181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3071810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307181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07181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307181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307181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65228" y="4286256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3714752"/>
            <a:ext cx="56436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Ломтик хлеба с  сыром , маслом,  ветчиной…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848" y="4286256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8368" y="4286256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65426" y="4286256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29388" y="307181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388" y="3714752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715008" y="307181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079607" y="4286256"/>
            <a:ext cx="785819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14810" y="4286256"/>
            <a:ext cx="78581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4286256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715008" y="4286256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429388" y="428625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85786" y="4857760"/>
            <a:ext cx="56436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Искусство приготовления пищи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stCxn id="3" idx="3"/>
          </p:cNvCxnSpPr>
          <p:nvPr/>
        </p:nvCxnSpPr>
        <p:spPr>
          <a:xfrm>
            <a:off x="6429388" y="157161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1142976" y="2285992"/>
            <a:ext cx="35719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428596" y="3500438"/>
            <a:ext cx="28575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>
            <a:off x="428596" y="4714884"/>
            <a:ext cx="35719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6680215" y="1678769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142976" y="228599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28596" y="3500438"/>
            <a:ext cx="2857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28596" y="471488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2786050" y="5857892"/>
            <a:ext cx="700086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00430" y="5857892"/>
            <a:ext cx="714380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14810" y="5857892"/>
            <a:ext cx="642942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786314" y="192880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4286248" y="600076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3643306" y="600076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5" name="Овал 64"/>
          <p:cNvSpPr/>
          <p:nvPr/>
        </p:nvSpPr>
        <p:spPr>
          <a:xfrm>
            <a:off x="2928926" y="600076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 flipH="1">
            <a:off x="4429124" y="4286256"/>
            <a:ext cx="214314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572264" y="314324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6572264" y="3071810"/>
            <a:ext cx="35719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58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Сервировка стола к ужину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Наталья\Мои документы\Мои рисунки\MP Navigator EX\2010_10_25\IMG_000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34845" cy="49292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вечернее обслуживание гостей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supercook.ru/images/sto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5722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gl.net.ru/wiki/images/thumb/8/8e/Stol1.png/180px-Stol1.png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6572296" cy="427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571480"/>
            <a:ext cx="8143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Сервировка   стола     </a:t>
            </a:r>
            <a:r>
              <a:rPr lang="ru-RU" sz="4000" b="1" i="1" dirty="0" smtClean="0"/>
              <a:t>к ужину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1091</TotalTime>
  <Words>429</Words>
  <Application>Microsoft Office PowerPoint</Application>
  <PresentationFormat>Экран (4:3)</PresentationFormat>
  <Paragraphs>107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Трек</vt:lpstr>
      <vt:lpstr>Презентация</vt:lpstr>
      <vt:lpstr>Слайд 1</vt:lpstr>
      <vt:lpstr>Слайд 2</vt:lpstr>
      <vt:lpstr>Слайд 3</vt:lpstr>
      <vt:lpstr>Слайд 4</vt:lpstr>
      <vt:lpstr>    Сервировка   –  это   подготовка   и оформление стола для приема пищи.  </vt:lpstr>
      <vt:lpstr>сканворд</vt:lpstr>
      <vt:lpstr>Сервировка стола к ужину</vt:lpstr>
      <vt:lpstr>вечернее обслуживание гостей</vt:lpstr>
      <vt:lpstr>Слайд 9</vt:lpstr>
      <vt:lpstr>Сервировка стола должна отвечать следующим требованиям:  1. Соответствовать набору подаваемых закусок, блюд   и  напитков;   2. быть эстетичной :    Красивая  посуда, приборы, красивая скатерть украшают  стол, создают торжественность, уют  и в определенной мере способствуют аппетиту.</vt:lpstr>
      <vt:lpstr>Слайд 11</vt:lpstr>
      <vt:lpstr>Последовательность сервировки:  </vt:lpstr>
      <vt:lpstr> Невысокие вазы с садовыми цветами или полевыми по 3–7 штук в каждом ставят в центре стола.   Осенью или зимой можно использовать листья, небольшие веточки с плодами, ветки сосны, ели.   Для особо торжественных случаев хороши плавающие букеты. </vt:lpstr>
      <vt:lpstr>Слайд 14</vt:lpstr>
      <vt:lpstr>Сервировка  стола  к ужину</vt:lpstr>
      <vt:lpstr> Чахохбили  с картофелем  </vt:lpstr>
      <vt:lpstr>Столовая посуда и  приборы</vt:lpstr>
      <vt:lpstr>Непременная деталь  при сервировке стола  —  салфетки.   Практическая работа №1  демонстрация приемов складывания  салфеток </vt:lpstr>
      <vt:lpstr>Правила  поведения   </vt:lpstr>
      <vt:lpstr>Если ты хозяин:     1. Любой человек, переступивший порог твоего дома, является гостем, которого следует принять любезно и сердечно.       2.Если гость зашел больше, чем на несколько минут, ты должен предложить ему снять пальто. Причем ты должен помочь ему повесить пальто на вешалку.       3.Постарайся, чтобы гость поскорей освоился  и почувствовал себя, как дома. Предложи ему сесть на самое удобное место. Займи гостя беседой, пусть гость сам выбирает тему для разговора.       4.Не оставляй гостя одного на долгое время. А если тебе ненадолго надо отвлечься, непременно извинись перед ним.       5.Если гость засиделся и не собирается уходить, а у тебя неотложные дела, ты должен найти очень тактичную форму, как дать ему это понять.  </vt:lpstr>
      <vt:lpstr>    1. Локти на стол не клади, только кисти рук.       2.  Закуски и салаты с больших блюд клади не теми ложками, которыми ешь сам, а теми, что на блюде.       3. Ложку или вилку с едой подноси к чуть склоненной голове, но никогда не наклоняйся к тарелке.       4. Прожевывай пищу обязательно с закрытыми губами - ни быстро, ни медленно, не чавкай и не разговаривай с полным ртом.     </vt:lpstr>
      <vt:lpstr>Разрезая какое-нибудь кушанье,  вилку держи вот так:  </vt:lpstr>
      <vt:lpstr>Слайд 23</vt:lpstr>
      <vt:lpstr>Это Важно знать:</vt:lpstr>
      <vt:lpstr>Слайд 25</vt:lpstr>
      <vt:lpstr>Слайд 26</vt:lpstr>
      <vt:lpstr>Слайд 27</vt:lpstr>
      <vt:lpstr>Слайд 28</vt:lpstr>
    </vt:vector>
  </TitlesOfParts>
  <Company>МСОШ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Технология</dc:creator>
  <cp:lastModifiedBy>Tata</cp:lastModifiedBy>
  <cp:revision>91</cp:revision>
  <dcterms:created xsi:type="dcterms:W3CDTF">2010-10-24T08:18:55Z</dcterms:created>
  <dcterms:modified xsi:type="dcterms:W3CDTF">2011-04-30T16:18:38Z</dcterms:modified>
</cp:coreProperties>
</file>