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86" r:id="rId2"/>
    <p:sldId id="287" r:id="rId3"/>
    <p:sldId id="289" r:id="rId4"/>
    <p:sldId id="296" r:id="rId5"/>
    <p:sldId id="269" r:id="rId6"/>
    <p:sldId id="271" r:id="rId7"/>
    <p:sldId id="270" r:id="rId8"/>
    <p:sldId id="294" r:id="rId9"/>
    <p:sldId id="290" r:id="rId10"/>
    <p:sldId id="291" r:id="rId11"/>
    <p:sldId id="295" r:id="rId12"/>
    <p:sldId id="281" r:id="rId13"/>
    <p:sldId id="292" r:id="rId14"/>
    <p:sldId id="293" r:id="rId15"/>
    <p:sldId id="280" r:id="rId16"/>
    <p:sldId id="274" r:id="rId17"/>
    <p:sldId id="297" r:id="rId18"/>
    <p:sldId id="282" r:id="rId19"/>
    <p:sldId id="266" r:id="rId20"/>
    <p:sldId id="273" r:id="rId21"/>
    <p:sldId id="279" r:id="rId22"/>
    <p:sldId id="277" r:id="rId23"/>
    <p:sldId id="285" r:id="rId24"/>
    <p:sldId id="278" r:id="rId25"/>
    <p:sldId id="268" r:id="rId26"/>
    <p:sldId id="261" r:id="rId27"/>
    <p:sldId id="299" r:id="rId28"/>
    <p:sldId id="283" r:id="rId29"/>
    <p:sldId id="300" r:id="rId30"/>
    <p:sldId id="301" r:id="rId31"/>
    <p:sldId id="298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D947-3897-4C9D-B867-862AE4DD598A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4991-9B9B-4507-9EAF-3F411F170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5F112-4029-4C31-91EB-DDB70CFD64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45BC87-66C4-4AF2-BF2A-07ACCCFA23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1F215A-1E59-4561-87F5-50C7C30BEF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239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3579813" cy="4343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7613" y="1828800"/>
            <a:ext cx="3581400" cy="4343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192EF7-53AF-482D-A076-C682785F86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6480048" cy="2301240"/>
          </a:xfrm>
        </p:spPr>
        <p:txBody>
          <a:bodyPr/>
          <a:lstStyle/>
          <a:p>
            <a:r>
              <a:rPr lang="ru-RU" dirty="0" smtClean="0"/>
              <a:t>Краткий очерк жизни и творчества Н.А. Некрасова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4038600"/>
            <a:ext cx="5867400" cy="16764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Поэтом можешь ты не быть,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Но гражданином быть обязан!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29200"/>
            <a:ext cx="84582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И. Левитан «</a:t>
            </a:r>
            <a:r>
              <a:rPr lang="ru-RU" dirty="0" err="1" smtClean="0">
                <a:latin typeface="+mn-lt"/>
              </a:rPr>
              <a:t>Владимирка</a:t>
            </a:r>
            <a:r>
              <a:rPr lang="ru-RU" dirty="0" smtClean="0">
                <a:latin typeface="+mn-lt"/>
              </a:rPr>
              <a:t>»</a:t>
            </a:r>
            <a:endParaRPr lang="ru-RU" dirty="0">
              <a:latin typeface="+mn-lt"/>
            </a:endParaRPr>
          </a:p>
        </p:txBody>
      </p:sp>
      <p:pic>
        <p:nvPicPr>
          <p:cNvPr id="2050" name="Picture 2" descr="C:\Users\Админ\Desktop\Некрасов\vladimirka-Levit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772400" cy="5052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Vissarion_Belinsky_by_K_Gorbunov_1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4597400" cy="5761038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076825" y="1773238"/>
            <a:ext cx="3744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Великий  критик помог </a:t>
            </a:r>
          </a:p>
          <a:p>
            <a:pPr algn="ctr">
              <a:spcBef>
                <a:spcPct val="50000"/>
              </a:spcBef>
            </a:pPr>
            <a:r>
              <a:rPr lang="ru-RU" sz="3200" dirty="0"/>
              <a:t>Н.А. Некрасову «найти себя».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чер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981075"/>
            <a:ext cx="2803525" cy="4321175"/>
          </a:xfrm>
          <a:prstGeom prst="rect">
            <a:avLst/>
          </a:prstGeom>
          <a:noFill/>
        </p:spPr>
      </p:pic>
      <p:pic>
        <p:nvPicPr>
          <p:cNvPr id="26627" name="Picture 3" descr="некрас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2484437" cy="4371975"/>
          </a:xfrm>
          <a:prstGeom prst="rect">
            <a:avLst/>
          </a:prstGeom>
          <a:noFill/>
        </p:spPr>
      </p:pic>
      <p:pic>
        <p:nvPicPr>
          <p:cNvPr id="26628" name="Picture 4" descr="добролю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349500"/>
            <a:ext cx="2955925" cy="3994150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59113" y="188913"/>
            <a:ext cx="28273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Редакция революционно-</a:t>
            </a:r>
          </a:p>
          <a:p>
            <a:r>
              <a:rPr lang="ru-RU" sz="2400" dirty="0"/>
              <a:t>демократического журнала </a:t>
            </a:r>
          </a:p>
          <a:p>
            <a:r>
              <a:rPr lang="ru-RU" sz="2400" dirty="0"/>
              <a:t>«Современник»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Н.А.Некрасов</a:t>
            </a:r>
            <a:endParaRPr lang="ru-RU" dirty="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372225" y="5300663"/>
            <a:ext cx="2008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Н.Г.Чернышевский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059113" y="638175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/>
              <a:t>Н.А.Добролюбов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Н. Г. Чернышевский</a:t>
            </a:r>
            <a:endParaRPr lang="ru-RU" dirty="0"/>
          </a:p>
        </p:txBody>
      </p:sp>
      <p:pic>
        <p:nvPicPr>
          <p:cNvPr id="5" name="Picture 7" descr="черныше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33400"/>
            <a:ext cx="4343400" cy="483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Н. А. Добролюбов</a:t>
            </a:r>
            <a:endParaRPr lang="ru-RU" dirty="0"/>
          </a:p>
        </p:txBody>
      </p:sp>
      <p:pic>
        <p:nvPicPr>
          <p:cNvPr id="4" name="Picture 4" descr="добролюб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457200"/>
            <a:ext cx="4343400" cy="483378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оврем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5329238" cy="450215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 flipH="1">
            <a:off x="5795963" y="1196975"/>
            <a:ext cx="31702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/>
              <a:t>Некрасов в группе писателей «Современника»: И.С.Тургенев, В.А.Сологуб, Л.Н.Толстой, </a:t>
            </a:r>
            <a:r>
              <a:rPr lang="ru-RU" sz="2800" dirty="0" err="1"/>
              <a:t>Д.В.Григорович,И.И.Панаев</a:t>
            </a:r>
            <a:r>
              <a:rPr lang="ru-RU" sz="2800" dirty="0"/>
              <a:t>. 1857г.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WordArt 4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208962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cs typeface="Arial"/>
              </a:rPr>
              <a:t>Редакторская и издательская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cs typeface="Arial"/>
              </a:rPr>
              <a:t>деятельность Н.А. Некрасова</a:t>
            </a:r>
          </a:p>
        </p:txBody>
      </p:sp>
      <p:pic>
        <p:nvPicPr>
          <p:cNvPr id="150533" name="Picture 5" descr="Russian_writers_by_Levitsky_1856"/>
          <p:cNvPicPr>
            <a:picLocks noChangeAspect="1" noChangeArrowheads="1"/>
          </p:cNvPicPr>
          <p:nvPr/>
        </p:nvPicPr>
        <p:blipFill>
          <a:blip r:embed="rId2" cstate="print"/>
          <a:srcRect b="-9"/>
          <a:stretch>
            <a:fillRect/>
          </a:stretch>
        </p:blipFill>
        <p:spPr bwMode="auto">
          <a:xfrm>
            <a:off x="1676401" y="1279309"/>
            <a:ext cx="5703888" cy="536279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latin typeface="+mn-lt"/>
              </a:rPr>
              <a:t>Работа в «Отечественных записках»</a:t>
            </a:r>
            <a:endParaRPr lang="ru-RU" sz="3500" dirty="0">
              <a:latin typeface="+mn-lt"/>
            </a:endParaRPr>
          </a:p>
        </p:txBody>
      </p:sp>
      <p:pic>
        <p:nvPicPr>
          <p:cNvPr id="58375" name="Picture 7" descr="салтык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060575"/>
            <a:ext cx="3687763" cy="4103688"/>
          </a:xfrm>
          <a:noFill/>
          <a:ln/>
        </p:spPr>
      </p:pic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28800"/>
            <a:ext cx="4038599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В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1868 Некрасов начал арендовать </a:t>
            </a:r>
            <a:r>
              <a:rPr lang="ru-RU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«Отечественные записки»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 до самой смерти занимал должность редактора этого журнала совместно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 </a:t>
            </a:r>
            <a:r>
              <a:rPr lang="ru-RU" sz="28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  <a:r>
              <a:rPr lang="ru-RU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Е.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Салтыковым</a:t>
            </a:r>
            <a:r>
              <a:rPr lang="ru-RU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«Отечественные записки» завоевали не меньшую популярность, чем «Современник».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91244"/>
            <a:ext cx="7778750" cy="4622082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53213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Дом на литейном проспекте, где помещалась редакция «Современника» и «Отечественных записок</a:t>
            </a:r>
            <a:r>
              <a:rPr lang="ru-RU" sz="2400" dirty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8"/>
            <a:ext cx="3000375" cy="642937"/>
          </a:xfrm>
        </p:spPr>
        <p:txBody>
          <a:bodyPr>
            <a:noAutofit/>
          </a:bodyPr>
          <a:lstStyle/>
          <a:p>
            <a:pPr eaLnBrk="1" hangingPunct="1"/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</a:t>
            </a:r>
          </a:p>
        </p:txBody>
      </p:sp>
      <p:sp>
        <p:nvSpPr>
          <p:cNvPr id="8196" name="Текст 12"/>
          <p:cNvSpPr>
            <a:spLocks noGrp="1"/>
          </p:cNvSpPr>
          <p:nvPr>
            <p:ph type="body" sz="half" idx="3"/>
          </p:nvPr>
        </p:nvSpPr>
        <p:spPr>
          <a:xfrm>
            <a:off x="381000" y="152400"/>
            <a:ext cx="32004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0" dirty="0" smtClean="0">
                <a:solidFill>
                  <a:schemeClr val="tx1"/>
                </a:solidFill>
              </a:rPr>
              <a:t>Обложка журнала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1447800" y="6143620"/>
            <a:ext cx="5410200" cy="714380"/>
          </a:xfrm>
        </p:spPr>
        <p:txBody>
          <a:bodyPr>
            <a:normAutofit/>
          </a:bodyPr>
          <a:lstStyle/>
          <a:p>
            <a:pPr lvl="8" algn="ctr">
              <a:buFontTx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Страница из журнала «Отечественные записки»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9" name="Picture 2" descr="Титульный лист журнала Отечественные Запис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" y="1020040"/>
            <a:ext cx="3863975" cy="361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 descr="Автограф Н.А. Некрасова, 18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971800"/>
            <a:ext cx="3276600" cy="317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 descr="Сотрудники журнала Отечественные Запис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04800"/>
            <a:ext cx="30146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0123-06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09600"/>
            <a:ext cx="3925888" cy="568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Н"/>
          <p:cNvPicPr>
            <a:picLocks noChangeAspect="1" noChangeArrowheads="1"/>
          </p:cNvPicPr>
          <p:nvPr/>
        </p:nvPicPr>
        <p:blipFill>
          <a:blip r:embed="rId2" cstate="print"/>
          <a:srcRect b="50"/>
          <a:stretch>
            <a:fillRect/>
          </a:stretch>
        </p:blipFill>
        <p:spPr bwMode="auto">
          <a:xfrm>
            <a:off x="2627313" y="981075"/>
            <a:ext cx="4741862" cy="5545138"/>
          </a:xfrm>
          <a:prstGeom prst="rect">
            <a:avLst/>
          </a:prstGeom>
          <a:noFill/>
        </p:spPr>
      </p:pic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411413" y="6491288"/>
            <a:ext cx="5006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Н.А. Некрасов. Рисунок И. Петровского. 1852</a:t>
            </a:r>
          </a:p>
        </p:txBody>
      </p:sp>
      <p:sp>
        <p:nvSpPr>
          <p:cNvPr id="149510" name="WordArt 6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7771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noFill/>
                  <a:round/>
                  <a:headEnd/>
                  <a:tailEnd/>
                </a:ln>
                <a:cs typeface="Arial"/>
              </a:rPr>
              <a:t>Н.А. Некрасов в 50-е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литга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6225"/>
            <a:ext cx="3865562" cy="6032500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0" y="333375"/>
            <a:ext cx="36925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/>
              <a:t>Первые </a:t>
            </a:r>
            <a:r>
              <a:rPr lang="ru-RU" sz="2000" dirty="0"/>
              <a:t>статьи Некрасова были опубликованы в «Литературной газете» под псевдонимом Наум </a:t>
            </a:r>
            <a:r>
              <a:rPr lang="ru-RU" sz="2000" dirty="0" err="1" smtClean="0"/>
              <a:t>Песоцкий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4580" name="Picture 4" descr="русскийтеа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492375"/>
            <a:ext cx="3455988" cy="410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0" y="188913"/>
            <a:ext cx="914400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cs typeface="Arial"/>
              </a:rPr>
              <a:t>Последние годы жизни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cs typeface="Arial"/>
              </a:rPr>
              <a:t>Н.А. Некрасова</a:t>
            </a:r>
          </a:p>
        </p:txBody>
      </p:sp>
      <p:pic>
        <p:nvPicPr>
          <p:cNvPr id="152581" name="Picture 5" descr="index_pic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62125"/>
            <a:ext cx="5848350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похор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14785"/>
            <a:ext cx="7013575" cy="5843215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Похороны Н.А.Некрасова превратились в демонстрацию.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2"/>
          <p:cNvPicPr>
            <a:picLocks noChangeAspect="1" noChangeArrowheads="1"/>
          </p:cNvPicPr>
          <p:nvPr/>
        </p:nvPicPr>
        <p:blipFill>
          <a:blip r:embed="rId2" cstate="print"/>
          <a:srcRect b="69"/>
          <a:stretch>
            <a:fillRect/>
          </a:stretch>
        </p:blipFill>
        <p:spPr bwMode="auto">
          <a:xfrm>
            <a:off x="468313" y="188913"/>
            <a:ext cx="4997450" cy="5976937"/>
          </a:xfrm>
          <a:prstGeom prst="rect">
            <a:avLst/>
          </a:prstGeom>
          <a:noFill/>
        </p:spPr>
      </p:pic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5508624" y="549275"/>
            <a:ext cx="36353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Некрасов умер 27 декабря 1877 (8 января 1878) года в Петербурге. Несмотря на сильный мороз, многотысячная толпа провожала тело поэта от дома на Литейном проспекте до места вечного его успокоения на кладбище Новодевичьего монастыря.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Памятник Н.А. Некрасову в Ярославл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448" b="3448"/>
          <a:stretch>
            <a:fillRect/>
          </a:stretch>
        </p:blipFill>
        <p:spPr>
          <a:xfrm>
            <a:off x="2895600" y="304800"/>
            <a:ext cx="3595687" cy="3347709"/>
          </a:xfrm>
          <a:noFill/>
          <a:ln w="9525">
            <a:noFill/>
            <a:miter lim="800000"/>
          </a:ln>
        </p:spPr>
      </p:pic>
      <p:pic>
        <p:nvPicPr>
          <p:cNvPr id="10245" name="Picture 2" descr="Памятник на могиле Н.А. Некрас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295877"/>
            <a:ext cx="3120166" cy="302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Памятник Н.А. Некрасову в Санкт-Петербург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219451"/>
            <a:ext cx="3028949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228600"/>
            <a:ext cx="3053866" cy="1295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Памятники Некрасову.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64163" y="304800"/>
            <a:ext cx="3246437" cy="1143000"/>
          </a:xfrm>
        </p:spPr>
        <p:txBody>
          <a:bodyPr/>
          <a:lstStyle/>
          <a:p>
            <a:r>
              <a:rPr lang="ru-RU" sz="2800"/>
              <a:t>Карабиха, ныне дом – музей поэта.</a:t>
            </a:r>
          </a:p>
        </p:txBody>
      </p:sp>
      <p:pic>
        <p:nvPicPr>
          <p:cNvPr id="56322" name="Picture 2" descr="дом музей некрасо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294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4100" b="1" dirty="0" smtClean="0"/>
              <a:t>Основные этапы жизни и </a:t>
            </a:r>
            <a:r>
              <a:rPr lang="ru-RU" sz="4100" b="1" dirty="0" smtClean="0"/>
              <a:t>творчества</a:t>
            </a:r>
            <a:r>
              <a:rPr lang="ru-RU" sz="4100" dirty="0" smtClean="0"/>
              <a:t>:</a:t>
            </a:r>
            <a:endParaRPr lang="ru-RU" sz="4100" dirty="0" smtClean="0"/>
          </a:p>
          <a:p>
            <a:pPr>
              <a:buNone/>
            </a:pPr>
            <a:r>
              <a:rPr lang="ru-RU" dirty="0" smtClean="0"/>
              <a:t>1821 г. – родился в Немирово (Украина)</a:t>
            </a:r>
          </a:p>
          <a:p>
            <a:pPr>
              <a:buNone/>
            </a:pPr>
            <a:r>
              <a:rPr lang="ru-RU" dirty="0" smtClean="0"/>
              <a:t>1832 – 1837 гг. – Ярославская гимназия</a:t>
            </a:r>
          </a:p>
          <a:p>
            <a:pPr>
              <a:buNone/>
            </a:pPr>
            <a:r>
              <a:rPr lang="ru-RU" dirty="0" smtClean="0"/>
              <a:t>1838 г. – отправлен в Петербург для определения в Дворянский полк</a:t>
            </a:r>
          </a:p>
          <a:p>
            <a:pPr>
              <a:buNone/>
            </a:pPr>
            <a:r>
              <a:rPr lang="ru-RU" dirty="0" smtClean="0"/>
              <a:t>1840 г. – первый сборник стихотворений «Мечты и звуки»</a:t>
            </a:r>
          </a:p>
          <a:p>
            <a:pPr>
              <a:buNone/>
            </a:pPr>
            <a:r>
              <a:rPr lang="ru-RU" dirty="0" smtClean="0"/>
              <a:t>1845 г. – стихотворение «В дороге». Признание Белинским.</a:t>
            </a:r>
          </a:p>
          <a:p>
            <a:pPr>
              <a:buNone/>
            </a:pPr>
            <a:r>
              <a:rPr lang="ru-RU" dirty="0" smtClean="0"/>
              <a:t>1847 – 1866 г. – возглавляет журнал «Современник»</a:t>
            </a:r>
          </a:p>
          <a:p>
            <a:pPr>
              <a:buNone/>
            </a:pPr>
            <a:r>
              <a:rPr lang="ru-RU" dirty="0" smtClean="0"/>
              <a:t>1868 г. – возглавляет журнал «Отечественные записки»</a:t>
            </a:r>
          </a:p>
          <a:p>
            <a:pPr>
              <a:buNone/>
            </a:pPr>
            <a:r>
              <a:rPr lang="ru-RU" dirty="0" smtClean="0"/>
              <a:t>1878 г. – умирает от неизлечимой болезни.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ана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3960813" cy="6048375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356100" y="1844675"/>
            <a:ext cx="4451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dirty="0"/>
              <a:t>А.Я.Панаева – возлюбленная и муза поэта.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4500" b="1" dirty="0" smtClean="0"/>
              <a:t>Своеобразие лирики Н.А. Некрасова</a:t>
            </a:r>
            <a:endParaRPr lang="ru-RU" sz="4500" dirty="0" smtClean="0"/>
          </a:p>
          <a:p>
            <a:pPr lvl="0">
              <a:buNone/>
            </a:pPr>
            <a:r>
              <a:rPr lang="ru-RU" sz="3500" dirty="0" smtClean="0"/>
              <a:t>Некрасовская поэзия открыла читателям духовный мир русского крестьянина, его нужды, стремления.</a:t>
            </a:r>
          </a:p>
          <a:p>
            <a:pPr lvl="0">
              <a:buNone/>
            </a:pPr>
            <a:r>
              <a:rPr lang="ru-RU" sz="3500" dirty="0" smtClean="0"/>
              <a:t>Некрасов в своих стихах говорил о повседневных непоэтических явлениях: о грязной петербургской улице, о крестьянине, который под пьяную руку бивал жену, о труде бурлаков и т.д.</a:t>
            </a:r>
          </a:p>
          <a:p>
            <a:pPr lvl="0">
              <a:buNone/>
            </a:pPr>
            <a:r>
              <a:rPr lang="ru-RU" sz="3500" dirty="0" smtClean="0"/>
              <a:t>Новые герои вносят в стихи и новую речь – подчас «грубую», «неблагозвучную», с точки зрения сторонников «чистого искусства».</a:t>
            </a:r>
          </a:p>
          <a:p>
            <a:pPr lvl="0">
              <a:buNone/>
            </a:pPr>
            <a:r>
              <a:rPr lang="ru-RU" sz="3500" dirty="0" smtClean="0"/>
              <a:t>Некрасов широко использует трехсложные рифмы, передающие разнообразные оттенки живого человеческого голоса.</a:t>
            </a:r>
          </a:p>
          <a:p>
            <a:pPr lvl="0">
              <a:buNone/>
            </a:pPr>
            <a:r>
              <a:rPr lang="ru-RU" sz="3500" dirty="0" smtClean="0"/>
              <a:t>Для лирики Некрасова характерен полифонизм: голоса автора и героев сливаются.</a:t>
            </a:r>
          </a:p>
          <a:p>
            <a:pPr lvl="0">
              <a:buNone/>
            </a:pPr>
            <a:r>
              <a:rPr lang="ru-RU" sz="3500" dirty="0" smtClean="0"/>
              <a:t>Лирика Некрасова всегда среди людей, их жизнь, судьба глубоко его волнует. Поэтому поэзия его всегда социальна: отражает вопросы общества, устройства человеческих отношений. Всегда проникнуты гражданственностью.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ekras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4168775" cy="5505765"/>
          </a:xfrm>
          <a:prstGeom prst="rect">
            <a:avLst/>
          </a:prstGeom>
          <a:noFill/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4724400" y="1219200"/>
            <a:ext cx="4105275" cy="3960812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noFill/>
                  <a:round/>
                  <a:headEnd/>
                  <a:tailEnd/>
                </a:ln>
                <a:latin typeface="+mj-lt"/>
              </a:rPr>
              <a:t>Николай </a:t>
            </a:r>
          </a:p>
          <a:p>
            <a:pPr algn="ctr"/>
            <a:r>
              <a:rPr lang="ru-RU" sz="3600" kern="10" dirty="0">
                <a:ln w="19050">
                  <a:noFill/>
                  <a:round/>
                  <a:headEnd/>
                  <a:tailEnd/>
                </a:ln>
                <a:latin typeface="+mj-lt"/>
              </a:rPr>
              <a:t>Алексеевич </a:t>
            </a:r>
          </a:p>
          <a:p>
            <a:pPr algn="ctr"/>
            <a:r>
              <a:rPr lang="ru-RU" sz="3600" kern="10" dirty="0">
                <a:ln w="19050">
                  <a:noFill/>
                  <a:round/>
                  <a:headEnd/>
                  <a:tailEnd/>
                </a:ln>
                <a:latin typeface="+mj-lt"/>
              </a:rPr>
              <a:t>Некрасов</a:t>
            </a:r>
          </a:p>
          <a:p>
            <a:pPr algn="ctr"/>
            <a:r>
              <a:rPr lang="ru-RU" sz="3600" kern="10" dirty="0">
                <a:ln w="19050">
                  <a:noFill/>
                  <a:round/>
                  <a:headEnd/>
                  <a:tailEnd/>
                </a:ln>
                <a:latin typeface="+mj-lt"/>
              </a:rPr>
              <a:t>(1821 -187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Основные темы лирики Н.А. </a:t>
            </a:r>
            <a:r>
              <a:rPr lang="ru-RU" b="1" dirty="0" smtClean="0"/>
              <a:t>Некрасова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Тема поэта и поэзии: «Поэт и гражданин», «Муза», «Элегия», «Умру я скоро».</a:t>
            </a:r>
          </a:p>
          <a:p>
            <a:pPr lvl="0">
              <a:buNone/>
            </a:pPr>
            <a:r>
              <a:rPr lang="ru-RU" dirty="0" smtClean="0"/>
              <a:t>Тема родины и народа: «Размышление у парадного подъезда», «Железная дорога», «Школьник», «Несжатая полоса» и др.</a:t>
            </a:r>
          </a:p>
          <a:p>
            <a:pPr lvl="0">
              <a:buNone/>
            </a:pPr>
            <a:r>
              <a:rPr lang="ru-RU" dirty="0" smtClean="0"/>
              <a:t>Идеал общественного деятеля «Памяти Добролюбова», «Сеятелям».</a:t>
            </a:r>
          </a:p>
          <a:p>
            <a:pPr lvl="0">
              <a:buNone/>
            </a:pPr>
            <a:r>
              <a:rPr lang="ru-RU" dirty="0" smtClean="0"/>
              <a:t>Некрасов – сатирик: «В колыбельной», «Нравственный человек».</a:t>
            </a:r>
          </a:p>
          <a:p>
            <a:pPr lvl="0">
              <a:buNone/>
            </a:pPr>
            <a:r>
              <a:rPr lang="ru-RU" dirty="0" smtClean="0"/>
              <a:t>Любовная лирика (стихотворения, посвященные А.Я. </a:t>
            </a:r>
            <a:r>
              <a:rPr lang="ru-RU" smtClean="0"/>
              <a:t>Панаевой</a:t>
            </a:r>
            <a:r>
              <a:rPr lang="ru-RU" smtClean="0"/>
              <a:t>).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r>
              <a:rPr lang="ru-RU" b="1" u="sng" dirty="0" smtClean="0"/>
              <a:t>Элегия</a:t>
            </a:r>
            <a:r>
              <a:rPr lang="ru-RU" u="sng" dirty="0" smtClean="0"/>
              <a:t> </a:t>
            </a:r>
            <a:r>
              <a:rPr lang="ru-RU" dirty="0" smtClean="0"/>
              <a:t>– жанр стихотворения, в котором выражены настроения грустного раздумья, скорбь, философские размышления.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Домашнее задание.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Знать биографию поэта и основные темы лирики (стр. 205 – 211).</a:t>
            </a:r>
          </a:p>
          <a:p>
            <a:pPr lvl="0">
              <a:buNone/>
            </a:pPr>
            <a:r>
              <a:rPr lang="ru-RU" dirty="0" smtClean="0"/>
              <a:t>Выучить 1 стихотворение Н.А. Некрасова.</a:t>
            </a:r>
          </a:p>
          <a:p>
            <a:pPr lvl="0">
              <a:buNone/>
            </a:pPr>
            <a:r>
              <a:rPr lang="ru-RU" dirty="0" smtClean="0"/>
              <a:t>Знать содержание поэмы «Кому на Руси жить хорошо».</a:t>
            </a:r>
          </a:p>
          <a:p>
            <a:pPr lvl="0">
              <a:buNone/>
            </a:pPr>
            <a:r>
              <a:rPr lang="ru-RU" dirty="0" smtClean="0"/>
              <a:t>Индивидуальное задание. История создания поэмы «Кому на Руси жить хорошо».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71600" y="5867400"/>
            <a:ext cx="2614612" cy="428625"/>
          </a:xfrm>
        </p:spPr>
        <p:txBody>
          <a:bodyPr>
            <a:noAutofit/>
          </a:bodyPr>
          <a:lstStyle/>
          <a:p>
            <a:pPr eaLnBrk="1" hangingPunct="1"/>
            <a:r>
              <a:rPr lang="ru-RU" sz="3000" b="0" dirty="0" smtClean="0"/>
              <a:t>Н . А.Некрасов</a:t>
            </a:r>
          </a:p>
        </p:txBody>
      </p:sp>
      <p:sp>
        <p:nvSpPr>
          <p:cNvPr id="6148" name="Рисунок 2"/>
          <p:cNvSpPr>
            <a:spLocks noGrp="1" noTextEdit="1"/>
          </p:cNvSpPr>
          <p:nvPr>
            <p:ph type="pic" idx="1"/>
          </p:nvPr>
        </p:nvSpPr>
        <p:spPr>
          <a:xfrm>
            <a:off x="1285875" y="1000125"/>
            <a:ext cx="3000375" cy="428625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4400" y="457200"/>
            <a:ext cx="3595687" cy="6019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000" dirty="0" smtClean="0"/>
              <a:t>Родился Н . А . Некрасов в местечке Немирово, Подольской губернии, в семье мелкопоместного дворянина. Детские годы прошли в селе Грешнево , в родовом имении отца. </a:t>
            </a:r>
            <a:endParaRPr lang="ru-RU" sz="3000" dirty="0"/>
          </a:p>
        </p:txBody>
      </p:sp>
      <p:pic>
        <p:nvPicPr>
          <p:cNvPr id="6149" name="Picture 2" descr="Николай Алексеевич Некра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3733799" cy="53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7" name="Picture 13" descr="IMG_455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143000"/>
            <a:ext cx="7181620" cy="4901020"/>
          </a:xfrm>
        </p:spPr>
      </p:pic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2362200" y="6172200"/>
            <a:ext cx="4191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500" dirty="0"/>
              <a:t>Музыкантская в Грешнево</a:t>
            </a:r>
          </a:p>
        </p:txBody>
      </p:sp>
      <p:sp>
        <p:nvSpPr>
          <p:cNvPr id="123919" name="WordArt 15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42350" cy="10668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cs typeface="Arial"/>
              </a:rPr>
              <a:t>Детство и юность Н. А.Некрасова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Грешнево</a:t>
            </a:r>
          </a:p>
        </p:txBody>
      </p:sp>
      <p:pic>
        <p:nvPicPr>
          <p:cNvPr id="125960" name="Picture 8" descr="IMG_455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8739" y="990600"/>
            <a:ext cx="5976673" cy="5029200"/>
          </a:xfrm>
        </p:spPr>
      </p:pic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1905000" y="6096000"/>
            <a:ext cx="559121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500" dirty="0"/>
              <a:t>Река Самарка на окраине </a:t>
            </a:r>
            <a:r>
              <a:rPr lang="ru-RU" sz="2500" dirty="0" err="1"/>
              <a:t>Грешнева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Алексей Сергеевич Некрасов, отец поэ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33375"/>
            <a:ext cx="4362450" cy="57150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1187450" y="6092825"/>
            <a:ext cx="6066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/>
              <a:t>Алексей Сергеевич Некрасов, отец поэта. Фото 1850-х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pPr algn="ctr"/>
            <a:r>
              <a:rPr lang="ru-RU" dirty="0">
                <a:latin typeface="Algerian" pitchFamily="82" charset="0"/>
              </a:rPr>
              <a:t>Волга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3276600" cy="18002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500" dirty="0"/>
              <a:t>Много проникновенных строк посвятил поэт великой матушке Волге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pic>
        <p:nvPicPr>
          <p:cNvPr id="128007" name="Picture 7" descr="IMG_455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447800"/>
            <a:ext cx="6324600" cy="4572000"/>
          </a:xfrm>
          <a:ln>
            <a:solidFill>
              <a:schemeClr val="tx1"/>
            </a:solidFill>
          </a:ln>
        </p:spPr>
      </p:pic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3962400" y="6096000"/>
            <a:ext cx="451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500" dirty="0"/>
              <a:t>Волга в окрестностях </a:t>
            </a:r>
            <a:r>
              <a:rPr lang="ru-RU" sz="2500" dirty="0" err="1"/>
              <a:t>Грешнева</a:t>
            </a:r>
            <a:r>
              <a:rPr lang="ru-RU" sz="25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И.Е. Репин «Бурлаки на Волге»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C:\Users\Админ\Desktop\Некрасов\Бурлаки на Волг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117</TotalTime>
  <Words>301</Words>
  <Application>Microsoft Office PowerPoint</Application>
  <PresentationFormat>Экран (4:3)</PresentationFormat>
  <Paragraphs>83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Краткий очерк жизни и творчества Н.А. Некрасова</vt:lpstr>
      <vt:lpstr>Слайд 2</vt:lpstr>
      <vt:lpstr>Слайд 3</vt:lpstr>
      <vt:lpstr>Н . А.Некрасов</vt:lpstr>
      <vt:lpstr>Слайд 5</vt:lpstr>
      <vt:lpstr>Грешнево</vt:lpstr>
      <vt:lpstr>Слайд 7</vt:lpstr>
      <vt:lpstr>Волга</vt:lpstr>
      <vt:lpstr>И.Е. Репин «Бурлаки на Волге»</vt:lpstr>
      <vt:lpstr>И. Левитан «Владимирка»</vt:lpstr>
      <vt:lpstr>Слайд 11</vt:lpstr>
      <vt:lpstr>Слайд 12</vt:lpstr>
      <vt:lpstr>Н. Г. Чернышевский</vt:lpstr>
      <vt:lpstr>Н. А. Добролюбов</vt:lpstr>
      <vt:lpstr>Слайд 15</vt:lpstr>
      <vt:lpstr>Слайд 16</vt:lpstr>
      <vt:lpstr>Работа в «Отечественных записках»</vt:lpstr>
      <vt:lpstr>Слайд 18</vt:lpstr>
      <vt:lpstr>                                    </vt:lpstr>
      <vt:lpstr>Слайд 20</vt:lpstr>
      <vt:lpstr>Слайд 21</vt:lpstr>
      <vt:lpstr>Слайд 22</vt:lpstr>
      <vt:lpstr>Слайд 23</vt:lpstr>
      <vt:lpstr>Слайд 24</vt:lpstr>
      <vt:lpstr>Слайд 25</vt:lpstr>
      <vt:lpstr>Карабиха, ныне дом – музей поэта.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Солнышко</cp:lastModifiedBy>
  <cp:revision>19</cp:revision>
  <dcterms:created xsi:type="dcterms:W3CDTF">2010-10-25T06:39:30Z</dcterms:created>
  <dcterms:modified xsi:type="dcterms:W3CDTF">2011-01-25T08:43:44Z</dcterms:modified>
</cp:coreProperties>
</file>