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8" r:id="rId2"/>
    <p:sldId id="275" r:id="rId3"/>
    <p:sldId id="280" r:id="rId4"/>
    <p:sldId id="281" r:id="rId5"/>
    <p:sldId id="305" r:id="rId6"/>
    <p:sldId id="282" r:id="rId7"/>
    <p:sldId id="283" r:id="rId8"/>
    <p:sldId id="284" r:id="rId9"/>
    <p:sldId id="285" r:id="rId10"/>
    <p:sldId id="286" r:id="rId11"/>
    <p:sldId id="289" r:id="rId12"/>
    <p:sldId id="290" r:id="rId13"/>
    <p:sldId id="293" r:id="rId14"/>
    <p:sldId id="291" r:id="rId15"/>
    <p:sldId id="288" r:id="rId16"/>
    <p:sldId id="292" r:id="rId17"/>
    <p:sldId id="294" r:id="rId18"/>
    <p:sldId id="295" r:id="rId19"/>
    <p:sldId id="296" r:id="rId20"/>
    <p:sldId id="297" r:id="rId21"/>
    <p:sldId id="298" r:id="rId22"/>
    <p:sldId id="306" r:id="rId23"/>
    <p:sldId id="308" r:id="rId24"/>
    <p:sldId id="299" r:id="rId25"/>
    <p:sldId id="300" r:id="rId26"/>
    <p:sldId id="301" r:id="rId27"/>
    <p:sldId id="302" r:id="rId28"/>
    <p:sldId id="303" r:id="rId29"/>
    <p:sldId id="304" r:id="rId30"/>
    <p:sldId id="278" r:id="rId31"/>
    <p:sldId id="307" r:id="rId32"/>
    <p:sldId id="309" r:id="rId33"/>
    <p:sldId id="310" r:id="rId34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6899E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870" y="-6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2707E2-95AC-4F8F-A1B0-2CED21C251F9}" type="datetimeFigureOut">
              <a:rPr lang="ru-RU" smtClean="0"/>
              <a:pPr/>
              <a:t>16.04.2011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1DD5ED-1E67-48E0-B294-5B8411A02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1FA34E-A52F-496B-B14B-1EEC400D67CD}" type="datetimeFigureOut">
              <a:rPr lang="ru-RU" smtClean="0"/>
              <a:pPr/>
              <a:t>16.04.2011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F7CF68-67B7-4715-8A8E-D78F97C880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7C4E-BA18-426E-8953-6E387362D05D}" type="datetimeFigureOut">
              <a:rPr lang="ru-RU" smtClean="0"/>
              <a:pPr/>
              <a:t>16.04.2011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2E536-9E11-4D30-A63B-FC79AB44B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7C4E-BA18-426E-8953-6E387362D05D}" type="datetimeFigureOut">
              <a:rPr lang="ru-RU" smtClean="0"/>
              <a:pPr/>
              <a:t>16.04.2011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2E536-9E11-4D30-A63B-FC79AB44B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7C4E-BA18-426E-8953-6E387362D05D}" type="datetimeFigureOut">
              <a:rPr lang="ru-RU" smtClean="0"/>
              <a:pPr/>
              <a:t>16.04.2011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2E536-9E11-4D30-A63B-FC79AB44B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7C4E-BA18-426E-8953-6E387362D05D}" type="datetimeFigureOut">
              <a:rPr lang="ru-RU" smtClean="0"/>
              <a:pPr/>
              <a:t>16.04.2011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2E536-9E11-4D30-A63B-FC79AB44B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7C4E-BA18-426E-8953-6E387362D05D}" type="datetimeFigureOut">
              <a:rPr lang="ru-RU" smtClean="0"/>
              <a:pPr/>
              <a:t>16.04.2011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2E536-9E11-4D30-A63B-FC79AB44B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7C4E-BA18-426E-8953-6E387362D05D}" type="datetimeFigureOut">
              <a:rPr lang="ru-RU" smtClean="0"/>
              <a:pPr/>
              <a:t>16.04.2011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2E536-9E11-4D30-A63B-FC79AB44B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7C4E-BA18-426E-8953-6E387362D05D}" type="datetimeFigureOut">
              <a:rPr lang="ru-RU" smtClean="0"/>
              <a:pPr/>
              <a:t>16.04.2011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2E536-9E11-4D30-A63B-FC79AB44B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7C4E-BA18-426E-8953-6E387362D05D}" type="datetimeFigureOut">
              <a:rPr lang="ru-RU" smtClean="0"/>
              <a:pPr/>
              <a:t>16.04.2011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2E536-9E11-4D30-A63B-FC79AB44B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7C4E-BA18-426E-8953-6E387362D05D}" type="datetimeFigureOut">
              <a:rPr lang="ru-RU" smtClean="0"/>
              <a:pPr/>
              <a:t>16.04.2011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2E536-9E11-4D30-A63B-FC79AB44B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7C4E-BA18-426E-8953-6E387362D05D}" type="datetimeFigureOut">
              <a:rPr lang="ru-RU" smtClean="0"/>
              <a:pPr/>
              <a:t>16.04.2011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2E536-9E11-4D30-A63B-FC79AB44B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7C4E-BA18-426E-8953-6E387362D05D}" type="datetimeFigureOut">
              <a:rPr lang="ru-RU" smtClean="0"/>
              <a:pPr/>
              <a:t>16.04.2011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2E536-9E11-4D30-A63B-FC79AB44B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3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487C4E-BA18-426E-8953-6E387362D05D}" type="datetimeFigureOut">
              <a:rPr lang="ru-RU" smtClean="0"/>
              <a:pPr/>
              <a:t>16.04.2011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2E536-9E11-4D30-A63B-FC79AB44BA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D:\tmp\FOR%20ELISE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slide" Target="slid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slide" Target="slide6.xml"/><Relationship Id="rId7" Type="http://schemas.openxmlformats.org/officeDocument/2006/relationships/image" Target="../media/image3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J:\&#1057;&#1045;&#1052;&#1048;&#1053;&#1040;&#1056;\&#1055;&#1088;&#1077;&#1079;&#1077;&#1085;&#1090;&#1072;&#1094;&#1080;&#1103;%20&#1089;%20&#1076;&#1086;&#1087;&#1086;&#1083;&#1085;&#1077;&#1085;%20+++\Gotov.mp3" TargetMode="External"/><Relationship Id="rId6" Type="http://schemas.openxmlformats.org/officeDocument/2006/relationships/image" Target="../media/image32.png"/><Relationship Id="rId5" Type="http://schemas.openxmlformats.org/officeDocument/2006/relationships/image" Target="../media/image31.jpeg"/><Relationship Id="rId4" Type="http://schemas.openxmlformats.org/officeDocument/2006/relationships/image" Target="../media/image26.png"/><Relationship Id="rId9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slide" Target="slide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9.png"/><Relationship Id="rId4" Type="http://schemas.openxmlformats.org/officeDocument/2006/relationships/image" Target="../media/image4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J:\&#1057;&#1045;&#1052;&#1048;&#1053;&#1040;&#1056;\&#1055;&#1088;&#1077;&#1079;&#1077;&#1085;&#1090;&#1072;&#1094;&#1080;&#1103;%20&#1089;%20&#1076;&#1086;&#1087;&#1086;&#1083;&#1085;&#1077;&#1085;%20+++\tr_iakut.wav" TargetMode="Externa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J:\&#1057;&#1045;&#1052;&#1048;&#1053;&#1040;&#1056;\&#1055;&#1088;&#1077;&#1079;&#1077;&#1085;&#1090;&#1072;&#1094;&#1080;&#1103;%20&#1089;%20&#1076;&#1086;&#1087;&#1086;&#1083;&#1085;&#1077;&#1085;%20+++\JAM%20MAN.mp3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53.jpeg"/><Relationship Id="rId4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1.png"/><Relationship Id="rId4" Type="http://schemas.openxmlformats.org/officeDocument/2006/relationships/slide" Target="slide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tmp\FOR%20ELISE.mp3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slide" Target="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tmp\FOR%20ELISE.mp3" TargetMode="Externa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jpeg"/><Relationship Id="rId5" Type="http://schemas.openxmlformats.org/officeDocument/2006/relationships/image" Target="../media/image10.gif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13" Type="http://schemas.openxmlformats.org/officeDocument/2006/relationships/slide" Target="slide26.xml"/><Relationship Id="rId18" Type="http://schemas.openxmlformats.org/officeDocument/2006/relationships/slide" Target="slide15.xml"/><Relationship Id="rId26" Type="http://schemas.openxmlformats.org/officeDocument/2006/relationships/slide" Target="slide31.xml"/><Relationship Id="rId3" Type="http://schemas.openxmlformats.org/officeDocument/2006/relationships/slide" Target="slide11.xml"/><Relationship Id="rId21" Type="http://schemas.openxmlformats.org/officeDocument/2006/relationships/slide" Target="slide16.xml"/><Relationship Id="rId7" Type="http://schemas.openxmlformats.org/officeDocument/2006/relationships/slide" Target="slide12.xml"/><Relationship Id="rId12" Type="http://schemas.openxmlformats.org/officeDocument/2006/relationships/slide" Target="slide19.xml"/><Relationship Id="rId17" Type="http://schemas.openxmlformats.org/officeDocument/2006/relationships/slide" Target="slide10.xml"/><Relationship Id="rId25" Type="http://schemas.openxmlformats.org/officeDocument/2006/relationships/image" Target="../media/image19.png"/><Relationship Id="rId2" Type="http://schemas.openxmlformats.org/officeDocument/2006/relationships/slide" Target="slide7.xml"/><Relationship Id="rId16" Type="http://schemas.openxmlformats.org/officeDocument/2006/relationships/slide" Target="slide27.xml"/><Relationship Id="rId20" Type="http://schemas.openxmlformats.org/officeDocument/2006/relationships/slide" Target="slide2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11" Type="http://schemas.openxmlformats.org/officeDocument/2006/relationships/slide" Target="slide13.xml"/><Relationship Id="rId24" Type="http://schemas.openxmlformats.org/officeDocument/2006/relationships/slide" Target="slide30.xml"/><Relationship Id="rId5" Type="http://schemas.openxmlformats.org/officeDocument/2006/relationships/slide" Target="slide24.xml"/><Relationship Id="rId15" Type="http://schemas.openxmlformats.org/officeDocument/2006/relationships/slide" Target="slide20.xml"/><Relationship Id="rId23" Type="http://schemas.openxmlformats.org/officeDocument/2006/relationships/slide" Target="slide29.xml"/><Relationship Id="rId10" Type="http://schemas.openxmlformats.org/officeDocument/2006/relationships/slide" Target="slide9.xml"/><Relationship Id="rId19" Type="http://schemas.openxmlformats.org/officeDocument/2006/relationships/slide" Target="slide21.xml"/><Relationship Id="rId4" Type="http://schemas.openxmlformats.org/officeDocument/2006/relationships/slide" Target="slide17.xml"/><Relationship Id="rId9" Type="http://schemas.openxmlformats.org/officeDocument/2006/relationships/slide" Target="slide25.xml"/><Relationship Id="rId14" Type="http://schemas.openxmlformats.org/officeDocument/2006/relationships/slide" Target="slide14.xml"/><Relationship Id="rId22" Type="http://schemas.openxmlformats.org/officeDocument/2006/relationships/slide" Target="slide23.xml"/><Relationship Id="rId27" Type="http://schemas.openxmlformats.org/officeDocument/2006/relationships/slide" Target="slide3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pic>
          <p:nvPicPr>
            <p:cNvPr id="7" name="Рисунок 6" descr="7202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4282" y="142852"/>
              <a:ext cx="8786874" cy="6572296"/>
            </a:xfrm>
            <a:prstGeom prst="rect">
              <a:avLst/>
            </a:prstGeom>
          </p:spPr>
        </p:pic>
      </p:grpSp>
      <p:sp>
        <p:nvSpPr>
          <p:cNvPr id="3" name="Прямоугольник 2"/>
          <p:cNvSpPr/>
          <p:nvPr/>
        </p:nvSpPr>
        <p:spPr>
          <a:xfrm>
            <a:off x="1357290" y="500042"/>
            <a:ext cx="62279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perspectiveAbove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dventure" pitchFamily="2" charset="0"/>
              </a:rPr>
              <a:t>Страна тысяч чудес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dventure" pitchFamily="2" charset="0"/>
            </a:endParaRPr>
          </a:p>
        </p:txBody>
      </p:sp>
      <p:pic>
        <p:nvPicPr>
          <p:cNvPr id="6" name="FOR ELIS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8572528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4738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1114420"/>
          </a:xfrm>
        </p:spPr>
        <p:txBody>
          <a:bodyPr/>
          <a:lstStyle/>
          <a:p>
            <a:pPr lvl="0" algn="ctr">
              <a:buNone/>
            </a:pPr>
            <a:r>
              <a:rPr lang="ru-RU" b="1" i="1" dirty="0" smtClean="0"/>
              <a:t>Какой из гербов  является гербом города Нерюнгри?</a:t>
            </a:r>
            <a:endParaRPr lang="ru-RU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072198" y="285728"/>
            <a:ext cx="19816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 баллов</a:t>
            </a:r>
            <a:endParaRPr lang="ru-RU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Герб Нерюнгри 1984 г."/>
          <p:cNvPicPr/>
          <p:nvPr/>
        </p:nvPicPr>
        <p:blipFill>
          <a:blip r:embed="rId2"/>
          <a:srcRect t="12500"/>
          <a:stretch>
            <a:fillRect/>
          </a:stretch>
        </p:blipFill>
        <p:spPr bwMode="auto">
          <a:xfrm>
            <a:off x="4357686" y="2285992"/>
            <a:ext cx="3071834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Герб города Нерюнгри и Нерюнгринского района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2214554"/>
            <a:ext cx="3000396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4.bmp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EAF1EA"/>
              </a:clrFrom>
              <a:clrTo>
                <a:srgbClr val="EAF1E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15272" y="4745586"/>
            <a:ext cx="1428728" cy="2112414"/>
          </a:xfrm>
          <a:prstGeom prst="rect">
            <a:avLst/>
          </a:prstGeom>
        </p:spPr>
      </p:pic>
      <p:pic>
        <p:nvPicPr>
          <p:cNvPr id="9" name="Рисунок 8" descr="Герб Нерюнгри 1984 г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2214554"/>
            <a:ext cx="285752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928670"/>
            <a:ext cx="8229600" cy="1114420"/>
          </a:xfrm>
        </p:spPr>
        <p:txBody>
          <a:bodyPr/>
          <a:lstStyle/>
          <a:p>
            <a:pPr lvl="0" algn="ctr">
              <a:buNone/>
            </a:pPr>
            <a:r>
              <a:rPr lang="ru-RU" b="1" i="1" dirty="0" smtClean="0"/>
              <a:t>Что означает слово ЫСЫАХ? Когда его празднуют?</a:t>
            </a:r>
            <a:endParaRPr lang="ru-RU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072198" y="285728"/>
            <a:ext cx="19816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баллов</a:t>
            </a:r>
            <a:endParaRPr lang="ru-RU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4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EAF1EA"/>
              </a:clrFrom>
              <a:clrTo>
                <a:srgbClr val="EAF1E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15272" y="4745586"/>
            <a:ext cx="1428728" cy="211241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28596" y="6072206"/>
            <a:ext cx="72152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Ысыа́х</a:t>
            </a: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день празднования Нового года в Якутии</a:t>
            </a:r>
          </a:p>
          <a:p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Празднуют   12 июня </a:t>
            </a:r>
            <a:endParaRPr lang="ru-RU" sz="24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Rectangle 12" descr="Рисунок13"/>
          <p:cNvSpPr>
            <a:spLocks noChangeArrowheads="1"/>
          </p:cNvSpPr>
          <p:nvPr/>
        </p:nvSpPr>
        <p:spPr bwMode="auto">
          <a:xfrm>
            <a:off x="785786" y="2214554"/>
            <a:ext cx="2663825" cy="3527425"/>
          </a:xfrm>
          <a:prstGeom prst="rect">
            <a:avLst/>
          </a:prstGeom>
          <a:blipFill dpi="0" rotWithShape="1">
            <a:blip r:embed="rId4"/>
            <a:srcRect/>
            <a:stretch>
              <a:fillRect b="-11246"/>
            </a:stretch>
          </a:blipFill>
          <a:ln w="76200" cmpd="tri">
            <a:solidFill>
              <a:srgbClr val="66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2" name="Picture 12" descr="photo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2" y="2571744"/>
            <a:ext cx="3527425" cy="2351087"/>
          </a:xfrm>
          <a:prstGeom prst="rect">
            <a:avLst/>
          </a:prstGeom>
          <a:noFill/>
          <a:ln w="76200" cmpd="tri">
            <a:solidFill>
              <a:srgbClr val="6633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928670"/>
            <a:ext cx="8229600" cy="1114420"/>
          </a:xfrm>
        </p:spPr>
        <p:txBody>
          <a:bodyPr/>
          <a:lstStyle/>
          <a:p>
            <a:pPr lvl="0" algn="ctr">
              <a:buNone/>
            </a:pPr>
            <a:r>
              <a:rPr lang="ru-RU" b="1" i="1" dirty="0" smtClean="0"/>
              <a:t>Якутский кубок для кумыса, символ гостеприимства у якутов?</a:t>
            </a:r>
            <a:endParaRPr lang="ru-RU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072198" y="285728"/>
            <a:ext cx="19816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 баллов</a:t>
            </a:r>
            <a:endParaRPr lang="ru-RU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4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EAF1EA"/>
              </a:clrFrom>
              <a:clrTo>
                <a:srgbClr val="EAF1E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15272" y="4745586"/>
            <a:ext cx="1428728" cy="2112414"/>
          </a:xfrm>
          <a:prstGeom prst="rect">
            <a:avLst/>
          </a:prstGeom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3643306" y="2714620"/>
            <a:ext cx="5114932" cy="1727190"/>
          </a:xfrm>
        </p:spPr>
        <p:txBody>
          <a:bodyPr>
            <a:normAutofit/>
          </a:bodyPr>
          <a:lstStyle/>
          <a:p>
            <a:r>
              <a:rPr lang="ru-RU" sz="24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Чорон</a:t>
            </a: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чаша с кумысом</a:t>
            </a:r>
            <a:b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Ритуальный символ на празднике ЫСЫАХ , знаменующий приход лета</a:t>
            </a:r>
            <a:endParaRPr lang="ru-RU" sz="2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Рисунок 12" descr="b_choron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000232" y="3929066"/>
            <a:ext cx="1892140" cy="2696637"/>
          </a:xfrm>
          <a:prstGeom prst="rect">
            <a:avLst/>
          </a:prstGeom>
          <a:ln w="76200">
            <a:solidFill>
              <a:srgbClr val="66330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</p:pic>
      <p:pic>
        <p:nvPicPr>
          <p:cNvPr id="14" name="Рисунок 13" descr="b_choron7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57158" y="2071678"/>
            <a:ext cx="1937024" cy="2357434"/>
          </a:xfrm>
          <a:prstGeom prst="rect">
            <a:avLst/>
          </a:prstGeom>
          <a:ln w="76200">
            <a:solidFill>
              <a:srgbClr val="66330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642918"/>
            <a:ext cx="8229600" cy="11144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i="1" dirty="0" smtClean="0"/>
              <a:t>Назовите  самый древний музыкальный инструмент якутского народа.</a:t>
            </a:r>
          </a:p>
          <a:p>
            <a:pPr lvl="0" algn="ctr">
              <a:buNone/>
            </a:pPr>
            <a:endParaRPr lang="ru-RU" sz="28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929454" y="0"/>
            <a:ext cx="19816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 баллов</a:t>
            </a:r>
            <a:endParaRPr lang="ru-RU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4.bmp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EAF1EA"/>
              </a:clrFrom>
              <a:clrTo>
                <a:srgbClr val="EAF1E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15272" y="4745586"/>
            <a:ext cx="1428728" cy="2112414"/>
          </a:xfrm>
          <a:prstGeom prst="rect">
            <a:avLst/>
          </a:prstGeom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644456" y="2054415"/>
            <a:ext cx="3255998" cy="3673279"/>
          </a:xfrm>
        </p:spPr>
        <p:txBody>
          <a:bodyPr>
            <a:normAutofit fontScale="90000"/>
          </a:bodyPr>
          <a:lstStyle/>
          <a:p>
            <a:r>
              <a:rPr lang="ru-RU" sz="20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Хомус</a:t>
            </a:r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- самый древнейший </a:t>
            </a:r>
            <a:b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музыкальный   варган</a:t>
            </a:r>
            <a:b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Его чарующие звуки воспевают  красоту земли ОЛОНХО,  самобытность и богатое творчество якутов.</a:t>
            </a:r>
            <a:b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1991 году в варганном конкурсе «Виртуозы мира»  якутский хомус получил статус победителя «Лучший варган мира»</a:t>
            </a:r>
            <a:endParaRPr lang="ru-RU" sz="2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715140" y="1785926"/>
            <a:ext cx="2080064" cy="1383243"/>
          </a:xfrm>
          <a:prstGeom prst="rect">
            <a:avLst/>
          </a:prstGeom>
          <a:noFill/>
          <a:ln w="76200">
            <a:solidFill>
              <a:srgbClr val="6633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hardEdge"/>
          </a:sp3d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29520" y="3357562"/>
            <a:ext cx="1446099" cy="1345209"/>
          </a:xfrm>
          <a:prstGeom prst="rect">
            <a:avLst/>
          </a:prstGeom>
          <a:noFill/>
          <a:ln w="76200">
            <a:solidFill>
              <a:srgbClr val="6633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hardEdge"/>
          </a:sp3d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500562" y="1714488"/>
            <a:ext cx="1841398" cy="2183898"/>
          </a:xfrm>
          <a:prstGeom prst="rect">
            <a:avLst/>
          </a:prstGeom>
          <a:noFill/>
          <a:ln w="76200">
            <a:solidFill>
              <a:srgbClr val="6633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hardEdge"/>
          </a:sp3d>
        </p:spPr>
      </p:pic>
      <p:pic>
        <p:nvPicPr>
          <p:cNvPr id="17" name="Рисунок 16" descr="71526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4071934" y="4143380"/>
            <a:ext cx="3214690" cy="2319935"/>
          </a:xfrm>
          <a:prstGeom prst="rect">
            <a:avLst/>
          </a:prstGeom>
          <a:ln w="57150">
            <a:solidFill>
              <a:srgbClr val="66330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</p:pic>
      <p:pic>
        <p:nvPicPr>
          <p:cNvPr id="10" name="Gotov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email"/>
          <a:stretch>
            <a:fillRect/>
          </a:stretch>
        </p:blipFill>
        <p:spPr>
          <a:xfrm>
            <a:off x="1071538" y="78579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5860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714356"/>
            <a:ext cx="8229600" cy="1114420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ru-RU" sz="2400" b="1" i="1" dirty="0" smtClean="0"/>
              <a:t>Как называется самый крупный эпический жанр якутского народного фольклора?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58016" y="142852"/>
            <a:ext cx="19816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 баллов</a:t>
            </a:r>
            <a:endParaRPr lang="ru-RU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4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EAF1EA"/>
              </a:clrFrom>
              <a:clrTo>
                <a:srgbClr val="EAF1E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15272" y="4745586"/>
            <a:ext cx="1428728" cy="2112414"/>
          </a:xfrm>
          <a:prstGeom prst="rect">
            <a:avLst/>
          </a:prstGeom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3504" y="1928802"/>
            <a:ext cx="2629651" cy="3476399"/>
          </a:xfrm>
          <a:prstGeom prst="roundRect">
            <a:avLst>
              <a:gd name="adj" fmla="val 16667"/>
            </a:avLst>
          </a:prstGeom>
          <a:ln w="76200">
            <a:solidFill>
              <a:srgbClr val="6633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hardEdge"/>
            <a:contourClr>
              <a:srgbClr val="969696"/>
            </a:contourClr>
          </a:sp3d>
        </p:spPr>
      </p:pic>
      <p:sp>
        <p:nvSpPr>
          <p:cNvPr id="17" name="Прямоугольник 16"/>
          <p:cNvSpPr/>
          <p:nvPr/>
        </p:nvSpPr>
        <p:spPr>
          <a:xfrm>
            <a:off x="5357818" y="5429264"/>
            <a:ext cx="25717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Нюргун</a:t>
            </a: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Боотур</a:t>
            </a: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один из сильнейших богатырей </a:t>
            </a:r>
            <a:r>
              <a:rPr lang="ru-RU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олонхо</a:t>
            </a:r>
            <a:endParaRPr lang="ru-RU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28596" y="2786058"/>
            <a:ext cx="457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ОЛОНХО.  </a:t>
            </a:r>
          </a:p>
          <a:p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Решением ЮНЕСКО  </a:t>
            </a:r>
            <a:r>
              <a:rPr lang="ru-RU" sz="2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Олонхо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провозглашён Шедевром устного и нематериального наследия человечества. 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214422"/>
            <a:ext cx="8229600" cy="1114420"/>
          </a:xfrm>
        </p:spPr>
        <p:txBody>
          <a:bodyPr/>
          <a:lstStyle/>
          <a:p>
            <a:pPr lvl="0" algn="ctr">
              <a:buNone/>
            </a:pPr>
            <a:r>
              <a:rPr lang="ru-RU" b="1" i="1" dirty="0" smtClean="0"/>
              <a:t>Автор русско-якутского словаря. </a:t>
            </a:r>
            <a:endParaRPr lang="ru-RU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7000892" y="142852"/>
            <a:ext cx="19816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 баллов</a:t>
            </a:r>
            <a:endParaRPr lang="ru-RU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4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EAF1EA"/>
              </a:clrFrom>
              <a:clrTo>
                <a:srgbClr val="EAF1E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15272" y="4745586"/>
            <a:ext cx="1428728" cy="2112414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285728"/>
            <a:ext cx="12287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28926" y="2000240"/>
            <a:ext cx="3019428" cy="3874193"/>
          </a:xfrm>
          <a:prstGeom prst="ellipse">
            <a:avLst/>
          </a:prstGeom>
          <a:ln w="76200" cap="rnd">
            <a:solidFill>
              <a:srgbClr val="66330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TextBox 8"/>
          <p:cNvSpPr txBox="1"/>
          <p:nvPr/>
        </p:nvSpPr>
        <p:spPr>
          <a:xfrm>
            <a:off x="1928795" y="6000768"/>
            <a:ext cx="52864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Пекарский Эдуард Карлович</a:t>
            </a:r>
            <a:endParaRPr lang="ru-RU" sz="2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571480"/>
            <a:ext cx="8229600" cy="1114420"/>
          </a:xfrm>
        </p:spPr>
        <p:txBody>
          <a:bodyPr>
            <a:normAutofit fontScale="85000" lnSpcReduction="10000"/>
          </a:bodyPr>
          <a:lstStyle/>
          <a:p>
            <a:pPr lvl="0" algn="ctr">
              <a:buNone/>
            </a:pPr>
            <a:r>
              <a:rPr lang="ru-RU" b="1" i="1" dirty="0" smtClean="0"/>
              <a:t>Якутия – место ссылки с 17 века. Кто из известных русских писателей отбывал ссылку в Якутии?</a:t>
            </a:r>
            <a:endParaRPr lang="ru-RU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7000892" y="0"/>
            <a:ext cx="19816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 баллов</a:t>
            </a:r>
            <a:endParaRPr lang="ru-RU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4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EAF1EA"/>
              </a:clrFrom>
              <a:clrTo>
                <a:srgbClr val="EAF1E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15272" y="4745586"/>
            <a:ext cx="1428728" cy="2112414"/>
          </a:xfrm>
          <a:prstGeom prst="rect">
            <a:avLst/>
          </a:prstGeom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4286248" y="5357826"/>
            <a:ext cx="3008313" cy="11620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Короленко Владимир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Галактионович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9124" y="1928802"/>
            <a:ext cx="2372913" cy="3272984"/>
          </a:xfrm>
          <a:prstGeom prst="ellipse">
            <a:avLst/>
          </a:prstGeom>
          <a:ln w="63500" cap="rnd">
            <a:solidFill>
              <a:srgbClr val="6633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928662" y="1928802"/>
            <a:ext cx="2357454" cy="3210150"/>
          </a:xfrm>
          <a:prstGeom prst="ellipse">
            <a:avLst/>
          </a:prstGeom>
          <a:ln w="63500" cap="rnd">
            <a:solidFill>
              <a:srgbClr val="6633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642910" y="5214950"/>
            <a:ext cx="3008313" cy="11620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Чернышевский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Николай Гаврилович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642918"/>
            <a:ext cx="8372476" cy="642942"/>
          </a:xfrm>
        </p:spPr>
        <p:txBody>
          <a:bodyPr>
            <a:noAutofit/>
          </a:bodyPr>
          <a:lstStyle/>
          <a:p>
            <a:pPr lvl="0" algn="ctr">
              <a:buNone/>
            </a:pPr>
            <a:r>
              <a:rPr lang="ru-RU" sz="2800" b="1" i="1" dirty="0" smtClean="0"/>
              <a:t>Послушайте стихотворение. О какой реке идёт речь?</a:t>
            </a:r>
            <a:endParaRPr lang="ru-RU" sz="28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7162367" y="0"/>
            <a:ext cx="19816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баллов</a:t>
            </a:r>
            <a:endParaRPr lang="ru-RU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4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EAF1EA"/>
              </a:clrFrom>
              <a:clrTo>
                <a:srgbClr val="EAF1E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15272" y="4745586"/>
            <a:ext cx="1428728" cy="2112414"/>
          </a:xfrm>
          <a:prstGeom prst="rect">
            <a:avLst/>
          </a:prstGeom>
        </p:spPr>
      </p:pic>
      <p:pic>
        <p:nvPicPr>
          <p:cNvPr id="9" name="Рисунок 8" descr="188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8596" y="1643050"/>
            <a:ext cx="4186222" cy="2798788"/>
          </a:xfrm>
          <a:prstGeom prst="rect">
            <a:avLst/>
          </a:prstGeom>
          <a:ln w="76200">
            <a:solidFill>
              <a:srgbClr val="66330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</p:pic>
      <p:pic>
        <p:nvPicPr>
          <p:cNvPr id="10" name="Picture 11" descr="a_207i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3000372"/>
            <a:ext cx="2976562" cy="3311525"/>
          </a:xfrm>
          <a:prstGeom prst="rect">
            <a:avLst/>
          </a:prstGeom>
          <a:noFill/>
          <a:ln w="76200" cmpd="tri">
            <a:solidFill>
              <a:srgbClr val="6633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hardEdge"/>
          </a:sp3d>
        </p:spPr>
      </p:pic>
      <p:sp>
        <p:nvSpPr>
          <p:cNvPr id="13" name="Прямоугольник 12"/>
          <p:cNvSpPr/>
          <p:nvPr/>
        </p:nvSpPr>
        <p:spPr>
          <a:xfrm>
            <a:off x="4929190" y="1428736"/>
            <a:ext cx="39301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Река Лена – главная река Якутии, одна из величайших рек мира </a:t>
            </a:r>
            <a:endParaRPr lang="ru-RU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28596" y="4786322"/>
            <a:ext cx="4572000" cy="1224951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ru-RU" sz="1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…У человека быть должна река,</a:t>
            </a:r>
          </a:p>
          <a:p>
            <a:pPr marL="342900" indent="-342900">
              <a:spcBef>
                <a:spcPct val="20000"/>
              </a:spcBef>
            </a:pPr>
            <a:r>
              <a:rPr lang="ru-RU" sz="1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В которой бы купались облака,</a:t>
            </a:r>
          </a:p>
          <a:p>
            <a:pPr marL="342900" indent="-342900">
              <a:spcBef>
                <a:spcPct val="20000"/>
              </a:spcBef>
            </a:pPr>
            <a:r>
              <a:rPr lang="ru-RU" sz="1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Чтоб их, привольных, легкая печаль</a:t>
            </a:r>
          </a:p>
          <a:p>
            <a:pPr marL="342900" indent="-342900">
              <a:spcBef>
                <a:spcPct val="20000"/>
              </a:spcBef>
            </a:pPr>
            <a:r>
              <a:rPr lang="ru-RU" sz="1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Безудержно звала куда-то вдаль…</a:t>
            </a:r>
            <a:endParaRPr lang="ru-RU" sz="1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71480"/>
            <a:ext cx="8372476" cy="642942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ru-RU" sz="2400" b="1" i="1" dirty="0" smtClean="0"/>
              <a:t>Этот цветок является украшением якутской природы. Его красота и совершенство восхищали и вдохновляли поэтов и музыкантов. 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7162367" y="0"/>
            <a:ext cx="19816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 баллов</a:t>
            </a:r>
            <a:endParaRPr lang="ru-RU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4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EAF1EA"/>
              </a:clrFrom>
              <a:clrTo>
                <a:srgbClr val="EAF1E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15272" y="4745586"/>
            <a:ext cx="1428728" cy="2112414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428860" y="5929330"/>
            <a:ext cx="47712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Сардаана</a:t>
            </a: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любимый национальный цветок</a:t>
            </a:r>
          </a:p>
          <a:p>
            <a:endParaRPr lang="ru-RU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Рисунок 11" descr="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85918" y="2000240"/>
            <a:ext cx="5557599" cy="3766005"/>
          </a:xfrm>
          <a:prstGeom prst="rect">
            <a:avLst/>
          </a:prstGeom>
          <a:ln w="76200">
            <a:solidFill>
              <a:srgbClr val="66330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1237568769_1219901993_p5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57158" y="1857364"/>
            <a:ext cx="3562970" cy="3000396"/>
          </a:xfrm>
          <a:prstGeom prst="rect">
            <a:avLst/>
          </a:prstGeom>
          <a:ln w="76200">
            <a:solidFill>
              <a:srgbClr val="66330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</p:pic>
      <p:pic>
        <p:nvPicPr>
          <p:cNvPr id="10" name="Рисунок 9" descr="post-20-1195307511_thumb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14810" y="2214554"/>
            <a:ext cx="3214710" cy="3077914"/>
          </a:xfrm>
          <a:prstGeom prst="rect">
            <a:avLst/>
          </a:prstGeom>
          <a:ln w="76200">
            <a:solidFill>
              <a:srgbClr val="66330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71480"/>
            <a:ext cx="8429684" cy="1143008"/>
          </a:xfrm>
        </p:spPr>
        <p:txBody>
          <a:bodyPr>
            <a:noAutofit/>
          </a:bodyPr>
          <a:lstStyle/>
          <a:p>
            <a:pPr lvl="0" algn="ctr">
              <a:buNone/>
            </a:pPr>
            <a:r>
              <a:rPr lang="ru-RU" sz="2400" b="1" i="1" dirty="0" smtClean="0"/>
              <a:t>Издавна славится Якутия ценной пушниной и мехами. Назовите основных промысловых пушных зверей  в Якутии</a:t>
            </a:r>
            <a:endParaRPr lang="ru-RU" sz="24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7162367" y="0"/>
            <a:ext cx="19816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 баллов</a:t>
            </a:r>
            <a:endParaRPr lang="ru-RU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4.bmp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EAF1EA"/>
              </a:clrFrom>
              <a:clrTo>
                <a:srgbClr val="EAF1E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15272" y="4745586"/>
            <a:ext cx="1428728" cy="211241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28596" y="5643578"/>
            <a:ext cx="621510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Соболь, ондатра, белый песец, белка, горностай, красная лисица, заяц</a:t>
            </a:r>
            <a:endParaRPr lang="ru-RU" sz="20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т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28794" y="1785926"/>
            <a:ext cx="4674930" cy="4071966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500034" y="168275"/>
            <a:ext cx="8393141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 Республика Саха – самый  большой субъект Российской Федерации    </a:t>
            </a:r>
            <a:endParaRPr lang="ru-RU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Times New Roman" pitchFamily="18" charset="0"/>
            </a:endParaRPr>
          </a:p>
        </p:txBody>
      </p:sp>
      <p:sp>
        <p:nvSpPr>
          <p:cNvPr id="3" name="Rectangle 5"/>
          <p:cNvSpPr>
            <a:spLocks noRot="1" noChangeArrowheads="1"/>
          </p:cNvSpPr>
          <p:nvPr/>
        </p:nvSpPr>
        <p:spPr bwMode="auto">
          <a:xfrm>
            <a:off x="2357422" y="6143644"/>
            <a:ext cx="3929090" cy="493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000" b="1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Площадь – 3103,2 тыс. </a:t>
            </a:r>
            <a:r>
              <a:rPr lang="ru-RU" sz="20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км</a:t>
            </a:r>
            <a:r>
              <a:rPr lang="ru-RU" sz="2000" b="1" i="1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2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71480"/>
            <a:ext cx="8372476" cy="642942"/>
          </a:xfrm>
        </p:spPr>
        <p:txBody>
          <a:bodyPr>
            <a:noAutofit/>
          </a:bodyPr>
          <a:lstStyle/>
          <a:p>
            <a:pPr lvl="0" algn="ctr">
              <a:buNone/>
            </a:pPr>
            <a:r>
              <a:rPr lang="ru-RU" sz="2400" b="1" i="1" dirty="0" smtClean="0"/>
              <a:t>Какая птица является олицетворением красоты, счастья в Якутии? Какие поверья, связанные с этой птицей, вы знаете?  </a:t>
            </a:r>
            <a:endParaRPr lang="ru-RU" sz="24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7162367" y="0"/>
            <a:ext cx="19816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 баллов</a:t>
            </a:r>
            <a:endParaRPr lang="ru-RU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4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EAF1EA"/>
              </a:clrFrom>
              <a:clrTo>
                <a:srgbClr val="EAF1E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15272" y="4745586"/>
            <a:ext cx="1428728" cy="2112414"/>
          </a:xfrm>
          <a:prstGeom prst="rect">
            <a:avLst/>
          </a:prstGeom>
        </p:spPr>
      </p:pic>
      <p:pic>
        <p:nvPicPr>
          <p:cNvPr id="11" name="Picture 8" descr="C:\Documents and Settings\User\Рабочий стол\животные работа\фото жив\птицы\стерх4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2143116"/>
            <a:ext cx="2768600" cy="3673475"/>
          </a:xfrm>
          <a:prstGeom prst="rect">
            <a:avLst/>
          </a:prstGeom>
          <a:noFill/>
          <a:ln w="76200" cmpd="tri">
            <a:solidFill>
              <a:srgbClr val="6633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hardEdge"/>
          </a:sp3d>
        </p:spPr>
      </p:pic>
      <p:sp>
        <p:nvSpPr>
          <p:cNvPr id="12" name="TextBox 11"/>
          <p:cNvSpPr txBox="1"/>
          <p:nvPr/>
        </p:nvSpPr>
        <p:spPr>
          <a:xfrm>
            <a:off x="4143372" y="2857496"/>
            <a:ext cx="31861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Стерх</a:t>
            </a: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одна из редчайших и красивейших птиц планеты. Самая почитаемая и любимая птица народов Якутии.</a:t>
            </a:r>
            <a:endParaRPr lang="ru-RU" sz="2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28604"/>
            <a:ext cx="8429684" cy="10001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i="1" dirty="0" smtClean="0"/>
              <a:t>Переставив буквы, вы узнаете </a:t>
            </a:r>
            <a:r>
              <a:rPr lang="ru-RU" sz="2400" b="1" i="1" dirty="0" err="1" smtClean="0"/>
              <a:t>тотемических</a:t>
            </a:r>
            <a:r>
              <a:rPr lang="ru-RU" sz="2400" b="1" i="1" dirty="0" smtClean="0"/>
              <a:t> птиц. Какие из них являются шаманскими?</a:t>
            </a:r>
          </a:p>
          <a:p>
            <a:pPr algn="ctr">
              <a:buNone/>
            </a:pPr>
            <a:r>
              <a:rPr lang="ru-RU" sz="28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Ерол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ровон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воас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гарага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укшкаук</a:t>
            </a:r>
            <a:endParaRPr lang="ru-RU" sz="2800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>
              <a:buNone/>
            </a:pPr>
            <a:endParaRPr lang="ru-RU" sz="24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7162367" y="0"/>
            <a:ext cx="19816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 баллов</a:t>
            </a:r>
            <a:endParaRPr lang="ru-RU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Содержимое 3" descr="141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7158" y="2571744"/>
            <a:ext cx="2357453" cy="1768090"/>
          </a:xfrm>
          <a:prstGeom prst="rect">
            <a:avLst/>
          </a:prstGeom>
          <a:ln w="76200">
            <a:solidFill>
              <a:srgbClr val="66330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</p:pic>
      <p:pic>
        <p:nvPicPr>
          <p:cNvPr id="9" name="Рисунок 8" descr="887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357950" y="3143248"/>
            <a:ext cx="1781864" cy="1995291"/>
          </a:xfrm>
          <a:prstGeom prst="rect">
            <a:avLst/>
          </a:prstGeom>
          <a:ln w="76200">
            <a:solidFill>
              <a:srgbClr val="66330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</p:pic>
      <p:pic>
        <p:nvPicPr>
          <p:cNvPr id="14" name="Рисунок 13" descr="09_Tehnolog_Sushki_1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8596" y="5000636"/>
            <a:ext cx="2219311" cy="1479541"/>
          </a:xfrm>
          <a:prstGeom prst="rect">
            <a:avLst/>
          </a:prstGeom>
          <a:ln w="76200">
            <a:solidFill>
              <a:srgbClr val="66330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00430" y="4429132"/>
            <a:ext cx="2238374" cy="2238374"/>
          </a:xfrm>
          <a:prstGeom prst="rect">
            <a:avLst/>
          </a:prstGeom>
          <a:noFill/>
          <a:ln w="76200">
            <a:solidFill>
              <a:srgbClr val="6633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hardEdge"/>
          </a:sp3d>
        </p:spPr>
      </p:pic>
      <p:pic>
        <p:nvPicPr>
          <p:cNvPr id="11" name="Рисунок 10" descr="28560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428992" y="2071678"/>
            <a:ext cx="2239145" cy="2082405"/>
          </a:xfrm>
          <a:prstGeom prst="rect">
            <a:avLst/>
          </a:prstGeom>
          <a:ln w="57150">
            <a:solidFill>
              <a:srgbClr val="66330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429652" y="6286520"/>
            <a:ext cx="428628" cy="28575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Шаманские птицы - кукушка и гагара. </a:t>
            </a:r>
            <a:endParaRPr lang="ru-RU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4.bmp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EAF1EA"/>
              </a:clrFrom>
              <a:clrTo>
                <a:srgbClr val="EAF1E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15272" y="4745586"/>
            <a:ext cx="1428728" cy="2112414"/>
          </a:xfrm>
          <a:prstGeom prst="rect">
            <a:avLst/>
          </a:prstGeom>
        </p:spPr>
      </p:pic>
      <p:pic>
        <p:nvPicPr>
          <p:cNvPr id="7" name="Содержимое 6" descr="640x480.jpg"/>
          <p:cNvPicPr>
            <a:picLocks noGrp="1" noChangeAspect="1"/>
          </p:cNvPicPr>
          <p:nvPr>
            <p:ph idx="1"/>
          </p:nvPr>
        </p:nvPicPr>
        <p:blipFill>
          <a:blip r:embed="rId5" cstate="email"/>
          <a:stretch>
            <a:fillRect/>
          </a:stretch>
        </p:blipFill>
        <p:spPr>
          <a:xfrm>
            <a:off x="4643438" y="1571612"/>
            <a:ext cx="2833686" cy="1886172"/>
          </a:xfrm>
          <a:ln w="76200">
            <a:solidFill>
              <a:srgbClr val="66330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1472" y="1500174"/>
            <a:ext cx="2824153" cy="3833890"/>
          </a:xfrm>
          <a:prstGeom prst="rect">
            <a:avLst/>
          </a:prstGeom>
          <a:noFill/>
          <a:ln w="76200" cmpd="tri">
            <a:solidFill>
              <a:srgbClr val="6633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hardEdge"/>
          </a:sp3d>
        </p:spPr>
      </p:pic>
      <p:sp>
        <p:nvSpPr>
          <p:cNvPr id="9" name="TextBox 8"/>
          <p:cNvSpPr txBox="1"/>
          <p:nvPr/>
        </p:nvSpPr>
        <p:spPr>
          <a:xfrm>
            <a:off x="4500562" y="42862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929058" y="3857628"/>
            <a:ext cx="435771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latin typeface="Arial" charset="0"/>
                <a:cs typeface="Times New Roman" pitchFamily="18" charset="0"/>
              </a:rPr>
              <a:t>Шаман </a:t>
            </a:r>
            <a:r>
              <a:rPr lang="ru-RU" sz="2000" b="1" i="1" dirty="0" smtClean="0">
                <a:latin typeface="Arial" charset="0"/>
                <a:cs typeface="Times New Roman" pitchFamily="18" charset="0"/>
              </a:rPr>
              <a:t>– </a:t>
            </a:r>
            <a:r>
              <a:rPr lang="ru-RU" sz="2000" b="1" i="1" dirty="0">
                <a:latin typeface="Arial" charset="0"/>
                <a:cs typeface="Times New Roman" pitchFamily="18" charset="0"/>
              </a:rPr>
              <a:t/>
            </a:r>
            <a:br>
              <a:rPr lang="ru-RU" sz="2000" b="1" i="1" dirty="0">
                <a:latin typeface="Arial" charset="0"/>
                <a:cs typeface="Times New Roman" pitchFamily="18" charset="0"/>
              </a:rPr>
            </a:br>
            <a:r>
              <a:rPr lang="ru-RU" sz="2000" b="1" i="1" dirty="0" smtClean="0">
                <a:latin typeface="Arial" charset="0"/>
                <a:cs typeface="Times New Roman" pitchFamily="18" charset="0"/>
              </a:rPr>
              <a:t>важный </a:t>
            </a:r>
            <a:r>
              <a:rPr lang="ru-RU" sz="2000" b="1" i="1" dirty="0">
                <a:latin typeface="Arial" charset="0"/>
                <a:cs typeface="Times New Roman" pitchFamily="18" charset="0"/>
              </a:rPr>
              <a:t>человек, </a:t>
            </a:r>
            <a:r>
              <a:rPr lang="ru-RU" sz="2000" b="1" i="1" dirty="0" smtClean="0">
                <a:latin typeface="Arial" charset="0"/>
                <a:cs typeface="Times New Roman" pitchFamily="18" charset="0"/>
              </a:rPr>
              <a:t>совершающий ритуальные обряды. </a:t>
            </a:r>
            <a:endParaRPr lang="ru-RU" sz="2000" b="1" i="1" dirty="0">
              <a:latin typeface="Arial" charset="0"/>
              <a:cs typeface="Times New Roman" pitchFamily="18" charset="0"/>
            </a:endParaRPr>
          </a:p>
        </p:txBody>
      </p:sp>
      <p:pic>
        <p:nvPicPr>
          <p:cNvPr id="12" name="tr_iakut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email"/>
          <a:stretch>
            <a:fillRect/>
          </a:stretch>
        </p:blipFill>
        <p:spPr>
          <a:xfrm>
            <a:off x="500034" y="550070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236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00042"/>
            <a:ext cx="7615262" cy="2400304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Творческое задание.</a:t>
            </a:r>
          </a:p>
          <a:p>
            <a:pPr>
              <a:buNone/>
            </a:pPr>
            <a:r>
              <a:rPr lang="ru-RU" dirty="0" smtClean="0"/>
              <a:t>Из предложенных фрагментов собрать картинку. Что на ней изображено?</a:t>
            </a:r>
            <a:endParaRPr lang="ru-RU" dirty="0"/>
          </a:p>
        </p:txBody>
      </p:sp>
      <p:pic>
        <p:nvPicPr>
          <p:cNvPr id="4" name="Рисунок 3" descr="4.bmp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EAF1EA"/>
              </a:clrFrom>
              <a:clrTo>
                <a:srgbClr val="EAF1E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15272" y="4745586"/>
            <a:ext cx="1428728" cy="211241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143768" y="214290"/>
            <a:ext cx="17572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 баллов</a:t>
            </a:r>
            <a:endParaRPr lang="ru-RU" sz="2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E:\СЕМИНАР\карта чульман.jpg"/>
          <p:cNvPicPr>
            <a:picLocks noChangeAspect="1" noChangeArrowheads="1"/>
          </p:cNvPicPr>
          <p:nvPr/>
        </p:nvPicPr>
        <p:blipFill>
          <a:blip r:embed="rId5" cstate="email">
            <a:lum bright="-20000" contrast="10000"/>
          </a:blip>
          <a:srcRect/>
          <a:stretch>
            <a:fillRect/>
          </a:stretch>
        </p:blipFill>
        <p:spPr bwMode="auto">
          <a:xfrm>
            <a:off x="2071670" y="2357430"/>
            <a:ext cx="2928958" cy="4188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JAM MA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email"/>
          <a:stretch>
            <a:fillRect/>
          </a:stretch>
        </p:blipFill>
        <p:spPr>
          <a:xfrm>
            <a:off x="4357686" y="71435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9863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642918"/>
            <a:ext cx="8372476" cy="64294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b="1" i="1" dirty="0" smtClean="0"/>
              <a:t>Фамилия первого Президента Республики Саха.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lvl="0" algn="ctr">
              <a:buNone/>
            </a:pPr>
            <a:endParaRPr lang="ru-RU" sz="24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7162367" y="0"/>
            <a:ext cx="19816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баллов</a:t>
            </a:r>
            <a:endParaRPr lang="ru-RU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4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EAF1EA"/>
              </a:clrFrom>
              <a:clrTo>
                <a:srgbClr val="EAF1E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15272" y="4745586"/>
            <a:ext cx="1428728" cy="2112414"/>
          </a:xfrm>
          <a:prstGeom prst="rect">
            <a:avLst/>
          </a:prstGeom>
        </p:spPr>
      </p:pic>
      <p:pic>
        <p:nvPicPr>
          <p:cNvPr id="11" name="Содержимое 3" descr="31100126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928926" y="1785926"/>
            <a:ext cx="3131761" cy="3811583"/>
          </a:xfrm>
          <a:prstGeom prst="round2DiagRect">
            <a:avLst>
              <a:gd name="adj1" fmla="val 16667"/>
              <a:gd name="adj2" fmla="val 0"/>
            </a:avLst>
          </a:prstGeom>
          <a:ln w="76200" cap="sq">
            <a:solidFill>
              <a:srgbClr val="6633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</p:pic>
      <p:sp>
        <p:nvSpPr>
          <p:cNvPr id="12" name="Прямоугольник 11"/>
          <p:cNvSpPr/>
          <p:nvPr/>
        </p:nvSpPr>
        <p:spPr>
          <a:xfrm>
            <a:off x="3000364" y="5715016"/>
            <a:ext cx="30925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Михаил Ефимович Николаев</a:t>
            </a:r>
            <a:endParaRPr lang="ru-RU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642918"/>
            <a:ext cx="8429684" cy="78581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i="1" dirty="0" smtClean="0"/>
              <a:t>В каком году Якутия вступила в состав Российского государства:  </a:t>
            </a:r>
          </a:p>
          <a:p>
            <a:pPr indent="369888"/>
            <a:r>
              <a:rPr lang="ru-RU" sz="2400" b="1" i="1" dirty="0" smtClean="0"/>
              <a:t>1632</a:t>
            </a:r>
          </a:p>
          <a:p>
            <a:pPr indent="369888"/>
            <a:r>
              <a:rPr lang="ru-RU" sz="2400" b="1" i="1" dirty="0" smtClean="0"/>
              <a:t>1697</a:t>
            </a:r>
          </a:p>
          <a:p>
            <a:pPr indent="369888"/>
            <a:r>
              <a:rPr lang="ru-RU" sz="2400" b="1" i="1" dirty="0" smtClean="0"/>
              <a:t>1745</a:t>
            </a:r>
          </a:p>
          <a:p>
            <a:pPr indent="369888"/>
            <a:r>
              <a:rPr lang="ru-RU" sz="2400" b="1" i="1" dirty="0" smtClean="0"/>
              <a:t>1843</a:t>
            </a:r>
            <a:endParaRPr lang="ru-RU" sz="24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7162367" y="0"/>
            <a:ext cx="19816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 баллов</a:t>
            </a:r>
            <a:endParaRPr lang="ru-RU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4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EAF1EA"/>
              </a:clrFrom>
              <a:clrTo>
                <a:srgbClr val="EAF1E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15272" y="4745586"/>
            <a:ext cx="1428728" cy="211241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6929454" y="1357298"/>
            <a:ext cx="190594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i="1" dirty="0" smtClean="0">
              <a:solidFill>
                <a:srgbClr val="C00000"/>
              </a:solidFill>
            </a:endParaRPr>
          </a:p>
          <a:p>
            <a:r>
              <a:rPr lang="ru-RU" sz="3200" b="1" i="1" dirty="0" smtClean="0">
                <a:solidFill>
                  <a:srgbClr val="C00000"/>
                </a:solidFill>
              </a:rPr>
              <a:t>1632 год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pic>
        <p:nvPicPr>
          <p:cNvPr id="11" name="Рисунок 10" descr="bbe683419623f88164de11f16a4646b5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00034" y="2000240"/>
            <a:ext cx="6977058" cy="40292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642918"/>
            <a:ext cx="8372476" cy="64294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27 апреля 1922 г. </a:t>
            </a:r>
            <a:r>
              <a:rPr lang="ru-RU" sz="2400" b="1" i="1" dirty="0" smtClean="0"/>
              <a:t>была образована Якутская Автономная Советская Социалистическая Республика.</a:t>
            </a:r>
          </a:p>
          <a:p>
            <a:pPr>
              <a:buNone/>
            </a:pPr>
            <a:r>
              <a:rPr lang="ru-RU" sz="2400" b="1" i="1" dirty="0" smtClean="0"/>
              <a:t>В каком году 27 апреля объявлен Днём Республики? </a:t>
            </a:r>
            <a:endParaRPr lang="ru-RU" sz="24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7162367" y="0"/>
            <a:ext cx="19816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 баллов</a:t>
            </a:r>
            <a:endParaRPr lang="ru-RU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4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EAF1EA"/>
              </a:clrFrom>
              <a:clrTo>
                <a:srgbClr val="EAF1E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15272" y="4745586"/>
            <a:ext cx="1428728" cy="211241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357818" y="3500438"/>
            <a:ext cx="21202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1992 г.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pic>
        <p:nvPicPr>
          <p:cNvPr id="13" name="Рисунок 12" descr="flag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785786" y="2643182"/>
            <a:ext cx="3082039" cy="3595711"/>
          </a:xfrm>
          <a:prstGeom prst="rect">
            <a:avLst/>
          </a:prstGeom>
          <a:ln w="76200">
            <a:solidFill>
              <a:srgbClr val="66330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642918"/>
            <a:ext cx="8372476" cy="64294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b="1" i="1" dirty="0" smtClean="0"/>
              <a:t>Якутский национальный герой, главный персонаж первых литературных произведений якутского народа.</a:t>
            </a:r>
            <a:endParaRPr lang="ru-RU" sz="24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7162367" y="0"/>
            <a:ext cx="19816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 баллов</a:t>
            </a:r>
            <a:endParaRPr lang="ru-RU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4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EAF1EA"/>
              </a:clrFrom>
              <a:clrTo>
                <a:srgbClr val="EAF1E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15272" y="4745586"/>
            <a:ext cx="1428728" cy="2112414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2071678"/>
            <a:ext cx="2637711" cy="3429024"/>
          </a:xfrm>
          <a:prstGeom prst="ellipse">
            <a:avLst/>
          </a:prstGeom>
          <a:ln w="190500" cap="rnd">
            <a:solidFill>
              <a:srgbClr val="66330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TextBox 8"/>
          <p:cNvSpPr txBox="1"/>
          <p:nvPr/>
        </p:nvSpPr>
        <p:spPr>
          <a:xfrm>
            <a:off x="1500166" y="5643578"/>
            <a:ext cx="11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/>
              <a:t>1805-1870</a:t>
            </a:r>
            <a:endParaRPr lang="ru-RU" b="1" i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643306" y="2285992"/>
            <a:ext cx="478631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Arial" pitchFamily="34" charset="0"/>
              </a:rPr>
              <a:t>Василий </a:t>
            </a:r>
            <a:r>
              <a:rPr lang="ru-RU" sz="20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Arial" pitchFamily="34" charset="0"/>
              </a:rPr>
              <a:t>Манчаары</a:t>
            </a:r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Arial" pitchFamily="34" charset="0"/>
              </a:rPr>
              <a:t> – человек легенда.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000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Arial" pitchFamily="34" charset="0"/>
              </a:rPr>
              <a:t>Известный в народе </a:t>
            </a:r>
            <a:r>
              <a:rPr lang="ru-RU" sz="20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Arial" pitchFamily="34" charset="0"/>
              </a:rPr>
              <a:t>олонхосут</a:t>
            </a:r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Arial" pitchFamily="34" charset="0"/>
              </a:rPr>
              <a:t> (сказитель).</a:t>
            </a:r>
            <a:endParaRPr lang="ru-RU" sz="2800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642918"/>
            <a:ext cx="8643998" cy="928694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ru-RU" sz="2400" b="1" i="1" dirty="0" smtClean="0"/>
              <a:t>В годы Великой Отечественной войны более 62 000 якутян встали на защиту Отечества. </a:t>
            </a:r>
          </a:p>
          <a:p>
            <a:pPr lvl="0">
              <a:buNone/>
            </a:pPr>
            <a:r>
              <a:rPr lang="ru-RU" sz="2400" b="1" i="1" dirty="0" smtClean="0"/>
              <a:t>Сколько </a:t>
            </a:r>
            <a:r>
              <a:rPr lang="ru-RU" sz="2400" b="1" i="1" dirty="0" err="1" smtClean="0"/>
              <a:t>якутян</a:t>
            </a:r>
            <a:r>
              <a:rPr lang="ru-RU" sz="2400" b="1" i="1" dirty="0" smtClean="0"/>
              <a:t> удостоены звания Героя Советского Союза? </a:t>
            </a:r>
            <a:endParaRPr lang="ru-RU" sz="24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7162367" y="0"/>
            <a:ext cx="19816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 баллов</a:t>
            </a:r>
            <a:endParaRPr lang="ru-RU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4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EAF1EA"/>
              </a:clrFrom>
              <a:clrTo>
                <a:srgbClr val="EAF1E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15272" y="4745586"/>
            <a:ext cx="1428728" cy="2112414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4357686" y="4357694"/>
            <a:ext cx="27146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24 человека</a:t>
            </a:r>
          </a:p>
        </p:txBody>
      </p:sp>
      <p:pic>
        <p:nvPicPr>
          <p:cNvPr id="8" name="Рисунок 7" descr="герой.jpe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8662" y="2428868"/>
            <a:ext cx="1714512" cy="321471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29124" y="2285992"/>
            <a:ext cx="33575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15 человек</a:t>
            </a:r>
          </a:p>
          <a:p>
            <a:r>
              <a:rPr lang="ru-RU" sz="2400" b="1" i="1" dirty="0" smtClean="0"/>
              <a:t>24 человека</a:t>
            </a:r>
          </a:p>
          <a:p>
            <a:r>
              <a:rPr lang="ru-RU" sz="2400" b="1" i="1" dirty="0" smtClean="0"/>
              <a:t>30 человек</a:t>
            </a:r>
          </a:p>
          <a:p>
            <a:r>
              <a:rPr lang="ru-RU" sz="2400" b="1" i="1" dirty="0" smtClean="0"/>
              <a:t>36 человек</a:t>
            </a:r>
            <a:endParaRPr lang="ru-RU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85794"/>
            <a:ext cx="8301038" cy="10001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i="1" dirty="0" smtClean="0"/>
              <a:t>Какие  популярные песни о войне вы знаете?</a:t>
            </a:r>
          </a:p>
          <a:p>
            <a:pPr lvl="0">
              <a:buNone/>
            </a:pPr>
            <a:r>
              <a:rPr lang="ru-RU" sz="2400" b="1" i="1" dirty="0" smtClean="0"/>
              <a:t> </a:t>
            </a:r>
            <a:endParaRPr lang="ru-RU" sz="24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7162367" y="0"/>
            <a:ext cx="19816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 баллов</a:t>
            </a:r>
            <a:endParaRPr lang="ru-RU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1714488"/>
            <a:ext cx="464347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indent="344488"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«Алёша»</a:t>
            </a:r>
          </a:p>
          <a:p>
            <a:pPr lvl="2" indent="344488"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«Катюша» </a:t>
            </a:r>
          </a:p>
          <a:p>
            <a:pPr lvl="2" indent="344488"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«Смуглянка»</a:t>
            </a:r>
          </a:p>
          <a:p>
            <a:pPr lvl="2" indent="344488"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«Священная война»</a:t>
            </a:r>
          </a:p>
          <a:p>
            <a:pPr lvl="2" indent="344488"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 землянке»</a:t>
            </a:r>
          </a:p>
          <a:p>
            <a:pPr lvl="2" indent="344488"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«Тёмная ночь»</a:t>
            </a:r>
          </a:p>
          <a:p>
            <a:pPr lvl="2" indent="344488"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«День Победы»</a:t>
            </a: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572528" y="6215082"/>
            <a:ext cx="35719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357158" y="142852"/>
            <a:ext cx="7286676" cy="996952"/>
          </a:xfrm>
        </p:spPr>
        <p:txBody>
          <a:bodyPr>
            <a:normAutofit/>
          </a:bodyPr>
          <a:lstStyle/>
          <a:p>
            <a:pPr algn="ctr"/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Самая долгая и холодная зима </a:t>
            </a:r>
          </a:p>
          <a:p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571472" y="6072206"/>
            <a:ext cx="4041775" cy="63976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Самая мощная вечная мерзлота</a:t>
            </a:r>
            <a:endParaRPr lang="ru-RU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785794"/>
            <a:ext cx="6929486" cy="5307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4942" y="3774583"/>
            <a:ext cx="3776532" cy="2869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3000"/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5_letie_pobedy-2-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93664" y="3166872"/>
            <a:ext cx="3450336" cy="369112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85720" y="285728"/>
            <a:ext cx="6208431" cy="6494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venture" pitchFamily="2" charset="0"/>
              </a:rPr>
              <a:t>Задохнулись канонады.</a:t>
            </a:r>
          </a:p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venture" pitchFamily="2" charset="0"/>
              </a:rPr>
              <a:t>В мире – тишина.</a:t>
            </a:r>
          </a:p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venture" pitchFamily="2" charset="0"/>
              </a:rPr>
              <a:t>На большой Земле однажды</a:t>
            </a:r>
          </a:p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venture" pitchFamily="2" charset="0"/>
              </a:rPr>
              <a:t>Кончилась война.</a:t>
            </a:r>
          </a:p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venture" pitchFamily="2" charset="0"/>
              </a:rPr>
              <a:t>Будем жить, встречать рассветы,</a:t>
            </a:r>
          </a:p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venture" pitchFamily="2" charset="0"/>
              </a:rPr>
              <a:t>Верить и любить.</a:t>
            </a:r>
          </a:p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venture" pitchFamily="2" charset="0"/>
              </a:rPr>
              <a:t>Только не забыть бы это!</a:t>
            </a:r>
          </a:p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venture" pitchFamily="2" charset="0"/>
              </a:rPr>
              <a:t>Лишь бы не забыть!</a:t>
            </a:r>
          </a:p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venture" pitchFamily="2" charset="0"/>
              </a:rPr>
              <a:t>Эта память – верьте, люди, -</a:t>
            </a:r>
          </a:p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venture" pitchFamily="2" charset="0"/>
              </a:rPr>
              <a:t>Всей земле нужна…</a:t>
            </a:r>
          </a:p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venture" pitchFamily="2" charset="0"/>
              </a:rPr>
              <a:t>Если мы войну забудем, </a:t>
            </a:r>
          </a:p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venture" pitchFamily="2" charset="0"/>
              </a:rPr>
              <a:t>Вновь придёт война.</a:t>
            </a:r>
          </a:p>
          <a:p>
            <a:pPr lvl="6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venture" pitchFamily="2" charset="0"/>
              </a:rPr>
              <a:t>Р. Рождественский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venture" pitchFamily="2" charset="0"/>
              </a:rPr>
              <a:t>.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venture" pitchFamily="2" charset="0"/>
            </a:endParaRPr>
          </a:p>
        </p:txBody>
      </p:sp>
      <p:pic>
        <p:nvPicPr>
          <p:cNvPr id="4" name="Рисунок 3" descr="4.bmp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EAF1EA"/>
              </a:clrFrom>
              <a:clrTo>
                <a:srgbClr val="EAF1E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72528" y="214290"/>
            <a:ext cx="386520" cy="571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214422"/>
            <a:ext cx="828680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400" b="1" i="1" dirty="0" smtClean="0"/>
              <a:t>Столица республики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i="1" dirty="0" smtClean="0"/>
              <a:t>Самое распространённое дерево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i="1" dirty="0" smtClean="0"/>
              <a:t>Столица Южной Якутии, центр добычи угля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i="1" dirty="0" smtClean="0"/>
              <a:t>Якутское жилище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i="1" dirty="0" smtClean="0"/>
              <a:t>Зимняя обувь из оленьего меха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i="1" dirty="0" smtClean="0"/>
              <a:t>Чем расшивают орнамент на национальной одежде?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i="1" dirty="0" smtClean="0"/>
              <a:t>Какой лечебный напиток изготавливают из молока кобылы?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i="1" dirty="0" smtClean="0"/>
              <a:t>Священное животное, покровитель человека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i="1" dirty="0" smtClean="0"/>
              <a:t>Как называют деревянные столбы, за которые привязывают лошадей?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i="1" dirty="0" smtClean="0"/>
              <a:t>Назовите  природный памятник на реке Лене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85786" y="285729"/>
            <a:ext cx="7772400" cy="57150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Блиц - опрос</a:t>
            </a:r>
            <a:endParaRPr lang="ru-RU" b="1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FOR ELIS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2571736" y="50004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738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214422"/>
            <a:ext cx="828680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400" b="1" i="1" dirty="0" smtClean="0"/>
              <a:t>Столица республики.</a:t>
            </a:r>
            <a:r>
              <a:rPr lang="ru-RU" sz="2400" b="1" i="1" dirty="0" smtClean="0">
                <a:solidFill>
                  <a:srgbClr val="C00000"/>
                </a:solidFill>
              </a:rPr>
              <a:t>(Якутск)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i="1" dirty="0" smtClean="0"/>
              <a:t>Самое распространённое дерево. </a:t>
            </a:r>
            <a:r>
              <a:rPr lang="ru-RU" sz="2400" b="1" i="1" dirty="0" smtClean="0">
                <a:solidFill>
                  <a:srgbClr val="C00000"/>
                </a:solidFill>
              </a:rPr>
              <a:t>(Лиственница)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i="1" dirty="0" smtClean="0"/>
              <a:t>Столица Южной Якутии, центр добычи угля . </a:t>
            </a:r>
            <a:r>
              <a:rPr lang="ru-RU" sz="2400" b="1" i="1" dirty="0" smtClean="0">
                <a:solidFill>
                  <a:srgbClr val="C00000"/>
                </a:solidFill>
              </a:rPr>
              <a:t>(Нерюнгри)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i="1" dirty="0" smtClean="0"/>
              <a:t>Якутское жилище. </a:t>
            </a:r>
            <a:r>
              <a:rPr lang="ru-RU" sz="2400" b="1" i="1" dirty="0" smtClean="0">
                <a:solidFill>
                  <a:srgbClr val="C00000"/>
                </a:solidFill>
              </a:rPr>
              <a:t>(Юрта)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i="1" dirty="0" smtClean="0"/>
              <a:t>Зимняя обувь из оленьего меха. </a:t>
            </a:r>
            <a:r>
              <a:rPr lang="ru-RU" sz="2400" b="1" i="1" dirty="0" smtClean="0">
                <a:solidFill>
                  <a:srgbClr val="C00000"/>
                </a:solidFill>
              </a:rPr>
              <a:t>(Унты)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i="1" dirty="0" smtClean="0"/>
              <a:t>Чем расшивают орнамент на национальной одежде? </a:t>
            </a:r>
            <a:r>
              <a:rPr lang="ru-RU" sz="2400" b="1" i="1" dirty="0" smtClean="0">
                <a:solidFill>
                  <a:srgbClr val="C00000"/>
                </a:solidFill>
              </a:rPr>
              <a:t>(Бисер)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i="1" dirty="0" smtClean="0"/>
              <a:t>Какой  лечебный напиток изготавливают из молока кобылы.</a:t>
            </a:r>
            <a:r>
              <a:rPr lang="ru-RU" sz="2400" b="1" i="1" dirty="0" smtClean="0">
                <a:solidFill>
                  <a:srgbClr val="C00000"/>
                </a:solidFill>
              </a:rPr>
              <a:t>(Кумыс)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i="1" dirty="0" smtClean="0"/>
              <a:t>Священное животное, покровитель человека </a:t>
            </a:r>
            <a:r>
              <a:rPr lang="ru-RU" sz="2400" b="1" i="1" dirty="0" smtClean="0">
                <a:solidFill>
                  <a:srgbClr val="C00000"/>
                </a:solidFill>
              </a:rPr>
              <a:t>(Олень)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i="1" dirty="0" smtClean="0"/>
              <a:t>Как называют столбы, за которые привязывают лошадей? </a:t>
            </a:r>
            <a:r>
              <a:rPr lang="ru-RU" sz="2400" b="1" i="1" dirty="0" smtClean="0">
                <a:solidFill>
                  <a:srgbClr val="C00000"/>
                </a:solidFill>
              </a:rPr>
              <a:t>(</a:t>
            </a:r>
            <a:r>
              <a:rPr lang="ru-RU" sz="2400" b="1" i="1" dirty="0" err="1" smtClean="0">
                <a:solidFill>
                  <a:srgbClr val="C00000"/>
                </a:solidFill>
              </a:rPr>
              <a:t>Сэргэ</a:t>
            </a:r>
            <a:r>
              <a:rPr lang="ru-RU" sz="2400" b="1" i="1" dirty="0" smtClean="0">
                <a:solidFill>
                  <a:srgbClr val="C00000"/>
                </a:solidFill>
              </a:rPr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i="1" dirty="0" smtClean="0"/>
              <a:t>Назовите природный памятник на реке Лене.</a:t>
            </a:r>
            <a:r>
              <a:rPr lang="ru-RU" sz="2400" b="1" i="1" dirty="0" smtClean="0">
                <a:solidFill>
                  <a:srgbClr val="C00000"/>
                </a:solidFill>
              </a:rPr>
              <a:t>(Ленские столбы)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85786" y="285729"/>
            <a:ext cx="7772400" cy="57150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Ответы</a:t>
            </a:r>
            <a:endParaRPr lang="ru-RU" b="1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4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EAF1EA"/>
              </a:clrFrom>
              <a:clrTo>
                <a:srgbClr val="EAF1E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43900" y="214290"/>
            <a:ext cx="724738" cy="10715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8596" y="5357826"/>
            <a:ext cx="9767244" cy="83099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cquest Script" pitchFamily="2" charset="0"/>
              </a:rPr>
              <a:t>СПАСИБО  ЗА  УЧАСТИЕ!</a:t>
            </a:r>
            <a:endParaRPr lang="ru-RU" sz="4800" b="1" i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cquest Script" pitchFamily="2" charset="0"/>
            </a:endParaRPr>
          </a:p>
        </p:txBody>
      </p:sp>
      <p:pic>
        <p:nvPicPr>
          <p:cNvPr id="3" name="FOR ELIS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8643966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738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m-Cr-dio_9-2.JPG"/>
          <p:cNvPicPr>
            <a:picLocks noGrp="1" noChangeAspect="1"/>
          </p:cNvPicPr>
          <p:nvPr>
            <p:ph sz="quarter" idx="4"/>
          </p:nvPr>
        </p:nvPicPr>
        <p:blipFill>
          <a:blip r:embed="rId2" cstate="email"/>
          <a:stretch>
            <a:fillRect/>
          </a:stretch>
        </p:blipFill>
        <p:spPr>
          <a:xfrm>
            <a:off x="3214678" y="3071810"/>
            <a:ext cx="2103195" cy="2514689"/>
          </a:xfrm>
          <a:ln w="76200">
            <a:solidFill>
              <a:srgbClr val="66330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</p:pic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28596" y="0"/>
            <a:ext cx="8229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Times New Roman" pitchFamily="18" charset="0"/>
              </a:rPr>
              <a:t>Богата природными ресурсами</a:t>
            </a:r>
            <a:endParaRPr lang="ru-RU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Times New Roman" pitchFamily="18" charset="0"/>
            </a:endParaRPr>
          </a:p>
        </p:txBody>
      </p:sp>
      <p:pic>
        <p:nvPicPr>
          <p:cNvPr id="10" name="Рисунок 9" descr="5172554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00298" y="928670"/>
            <a:ext cx="2495550" cy="1533525"/>
          </a:xfrm>
          <a:prstGeom prst="rect">
            <a:avLst/>
          </a:prstGeom>
          <a:ln w="76200">
            <a:solidFill>
              <a:srgbClr val="66330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</p:pic>
      <p:sp>
        <p:nvSpPr>
          <p:cNvPr id="11" name="AutoShape 14" descr="Рисунок4"/>
          <p:cNvSpPr>
            <a:spLocks noChangeArrowheads="1"/>
          </p:cNvSpPr>
          <p:nvPr/>
        </p:nvSpPr>
        <p:spPr bwMode="auto">
          <a:xfrm>
            <a:off x="214282" y="3214686"/>
            <a:ext cx="2663825" cy="1368425"/>
          </a:xfrm>
          <a:prstGeom prst="hexagon">
            <a:avLst>
              <a:gd name="adj" fmla="val 0"/>
              <a:gd name="vf" fmla="val 115470"/>
            </a:avLst>
          </a:prstGeom>
          <a:blipFill dpi="0" rotWithShape="1">
            <a:blip r:embed="rId4"/>
            <a:srcRect/>
            <a:stretch>
              <a:fillRect b="-67453"/>
            </a:stretch>
          </a:blipFill>
          <a:ln w="76200" cmpd="tri">
            <a:solidFill>
              <a:srgbClr val="6633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wrap="none" anchor="ctr"/>
          <a:lstStyle/>
          <a:p>
            <a:endParaRPr lang="ru-RU"/>
          </a:p>
        </p:txBody>
      </p:sp>
      <p:pic>
        <p:nvPicPr>
          <p:cNvPr id="12" name="Рисунок 11" descr="09_Tehnolog_Sushki_1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158" y="4857760"/>
            <a:ext cx="2505063" cy="1670984"/>
          </a:xfrm>
          <a:prstGeom prst="rect">
            <a:avLst/>
          </a:prstGeom>
          <a:ln w="76200">
            <a:solidFill>
              <a:srgbClr val="66330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</p:pic>
      <p:pic>
        <p:nvPicPr>
          <p:cNvPr id="13" name="Рисунок 12" descr="fish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857884" y="908630"/>
            <a:ext cx="2786082" cy="2072676"/>
          </a:xfrm>
          <a:prstGeom prst="rect">
            <a:avLst/>
          </a:prstGeom>
          <a:ln w="76200">
            <a:solidFill>
              <a:srgbClr val="66330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</p:pic>
      <p:pic>
        <p:nvPicPr>
          <p:cNvPr id="15" name="Рисунок 14" descr="brilliant_alrosa(59855)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14282" y="857232"/>
            <a:ext cx="2085980" cy="2085980"/>
          </a:xfrm>
          <a:prstGeom prst="rect">
            <a:avLst/>
          </a:prstGeom>
          <a:ln w="76200">
            <a:solidFill>
              <a:srgbClr val="66330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</p:pic>
      <p:sp>
        <p:nvSpPr>
          <p:cNvPr id="16" name="AutoShape 10" descr="Рисунок5"/>
          <p:cNvSpPr>
            <a:spLocks noChangeArrowheads="1"/>
          </p:cNvSpPr>
          <p:nvPr/>
        </p:nvSpPr>
        <p:spPr bwMode="auto">
          <a:xfrm rot="5400000">
            <a:off x="5469735" y="3817149"/>
            <a:ext cx="3308351" cy="2246301"/>
          </a:xfrm>
          <a:prstGeom prst="roundRect">
            <a:avLst>
              <a:gd name="adj" fmla="val 0"/>
            </a:avLst>
          </a:prstGeom>
          <a:blipFill dpi="0" rotWithShape="0">
            <a:blip r:embed="rId8" cstate="email"/>
            <a:srcRect/>
            <a:stretch>
              <a:fillRect/>
            </a:stretch>
          </a:blipFill>
          <a:ln w="76200" cmpd="tri">
            <a:solidFill>
              <a:srgbClr val="663300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 Якутии живут самые замечательные, добрые и сердечные люди ,которые называют себя «Саха» </a:t>
            </a:r>
            <a:endParaRPr lang="ru-RU" sz="2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Содержимое 6" descr="liki_2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357158" y="3857628"/>
            <a:ext cx="1770660" cy="2553724"/>
          </a:xfrm>
          <a:prstGeom prst="rect">
            <a:avLst/>
          </a:prstGeom>
          <a:ln w="76200" cap="sq">
            <a:solidFill>
              <a:srgbClr val="6633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</p:pic>
      <p:pic>
        <p:nvPicPr>
          <p:cNvPr id="8" name="Содержимое 7" descr="golod_st_3_clip_image009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4643438" y="1857364"/>
            <a:ext cx="3182131" cy="2115528"/>
          </a:xfrm>
          <a:ln w="76200">
            <a:solidFill>
              <a:srgbClr val="66330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</p:pic>
      <p:pic>
        <p:nvPicPr>
          <p:cNvPr id="9" name="Рисунок 8" descr="jshvdmus 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643174" y="4429132"/>
            <a:ext cx="1432560" cy="1950720"/>
          </a:xfrm>
          <a:prstGeom prst="rect">
            <a:avLst/>
          </a:prstGeom>
          <a:ln w="76200">
            <a:solidFill>
              <a:srgbClr val="66330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</p:pic>
      <p:pic>
        <p:nvPicPr>
          <p:cNvPr id="10" name="Рисунок 9" descr="kundel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214942" y="4500570"/>
            <a:ext cx="2967224" cy="1898921"/>
          </a:xfrm>
          <a:prstGeom prst="rect">
            <a:avLst/>
          </a:prstGeom>
          <a:ln w="76200">
            <a:solidFill>
              <a:srgbClr val="66330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</p:pic>
      <p:pic>
        <p:nvPicPr>
          <p:cNvPr id="11" name="Рисунок 10" descr="1196093410_90-94-1b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928662" y="1714488"/>
            <a:ext cx="2380714" cy="1827198"/>
          </a:xfrm>
          <a:prstGeom prst="rect">
            <a:avLst/>
          </a:prstGeom>
          <a:ln w="190500" cap="sq">
            <a:solidFill>
              <a:srgbClr val="6633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42844" y="142852"/>
          <a:ext cx="7715304" cy="6174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8826"/>
                <a:gridCol w="1928826"/>
                <a:gridCol w="1928826"/>
                <a:gridCol w="1928826"/>
              </a:tblGrid>
              <a:tr h="883966"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Государственная символика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Культура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Природа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История</a:t>
                      </a:r>
                      <a:endParaRPr lang="ru-RU" dirty="0"/>
                    </a:p>
                  </a:txBody>
                  <a:tcPr/>
                </a:tc>
              </a:tr>
              <a:tr h="822109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hlinkClick r:id="rId2" action="ppaction://hlinksldjump"/>
                        </a:rPr>
                        <a:t>10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hlinkClick r:id="rId3" action="ppaction://hlinksldjump"/>
                        </a:rPr>
                        <a:t>10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hlinkClick r:id="rId4" action="ppaction://hlinksldjump"/>
                        </a:rPr>
                        <a:t>10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hlinkClick r:id="rId5" action="ppaction://hlinksldjump"/>
                        </a:rPr>
                        <a:t>10</a:t>
                      </a:r>
                      <a:endParaRPr lang="ru-RU" sz="3600" b="1" dirty="0"/>
                    </a:p>
                  </a:txBody>
                  <a:tcPr/>
                </a:tc>
              </a:tr>
              <a:tr h="822109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hlinkClick r:id="rId6" action="ppaction://hlinksldjump"/>
                        </a:rPr>
                        <a:t>20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hlinkClick r:id="rId7" action="ppaction://hlinksldjump"/>
                        </a:rPr>
                        <a:t>20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hlinkClick r:id="rId8" action="ppaction://hlinksldjump"/>
                        </a:rPr>
                        <a:t>20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hlinkClick r:id="rId9" action="ppaction://hlinksldjump"/>
                        </a:rPr>
                        <a:t>20</a:t>
                      </a:r>
                      <a:endParaRPr lang="ru-RU" sz="3600" b="1" dirty="0"/>
                    </a:p>
                  </a:txBody>
                  <a:tcPr/>
                </a:tc>
              </a:tr>
              <a:tr h="822109">
                <a:tc rowSpan="2">
                  <a:txBody>
                    <a:bodyPr/>
                    <a:lstStyle/>
                    <a:p>
                      <a:pPr algn="ctr"/>
                      <a:endParaRPr lang="ru-RU" sz="3600" b="1" dirty="0" smtClean="0"/>
                    </a:p>
                    <a:p>
                      <a:pPr algn="ctr"/>
                      <a:r>
                        <a:rPr lang="ru-RU" sz="3600" b="1" dirty="0" smtClean="0">
                          <a:hlinkClick r:id="rId10" action="ppaction://hlinksldjump"/>
                        </a:rPr>
                        <a:t>30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hlinkClick r:id="rId11" action="ppaction://hlinksldjump"/>
                        </a:rPr>
                        <a:t>30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hlinkClick r:id="rId12" action="ppaction://hlinksldjump"/>
                        </a:rPr>
                        <a:t>30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hlinkClick r:id="rId13" action="ppaction://hlinksldjump"/>
                        </a:rPr>
                        <a:t>30</a:t>
                      </a:r>
                      <a:endParaRPr lang="ru-RU" sz="3600" b="1" dirty="0"/>
                    </a:p>
                  </a:txBody>
                  <a:tcPr/>
                </a:tc>
              </a:tr>
              <a:tr h="822109">
                <a:tc vMerge="1">
                  <a:txBody>
                    <a:bodyPr/>
                    <a:lstStyle/>
                    <a:p>
                      <a:pPr algn="ctr"/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hlinkClick r:id="rId14" action="ppaction://hlinksldjump"/>
                        </a:rPr>
                        <a:t>40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hlinkClick r:id="rId15" action="ppaction://hlinksldjump"/>
                        </a:rPr>
                        <a:t>40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hlinkClick r:id="rId16" action="ppaction://hlinksldjump"/>
                        </a:rPr>
                        <a:t>40</a:t>
                      </a:r>
                      <a:endParaRPr lang="ru-RU" sz="3600" b="1" dirty="0"/>
                    </a:p>
                  </a:txBody>
                  <a:tcPr/>
                </a:tc>
              </a:tr>
              <a:tr h="1149155">
                <a:tc rowSpan="2">
                  <a:txBody>
                    <a:bodyPr/>
                    <a:lstStyle/>
                    <a:p>
                      <a:pPr algn="ctr"/>
                      <a:endParaRPr lang="ru-RU" sz="3600" b="1" dirty="0" smtClean="0"/>
                    </a:p>
                    <a:p>
                      <a:pPr algn="ctr"/>
                      <a:r>
                        <a:rPr lang="ru-RU" sz="3600" b="1" dirty="0" smtClean="0">
                          <a:hlinkClick r:id="rId17" action="ppaction://hlinksldjump"/>
                        </a:rPr>
                        <a:t>40</a:t>
                      </a:r>
                      <a:endParaRPr lang="ru-RU" sz="3600" b="1" dirty="0"/>
                    </a:p>
                    <a:p>
                      <a:pPr algn="ctr"/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hlinkClick r:id="rId18" action="ppaction://hlinksldjump"/>
                        </a:rPr>
                        <a:t>50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hlinkClick r:id="rId19" action="ppaction://hlinksldjump"/>
                        </a:rPr>
                        <a:t>50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hlinkClick r:id="rId20" action="ppaction://hlinksldjump"/>
                        </a:rPr>
                        <a:t>50</a:t>
                      </a:r>
                      <a:endParaRPr lang="ru-RU" sz="3600" b="1" dirty="0"/>
                    </a:p>
                  </a:txBody>
                  <a:tcPr/>
                </a:tc>
              </a:tr>
              <a:tr h="822109">
                <a:tc vMerge="1">
                  <a:txBody>
                    <a:bodyPr/>
                    <a:lstStyle/>
                    <a:p>
                      <a:pPr algn="ctr"/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hlinkClick r:id="rId21" action="ppaction://hlinksldjump"/>
                        </a:rPr>
                        <a:t>60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hlinkClick r:id="rId22" action="ppaction://hlinksldjump"/>
                        </a:rPr>
                        <a:t>*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hlinkClick r:id="rId23" action="ppaction://hlinksldjump"/>
                        </a:rPr>
                        <a:t>60</a:t>
                      </a:r>
                      <a:endParaRPr lang="ru-RU" sz="36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Рисунок 2" descr="4.bmp">
            <a:hlinkClick r:id="rId24" action="ppaction://hlinksldjump"/>
          </p:cNvPr>
          <p:cNvPicPr>
            <a:picLocks noChangeAspect="1"/>
          </p:cNvPicPr>
          <p:nvPr/>
        </p:nvPicPr>
        <p:blipFill>
          <a:blip r:embed="rId25" cstate="email">
            <a:clrChange>
              <a:clrFrom>
                <a:srgbClr val="EAF1EA"/>
              </a:clrFrom>
              <a:clrTo>
                <a:srgbClr val="EAF1E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32726" y="3786190"/>
            <a:ext cx="1111274" cy="164304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01024" y="5572140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26" action="ppaction://hlinksldjump"/>
              </a:rPr>
              <a:t>Блиц-опрос</a:t>
            </a:r>
            <a:endParaRPr lang="ru-RU" dirty="0"/>
          </a:p>
        </p:txBody>
      </p:sp>
      <p:sp>
        <p:nvSpPr>
          <p:cNvPr id="7" name="Управляющая кнопка: возврат 6">
            <a:hlinkClick r:id="rId27" action="ppaction://hlinksldjump" highlightClick="1"/>
          </p:cNvPr>
          <p:cNvSpPr/>
          <p:nvPr/>
        </p:nvSpPr>
        <p:spPr>
          <a:xfrm>
            <a:off x="8286776" y="6357958"/>
            <a:ext cx="285752" cy="21431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071546"/>
            <a:ext cx="7000892" cy="1114420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/>
              <a:t>Что изображено в центре герба Республики Саха (Якутии)? </a:t>
            </a:r>
            <a:endParaRPr lang="ru-RU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072198" y="285728"/>
            <a:ext cx="19816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баллов</a:t>
            </a:r>
            <a:endParaRPr lang="ru-RU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 descr="Рисунок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285992"/>
            <a:ext cx="2810687" cy="281305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608510" y="2857496"/>
            <a:ext cx="553549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Древний всадник со знаменем на </a:t>
            </a:r>
          </a:p>
          <a:p>
            <a:pPr algn="ctr"/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фоне солнечного диска</a:t>
            </a:r>
            <a:endParaRPr lang="ru-RU" sz="2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800" dirty="0"/>
          </a:p>
        </p:txBody>
      </p:sp>
      <p:pic>
        <p:nvPicPr>
          <p:cNvPr id="9" name="Рисунок 8" descr="4.bmp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EAF1EA"/>
              </a:clrFrom>
              <a:clrTo>
                <a:srgbClr val="EAF1E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86710" y="4851208"/>
            <a:ext cx="1357290" cy="20067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57422" y="1500174"/>
            <a:ext cx="6443650" cy="1114420"/>
          </a:xfrm>
        </p:spPr>
        <p:txBody>
          <a:bodyPr>
            <a:normAutofit fontScale="85000" lnSpcReduction="10000"/>
          </a:bodyPr>
          <a:lstStyle/>
          <a:p>
            <a:pPr lvl="0" algn="ctr">
              <a:buNone/>
            </a:pPr>
            <a:r>
              <a:rPr lang="ru-RU" b="1" i="1" dirty="0" smtClean="0"/>
              <a:t>Что означают 7 ромбических кристалликов, обрамляющих герб? </a:t>
            </a:r>
            <a:endParaRPr lang="ru-RU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072198" y="285728"/>
            <a:ext cx="19816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 баллов</a:t>
            </a:r>
            <a:endParaRPr lang="ru-RU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5" descr="Рисунок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214422"/>
            <a:ext cx="1785950" cy="178745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71538" y="3571876"/>
            <a:ext cx="71322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Единство народов, издавна проживающих на </a:t>
            </a:r>
          </a:p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территории Якутии: якутов, русских, эвенков, </a:t>
            </a:r>
          </a:p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эвенов, чукчей, </a:t>
            </a:r>
            <a:r>
              <a:rPr lang="ru-RU" sz="24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долганов</a:t>
            </a: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юкагиров</a:t>
            </a:r>
            <a:endParaRPr lang="ru-RU" sz="24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4.bmp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EAF1EA"/>
              </a:clrFrom>
              <a:clrTo>
                <a:srgbClr val="EAF1E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39458" y="4929198"/>
            <a:ext cx="1304542" cy="19288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142984"/>
            <a:ext cx="8229600" cy="1114420"/>
          </a:xfrm>
        </p:spPr>
        <p:txBody>
          <a:bodyPr/>
          <a:lstStyle/>
          <a:p>
            <a:pPr lvl="0" algn="ctr">
              <a:buNone/>
            </a:pPr>
            <a:r>
              <a:rPr lang="ru-RU" b="1" i="1" dirty="0" smtClean="0"/>
              <a:t>Что означают цвета на государственном флаге Республики Саха? </a:t>
            </a:r>
            <a:endParaRPr lang="ru-RU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072198" y="285728"/>
            <a:ext cx="19816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 баллов</a:t>
            </a:r>
            <a:endParaRPr lang="ru-RU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4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EAF1EA"/>
              </a:clrFrom>
              <a:clrTo>
                <a:srgbClr val="EAF1E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86710" y="4851209"/>
            <a:ext cx="1357290" cy="2006791"/>
          </a:xfrm>
          <a:prstGeom prst="rect">
            <a:avLst/>
          </a:prstGeom>
        </p:spPr>
      </p:pic>
      <p:pic>
        <p:nvPicPr>
          <p:cNvPr id="6" name="Picture 8" descr="Рисунок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2500306"/>
            <a:ext cx="4019550" cy="209708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14282" y="5143512"/>
            <a:ext cx="78581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Голубой</a:t>
            </a: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символ мирного неба, надежды и свободы; </a:t>
            </a:r>
            <a:endParaRPr lang="ru-RU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Белая полоска </a:t>
            </a: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суровая красота северного края; </a:t>
            </a:r>
            <a:endParaRPr lang="ru-RU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Зелёная</a:t>
            </a: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короткое яркое лето, цвет таёжных просторов, дружбу </a:t>
            </a:r>
          </a:p>
          <a:p>
            <a:pPr algn="ctr"/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братство;  </a:t>
            </a:r>
            <a:endParaRPr lang="ru-RU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Красный</a:t>
            </a: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символ силы, храбрости, чести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</TotalTime>
  <Words>872</Words>
  <Application>Microsoft Office PowerPoint</Application>
  <PresentationFormat>Экран (4:3)</PresentationFormat>
  <Paragraphs>179</Paragraphs>
  <Slides>33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Слайд 1</vt:lpstr>
      <vt:lpstr>Слайд 2</vt:lpstr>
      <vt:lpstr>Слайд 3</vt:lpstr>
      <vt:lpstr>Богата природными ресурсами</vt:lpstr>
      <vt:lpstr>В Якутии живут самые замечательные, добрые и сердечные люди ,которые называют себя «Саха» </vt:lpstr>
      <vt:lpstr>Слайд 6</vt:lpstr>
      <vt:lpstr>Слайд 7</vt:lpstr>
      <vt:lpstr>Слайд 8</vt:lpstr>
      <vt:lpstr>Слайд 9</vt:lpstr>
      <vt:lpstr>Слайд 10</vt:lpstr>
      <vt:lpstr>Слайд 11</vt:lpstr>
      <vt:lpstr>Чорон – чаша с кумысом Ритуальный символ на празднике ЫСЫАХ , знаменующий приход лета</vt:lpstr>
      <vt:lpstr>Хомус  - самый древнейший  музыкальный   варган Его чарующие звуки воспевают  красоту земли ОЛОНХО,  самобытность и богатое творчество якутов. В 1991 году в варганном конкурсе «Виртуозы мира»  якутский хомус получил статус победителя «Лучший варган мира»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Шаманские птицы - кукушка и гагара. 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Блиц - опрос</vt:lpstr>
      <vt:lpstr>Ответы</vt:lpstr>
      <vt:lpstr>Слайд 33</vt:lpstr>
    </vt:vector>
  </TitlesOfParts>
  <Company>WolfishLair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Страна тысяч чудес</dc:title>
  <dc:subject>Якутия</dc:subject>
  <dc:creator>СОШ 7</dc:creator>
  <cp:keywords>игра</cp:keywords>
  <cp:lastModifiedBy>Tata</cp:lastModifiedBy>
  <cp:revision>84</cp:revision>
  <dcterms:created xsi:type="dcterms:W3CDTF">2010-04-21T08:58:31Z</dcterms:created>
  <dcterms:modified xsi:type="dcterms:W3CDTF">2011-04-16T10:16:00Z</dcterms:modified>
</cp:coreProperties>
</file>