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  <p:sldId id="276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Rg st="1" end="5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00"/>
    <a:srgbClr val="00336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1B1241F-FB90-41FB-B485-2ABA814E2B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7395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>
        <p:wipe dir="u"/>
        <p:sndAc>
          <p:endSnd/>
        </p:sndAc>
      </p:transition>
    </mc:Choice>
    <mc:Fallback xmlns="">
      <p:transition advClick="0">
        <p:wipe dir="u"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073A5-7701-4CF8-8A18-BE03388BEB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44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 dir="u"/>
        <p:sndAc>
          <p:endSnd/>
        </p:sndAc>
      </p:transition>
    </mc:Choice>
    <mc:Fallback xmlns="">
      <p:transition advClick="0">
        <p:wipe dir="u"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A8A5C-A2CE-4B61-8295-84F46F3FC6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58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 dir="u"/>
        <p:sndAc>
          <p:endSnd/>
        </p:sndAc>
      </p:transition>
    </mc:Choice>
    <mc:Fallback xmlns="">
      <p:transition advClick="0">
        <p:wipe dir="u"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96548-BECB-40E2-9173-2B298FF8C0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49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 dir="u"/>
        <p:sndAc>
          <p:endSnd/>
        </p:sndAc>
      </p:transition>
    </mc:Choice>
    <mc:Fallback xmlns="">
      <p:transition advClick="0">
        <p:wipe dir="u"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2F72B9A6-E79E-48CF-8ACB-CAD22089F9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9553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>
        <p:wipe dir="u"/>
        <p:sndAc>
          <p:endSnd/>
        </p:sndAc>
      </p:transition>
    </mc:Choice>
    <mc:Fallback xmlns="">
      <p:transition advClick="0">
        <p:wipe dir="u"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CF07C-4013-41B6-8551-FB90832CE8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45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 dir="u"/>
        <p:sndAc>
          <p:endSnd/>
        </p:sndAc>
      </p:transition>
    </mc:Choice>
    <mc:Fallback xmlns="">
      <p:transition advClick="0">
        <p:wipe dir="u"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EA6C6-B80C-4A52-9DBD-3B08367D52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37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 dir="u"/>
        <p:sndAc>
          <p:endSnd/>
        </p:sndAc>
      </p:transition>
    </mc:Choice>
    <mc:Fallback xmlns="">
      <p:transition advClick="0">
        <p:wipe dir="u"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74A28-BDF1-4F48-8E81-3401E1D0EE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956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 dir="u"/>
        <p:sndAc>
          <p:endSnd/>
        </p:sndAc>
      </p:transition>
    </mc:Choice>
    <mc:Fallback xmlns="">
      <p:transition advClick="0">
        <p:wipe dir="u"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B5687-6FAF-4527-9C10-54D3BD324D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71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 dir="u"/>
        <p:sndAc>
          <p:endSnd/>
        </p:sndAc>
      </p:transition>
    </mc:Choice>
    <mc:Fallback xmlns="">
      <p:transition advClick="0">
        <p:wipe dir="u"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48C20-A436-46F0-A675-AE76051557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89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 dir="u"/>
        <p:sndAc>
          <p:endSnd/>
        </p:sndAc>
      </p:transition>
    </mc:Choice>
    <mc:Fallback xmlns="">
      <p:transition advClick="0">
        <p:wipe dir="u"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09C6C-2EC4-427C-8861-696F1D5E94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95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wipe dir="u"/>
        <p:sndAc>
          <p:endSnd/>
        </p:sndAc>
      </p:transition>
    </mc:Choice>
    <mc:Fallback xmlns="">
      <p:transition advClick="0">
        <p:wipe dir="u"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>
              <a:defRPr/>
            </a:pPr>
            <a:fld id="{B9A26322-9C8E-42DA-9228-FE194C1012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:wipe dir="u"/>
        <p:sndAc>
          <p:endSnd/>
        </p:sndAc>
      </p:transition>
    </mc:Choice>
    <mc:Fallback xmlns="">
      <p:transition advClick="0"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file:///C:\Users\Admin\Desktop\&#1084;&#1072;&#1088;&#1075;&#1086;\&#1087;&#1088;&#1077;&#1079;&#1077;&#1085;&#1090;&#1072;&#1094;&#1080;&#1080;\&#1044;&#1077;&#1090;&#1103;&#1084;%20&#1086;%20&#1074;&#1086;&#1081;&#1085;&#1077;\&#1073;&#1077;&#1079;%20&#1085;&#1072;&#1079;&#1074;&#1072;&#1085;&#1080;&#1103;.mp3" TargetMode="External"/><Relationship Id="rId7" Type="http://schemas.openxmlformats.org/officeDocument/2006/relationships/image" Target="../media/image4.png"/><Relationship Id="rId2" Type="http://schemas.microsoft.com/office/2007/relationships/media" Target="file:///C:\Users\Admin\Desktop\&#1084;&#1072;&#1088;&#1075;&#1086;\&#1087;&#1088;&#1077;&#1079;&#1077;&#1085;&#1090;&#1072;&#1094;&#1080;&#1080;\&#1044;&#1077;&#1090;&#1103;&#1084;%20&#1086;%20&#1074;&#1086;&#1081;&#1085;&#1077;\&#1073;&#1077;&#1079;%20&#1085;&#1072;&#1079;&#1074;&#1072;&#1085;&#1080;&#1103;.mp3" TargetMode="External"/><Relationship Id="rId1" Type="http://schemas.openxmlformats.org/officeDocument/2006/relationships/audio" Target="file:///C:\Users\&#1057;&#1077;&#1088;&#1075;&#1077;&#1081;\Desktop\&#1052;&#1072;&#1088;&#1082;%20&#1041;&#1077;&#1088;&#1085;&#1077;&#1089;%20-%20&#1046;&#1091;&#1088;&#1072;&#1074;&#1083;&#1080;%20(minus%2014)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google.by/url?sa=i&amp;rct=j&amp;q=&amp;esrc=s&amp;source=images&amp;cd=&amp;cad=rja&amp;uact=8&amp;docid=rMUa3IWUfHtO9M&amp;tbnid=oAMAkhjFIUKYFM:&amp;ved=0CAUQjRw&amp;url=http%3A%2F%2Fgrodnonews.by%2Fpda%2F0%2F797%2Fnews&amp;ei=weppU8reK8H-ygPM-YDoBQ&amp;bvm=bv.66111022,d.bGQ&amp;psig=AFQjCNHt1Q-i-ZYWgHdztTP7D-1nFCwGYQ&amp;ust=1399536674150674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060575"/>
            <a:ext cx="5616575" cy="32019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WordArt 4"/>
          <p:cNvSpPr>
            <a:spLocks noChangeArrowheads="1" noChangeShapeType="1" noTextEdit="1"/>
          </p:cNvSpPr>
          <p:nvPr/>
        </p:nvSpPr>
        <p:spPr bwMode="auto">
          <a:xfrm>
            <a:off x="684213" y="404813"/>
            <a:ext cx="7640637" cy="171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222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Детям о войне</a:t>
            </a:r>
          </a:p>
        </p:txBody>
      </p:sp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0" y="1701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be-BY" altLang="ru-RU" sz="1800">
              <a:latin typeface="Arial" panose="020B0604020202020204" pitchFamily="34" charset="0"/>
            </a:endParaRP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0" y="1701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be-BY" altLang="ru-RU" sz="1800">
              <a:latin typeface="Arial" panose="020B0604020202020204" pitchFamily="34" charset="0"/>
            </a:endParaRPr>
          </a:p>
        </p:txBody>
      </p:sp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0" y="1701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be-BY" altLang="ru-RU" sz="1800">
              <a:latin typeface="Arial" panose="020B0604020202020204" pitchFamily="34" charset="0"/>
            </a:endParaRPr>
          </a:p>
        </p:txBody>
      </p:sp>
      <p:sp>
        <p:nvSpPr>
          <p:cNvPr id="13319" name="Rectangle 9"/>
          <p:cNvSpPr>
            <a:spLocks noChangeArrowheads="1"/>
          </p:cNvSpPr>
          <p:nvPr/>
        </p:nvSpPr>
        <p:spPr bwMode="auto">
          <a:xfrm>
            <a:off x="539750" y="5514975"/>
            <a:ext cx="77771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Презентация для детей подготовительной дошкольного возраста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Подготовила– Савина М.Ю..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</a:rPr>
              <a:t>ГБОУ школа №1324 ДГ №2 </a:t>
            </a:r>
            <a:r>
              <a:rPr lang="ru-RU" altLang="ru-RU" sz="1800" b="1" dirty="0" err="1" smtClean="0">
                <a:latin typeface="Arial" panose="020B0604020202020204" pitchFamily="34" charset="0"/>
              </a:rPr>
              <a:t>г.Москва</a:t>
            </a:r>
            <a:r>
              <a:rPr lang="ru-RU" altLang="ru-RU" sz="1800" b="1" dirty="0" smtClean="0">
                <a:latin typeface="Arial" panose="020B0604020202020204" pitchFamily="34" charset="0"/>
              </a:rPr>
              <a:t> 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pic>
        <p:nvPicPr>
          <p:cNvPr id="9" name="Марк Бернес - Журавли (minus 14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Марк Бернес - Журавли (minus 14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Марк Бернес - Журавли (minus 14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без названия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6237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8300"/>
            <a:ext cx="4176713" cy="3136900"/>
          </a:xfrm>
          <a:prstGeom prst="rect">
            <a:avLst/>
          </a:prstGeom>
          <a:noFill/>
          <a:ln w="666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716338"/>
            <a:ext cx="4391025" cy="2870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4813"/>
            <a:ext cx="4105275" cy="3082925"/>
          </a:xfrm>
          <a:prstGeom prst="rect">
            <a:avLst/>
          </a:prstGeom>
          <a:noFill/>
          <a:ln w="698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6227763" y="4532313"/>
            <a:ext cx="25923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folHlink"/>
                </a:solidFill>
                <a:latin typeface="Tahoma" panose="020B0604030504040204" pitchFamily="34" charset="0"/>
              </a:rPr>
              <a:t>      </a:t>
            </a:r>
            <a:r>
              <a:rPr lang="ru-RU" altLang="ru-RU" sz="2400" b="1">
                <a:solidFill>
                  <a:schemeClr val="folHlink"/>
                </a:solidFill>
                <a:latin typeface="Monotype Corsiva" panose="03010101010201010101" pitchFamily="66" charset="0"/>
              </a:rPr>
              <a:t>Били фашистов и на море.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684213" y="863600"/>
            <a:ext cx="2976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folHlink"/>
                </a:solidFill>
                <a:latin typeface="Monotype Corsiva" panose="03010101010201010101" pitchFamily="66" charset="0"/>
              </a:rPr>
              <a:t>Воевали и в летний зной</a:t>
            </a: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716338"/>
            <a:ext cx="4535487" cy="282733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5888"/>
            <a:ext cx="4283075" cy="321786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3995738" cy="300196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2916238" y="504825"/>
            <a:ext cx="3379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Monotype Corsiva" panose="03010101010201010101" pitchFamily="66" charset="0"/>
              </a:rPr>
              <a:t>Воевали и в зимнюю стужу.</a:t>
            </a:r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8853487" cy="51054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900113" y="641350"/>
            <a:ext cx="7704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folHlink"/>
                </a:solidFill>
                <a:latin typeface="Monotype Corsiva" panose="03010101010201010101" pitchFamily="66" charset="0"/>
              </a:rPr>
              <a:t>Наравне с мужчинами на войне воевали и женщины. </a:t>
            </a:r>
            <a:endParaRPr lang="ru-RU" altLang="ru-RU" sz="1800" b="1">
              <a:solidFill>
                <a:schemeClr val="folHlink"/>
              </a:solidFill>
              <a:latin typeface="Tahoma" panose="020B0604030504040204" pitchFamily="34" charset="0"/>
            </a:endParaRP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412875"/>
            <a:ext cx="3646487" cy="4608513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4787900" cy="360362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250825" y="493713"/>
            <a:ext cx="28797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А в далеком тылу женщины и дети работали на  военных заводах, делали самолеты, оружие, снаряды и бомбы, </a:t>
            </a:r>
            <a:endParaRPr lang="ru-RU" altLang="ru-RU" sz="200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52738"/>
            <a:ext cx="5040312" cy="379253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88913"/>
            <a:ext cx="4465637" cy="334803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6011863" y="3933825"/>
            <a:ext cx="2209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копали окопы, стараясь помочь мужьям, сыновьям, отцам, фронту.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997200"/>
            <a:ext cx="5435600" cy="359727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3130550" cy="4537075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Rectangle 7"/>
          <p:cNvSpPr>
            <a:spLocks noChangeArrowheads="1"/>
          </p:cNvSpPr>
          <p:nvPr/>
        </p:nvSpPr>
        <p:spPr bwMode="auto">
          <a:xfrm>
            <a:off x="3563938" y="404813"/>
            <a:ext cx="5040312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folHlink"/>
                </a:solidFill>
                <a:latin typeface="Tahoma" panose="020B0604030504040204" pitchFamily="34" charset="0"/>
              </a:rPr>
              <a:t>         </a:t>
            </a: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Тяжелее всего приходилось во время войны детям. Детские сады и школы не работали, многие дети остались совсем одни, потеряли  под бомбежками родителей, попали в детские дома.  Некоторые мальчишки становились «сынами полков», их , голодных и несчастных , брали к себе солдаты</a:t>
            </a:r>
            <a:r>
              <a:rPr lang="ru-RU" altLang="ru-RU" sz="2000">
                <a:solidFill>
                  <a:schemeClr val="bg1"/>
                </a:solidFill>
                <a:latin typeface="Monotype Corsiva" panose="03010101010201010101" pitchFamily="66" charset="0"/>
              </a:rPr>
              <a:t>  </a:t>
            </a: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и заботились о них до конца войны.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1300"/>
            <a:ext cx="2376487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323850" y="376238"/>
            <a:ext cx="20161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За подвиги на фронте и в тылу героев награждали медалями и орденами.</a:t>
            </a:r>
          </a:p>
        </p:txBody>
      </p:sp>
      <p:pic>
        <p:nvPicPr>
          <p:cNvPr id="2867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21263"/>
            <a:ext cx="8713788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60350"/>
            <a:ext cx="6096000" cy="40481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971550" y="230188"/>
            <a:ext cx="7410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Долгих  4 года длилась Великая Отечественная война.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За это время погибло очень много  солдат и мирных жителей.</a:t>
            </a: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25538"/>
            <a:ext cx="6972300" cy="5502275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395288" y="280988"/>
            <a:ext cx="84978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     </a:t>
            </a: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И вот наступил этот долгожданный день – 9 мая 1945 года.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В этот день закончилась война. Наши войска разгромили фашистов не только на территории нашей Родины, но и  освободили жителей других стран.</a:t>
            </a: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7086600" cy="5249863"/>
          </a:xfrm>
          <a:prstGeom prst="rect">
            <a:avLst/>
          </a:prstGeom>
          <a:noFill/>
          <a:ln w="635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068638"/>
            <a:ext cx="5199062" cy="356711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60350"/>
            <a:ext cx="4572000" cy="3433763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468313" y="757238"/>
            <a:ext cx="367347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Победе радовалась вся страна, но эта радость была со слезами на глазах, так как в каждой семье, в каждом доме кто-то погиб на этой страшной войне.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250825" y="400050"/>
            <a:ext cx="86423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Monotype Corsiva" panose="03010101010201010101" pitchFamily="66" charset="0"/>
              </a:rPr>
              <a:t>9 мая  все жители нашей огромной страны отмечают День Победы.  Победы нашего народа в Великой Отечественной войне. В этот день во всех городах проходят военные парады, возлагаются цветы к Могиле Неизвестного Солдата, дается праздничный салют. </a:t>
            </a:r>
            <a:endParaRPr lang="ru-RU" altLang="ru-RU" sz="240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339" name="Picture 8" descr="http://nicholashram.zp.ua/wp-content/uploads/2012/05/9_may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92375"/>
            <a:ext cx="53292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1704975" y="238125"/>
            <a:ext cx="53832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Никто и  никогда не забудет подвиг советских солдат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в Великую Отечественную войну .</a:t>
            </a: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35050"/>
            <a:ext cx="8353425" cy="55054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628775"/>
            <a:ext cx="37623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38766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4859338" y="188913"/>
            <a:ext cx="36004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Каждый год люди несут цветы к памятникам защитников нашей Родины, к могиле Неизвестного Солдата.</a:t>
            </a:r>
            <a:r>
              <a:rPr lang="ru-RU" altLang="ru-RU" sz="200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576064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otype Corsiva" pitchFamily="66" charset="0"/>
              </a:rPr>
              <a:t>В нашем городе  цветы приносят к памятникам и мемориалам</a:t>
            </a:r>
            <a:endParaRPr lang="ru-RU" sz="2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34819" name="Picture 4" descr="http://grodnonews.by/uploads/79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437063"/>
            <a:ext cx="3097213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 descr="H:\9 Мая\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508500"/>
            <a:ext cx="306070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9" descr="https://rossaprimavera.ru/static/files/b2d9ff6c9a2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46815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1" descr="https://avatars.mds.yandex.net/get-pdb/963318/0152a35e-c787-44a9-be54-0e7320f3251e/s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981075"/>
            <a:ext cx="38893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1" descr="http://www.animashka.info/_ph/67/26352177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78613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6867" name="Picture 2" descr="C:\Users\Сергей\Desktop\418704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92150"/>
            <a:ext cx="8353425" cy="5632450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7891" name="Picture 2" descr="C:\Users\Сергей\Desktop\44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92150"/>
            <a:ext cx="8353425" cy="5632450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8915" name="Picture 2" descr="C:\Users\Сергей\Desktop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20713"/>
            <a:ext cx="8424862" cy="5703887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9939" name="Picture 2" descr="C:\Users\Сергей\Desktop\81230c7cef73eeec7536bade0552748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20713"/>
            <a:ext cx="8353425" cy="5703887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0963" name="Picture 2" descr="C:\Users\Сергей\Desktop\TkLsjqZ1YL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20713"/>
            <a:ext cx="8353425" cy="5703887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1987" name="Picture 2" descr="C:\Users\Сергей\Desktop\1_8019f3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8569325" cy="5775325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6156325" y="1439863"/>
            <a:ext cx="2592388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folHlink"/>
                </a:solidFill>
                <a:latin typeface="Monotype Corsiva" panose="03010101010201010101" pitchFamily="66" charset="0"/>
              </a:rPr>
              <a:t>    Это было тогда, когда наша страна называлась СССР, когда  ваши прабабушки и прадедушки были молодыми, здоровыми, полными сил. Они были счастливы, мечтали о будущем, думали, что все  в их жизни будет хорошо. Но их мечтам не пришлось осуществиться.</a:t>
            </a:r>
          </a:p>
        </p:txBody>
      </p:sp>
      <p:sp>
        <p:nvSpPr>
          <p:cNvPr id="15363" name="Rectangle 6"/>
          <p:cNvSpPr>
            <a:spLocks noChangeArrowheads="1"/>
          </p:cNvSpPr>
          <p:nvPr/>
        </p:nvSpPr>
        <p:spPr bwMode="auto">
          <a:xfrm>
            <a:off x="827088" y="576263"/>
            <a:ext cx="709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folHlink"/>
                </a:solidFill>
                <a:latin typeface="Monotype Corsiva" panose="03010101010201010101" pitchFamily="66" charset="0"/>
              </a:rPr>
              <a:t>О той великой освободительной войне и пойдёт наш рассказ.</a:t>
            </a:r>
          </a:p>
        </p:txBody>
      </p:sp>
      <p:sp>
        <p:nvSpPr>
          <p:cNvPr id="15364" name="AutoShape 7" descr="https://pastvu.com/_p/a/5/1/0/5102c97156cc498f913636afc603dc84.jpg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Tahoma" panose="020B0604030504040204" pitchFamily="34" charset="0"/>
            </a:endParaRPr>
          </a:p>
        </p:txBody>
      </p:sp>
      <p:sp>
        <p:nvSpPr>
          <p:cNvPr id="15365" name="AutoShape 9" descr="https://pastvu.com/_p/a/5/1/0/5102c97156cc498f913636afc603dc84.jpg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Tahoma" panose="020B0604030504040204" pitchFamily="34" charset="0"/>
            </a:endParaRPr>
          </a:p>
        </p:txBody>
      </p:sp>
      <p:pic>
        <p:nvPicPr>
          <p:cNvPr id="15366" name="Picture 10" descr="C:\Users\Сергей\Desktop\5102c97156cc498f913636afc603dc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97000"/>
            <a:ext cx="5688013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3011" name="Picture 2" descr="C:\Users\Сергей\Desktop\W-KyW7Jm5m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20713"/>
            <a:ext cx="8424862" cy="5703887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4035" name="Picture 2" descr="C:\Users\Сергей\Desktop\photo_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20713"/>
            <a:ext cx="8353425" cy="5703887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5059" name="Picture 2" descr="C:\Users\Сергей\Desktop\scale_120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20713"/>
            <a:ext cx="8353425" cy="5703887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6083" name="Picture 2" descr="C:\Users\Сергей\Desktop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20713"/>
            <a:ext cx="8353425" cy="5703887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7107" name="Picture 3" descr="C:\Users\Сергей\Desktop\nebolshaya-podborka-fotografij-voennyx-let-1945-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20713"/>
            <a:ext cx="8229600" cy="4968875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8131" name="Picture 2" descr="C:\Users\Сергей\Desktop\scale_12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692150"/>
            <a:ext cx="8280400" cy="5400675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9155" name="Picture 2" descr="C:\Users\Сергей\Desktop\1487006543_foto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20713"/>
            <a:ext cx="8424863" cy="5703887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0179" name="Picture 3" descr="C:\Users\Сергей\Desktop\iy-s9LQodF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20713"/>
            <a:ext cx="8424863" cy="5470525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1203" name="Picture 2" descr="C:\Users\Сергей\Desktop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92150"/>
            <a:ext cx="8424863" cy="5632450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2227" name="Picture 2" descr="C:\Users\Сергей\Desktop\14599434034676772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20713"/>
            <a:ext cx="8713788" cy="5256212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фашисты"/>
          <p:cNvPicPr>
            <a:picLocks noChangeAspect="1" noChangeArrowheads="1"/>
          </p:cNvPicPr>
          <p:nvPr/>
        </p:nvPicPr>
        <p:blipFill>
          <a:blip r:embed="rId2">
            <a:lum bright="-12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33375"/>
            <a:ext cx="4667250" cy="3448050"/>
          </a:xfrm>
          <a:prstGeom prst="rect">
            <a:avLst/>
          </a:prstGeom>
          <a:noFill/>
          <a:ln w="603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468313" y="696913"/>
            <a:ext cx="3455987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Tahoma" panose="020B0604030504040204" pitchFamily="34" charset="0"/>
              </a:rPr>
              <a:t>         </a:t>
            </a:r>
            <a:r>
              <a:rPr lang="ru-RU" altLang="ru-RU" sz="1600" b="1">
                <a:solidFill>
                  <a:schemeClr val="bg1"/>
                </a:solidFill>
                <a:latin typeface="Tahoma" panose="020B0604030504040204" pitchFamily="34" charset="0"/>
              </a:rPr>
              <a:t>В мире появилась тёмная сила – фашизм, которая ненавидела людей другой национальности. Фашисты захотели людей всех стран сделать своими рабами и слугами.</a:t>
            </a: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00438"/>
            <a:ext cx="3422650" cy="2530475"/>
          </a:xfrm>
          <a:prstGeom prst="rect">
            <a:avLst/>
          </a:prstGeom>
          <a:noFill/>
          <a:ln w="444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4356100" y="4248150"/>
            <a:ext cx="4105275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        </a:t>
            </a:r>
            <a:r>
              <a:rPr lang="ru-RU" altLang="ru-RU" sz="1600" b="1">
                <a:solidFill>
                  <a:schemeClr val="bg1"/>
                </a:solidFill>
                <a:latin typeface="Tahoma" panose="020B0604030504040204" pitchFamily="34" charset="0"/>
              </a:rPr>
              <a:t>Заскрежетали гусеницы танков, засвистели пули. Шаг за шагом фашисты захватывали одну страну за другой, разрушали  города, взрывали памятники, грабили музеи, убивали людей. И всё ближе и ближе подходили к границе нашей Родины.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3251" name="Picture 2" descr="C:\Users\Сергей\Desktop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20713"/>
            <a:ext cx="8424862" cy="5703887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4275" name="Picture 2" descr="C:\Users\Сергей\Desktop\ivans-childhood-1962-shutterstock-editorial-5875499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20713"/>
            <a:ext cx="8424863" cy="5545137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5299" name="Picture 2" descr="C:\Users\Сергей\Desktop\96_original-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20713"/>
            <a:ext cx="8353425" cy="5703887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6323" name="Picture 2" descr="C:\Users\Сергей\Desktop\1491178217_ptr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92150"/>
            <a:ext cx="8424862" cy="5632450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7347" name="Picture 2" descr="C:\Users\Сергей\Desktop\5a518e944333b2cdb667214d53de1dc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0"/>
            <a:ext cx="8353425" cy="6858000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8371" name="Picture 2" descr="C:\Users\Сергей\Desktop\8c0c8021d968a8a4ec5e92025ad9ba8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33375"/>
            <a:ext cx="8424862" cy="5991225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9395" name="Picture 2" descr="C:\Users\Сергей\Desktop\D9QTU9bXsAAKjx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692150"/>
            <a:ext cx="8353425" cy="5632450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3059113" y="704850"/>
            <a:ext cx="2449512" cy="114300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60419" name="Picture 2" descr="C:\Users\Сергей\Desktop\s12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476250"/>
            <a:ext cx="5472112" cy="5329238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2051050" y="704850"/>
            <a:ext cx="4176713" cy="1143000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61443" name="Picture 2" descr="C:\Users\Сергей\Desktop\03b29eb2ed596b1e56046c04208821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549275"/>
            <a:ext cx="7993063" cy="5616575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2467" name="Picture 2" descr="C:\Users\Сергей\Desktop\og_og_15307603772646264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549275"/>
            <a:ext cx="8497887" cy="5707063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4392612" cy="2822575"/>
          </a:xfrm>
          <a:prstGeom prst="rect">
            <a:avLst/>
          </a:prstGeom>
          <a:noFill/>
          <a:ln w="476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67075"/>
            <a:ext cx="4465637" cy="3352800"/>
          </a:xfrm>
          <a:prstGeom prst="rect">
            <a:avLst/>
          </a:prstGeom>
          <a:noFill/>
          <a:ln w="539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395288" y="4538663"/>
            <a:ext cx="33115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 </a:t>
            </a:r>
            <a:r>
              <a:rPr lang="ru-RU" altLang="ru-RU" sz="1800" b="1">
                <a:solidFill>
                  <a:schemeClr val="bg1"/>
                </a:solidFill>
                <a:latin typeface="Tahoma" panose="020B0604030504040204" pitchFamily="34" charset="0"/>
              </a:rPr>
              <a:t>Началась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Tahoma" panose="020B0604030504040204" pitchFamily="34" charset="0"/>
              </a:rPr>
              <a:t>         Великая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Tahoma" panose="020B0604030504040204" pitchFamily="34" charset="0"/>
              </a:rPr>
              <a:t>               Отечественная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Tahoma" panose="020B0604030504040204" pitchFamily="34" charset="0"/>
              </a:rPr>
              <a:t>                           война.</a:t>
            </a:r>
            <a:r>
              <a:rPr lang="ru-RU" altLang="ru-RU" sz="180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5210175" y="620713"/>
            <a:ext cx="3394075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       </a:t>
            </a:r>
            <a:r>
              <a:rPr lang="ru-RU" altLang="ru-RU" sz="1600" b="1">
                <a:solidFill>
                  <a:schemeClr val="bg1"/>
                </a:solidFill>
                <a:latin typeface="Tahoma" panose="020B0604030504040204" pitchFamily="34" charset="0"/>
              </a:rPr>
              <a:t>22 июня 1941 года в 4 часа утра, когда все люди спали, без объявления войны фашисты напали на нашу Родину. На  города посыпались бомбы, на нашу землю ступили вражеские фашистские солдаты.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3491" name="Picture 2" descr="C:\Users\Сергей\Desktop\af4489077a5e0bd4596662700a38a26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8569325" cy="5775325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4284663" y="652463"/>
            <a:ext cx="410368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solidFill>
                  <a:schemeClr val="folHlink"/>
                </a:solidFill>
                <a:latin typeface="Tahoma" panose="020B0604030504040204" pitchFamily="34" charset="0"/>
              </a:rPr>
              <a:t>            </a:t>
            </a:r>
            <a:r>
              <a:rPr lang="ru-RU" altLang="ru-RU" sz="2400" b="1">
                <a:solidFill>
                  <a:schemeClr val="folHlink"/>
                </a:solidFill>
                <a:latin typeface="Monotype Corsiva" panose="03010101010201010101" pitchFamily="66" charset="0"/>
              </a:rPr>
              <a:t>Все жители нашей страны, и старые и молодые  взяли оружие в руки и встали на защиту  Родины.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3659187" cy="5329237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636838"/>
            <a:ext cx="4702175" cy="3527425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64672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Monotype Corsiva" pitchFamily="66" charset="0"/>
              </a:rPr>
              <a:t>Первыми приняли бой защитники  Брестской  крепости.</a:t>
            </a:r>
            <a:endParaRPr lang="ru-RU" sz="2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9459" name="Picture 6" descr="http://yaokino.ru/wp-content/uploads/2010/11/7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557338"/>
            <a:ext cx="64865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 descr="http://www.onua.org/uploads/posts/2013-02/1360872226_2164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38163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107950" y="260350"/>
            <a:ext cx="39243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Трудно приходилось нашим бойцам, очень уж сильный был враг. </a:t>
            </a: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3165475" cy="4457700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3375"/>
            <a:ext cx="4679950" cy="3305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250825" y="5805488"/>
            <a:ext cx="4032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Monotype Corsiva" panose="03010101010201010101" pitchFamily="66" charset="0"/>
              </a:rPr>
              <a:t>Но солдаты нашей армии врага били в воздухе, гнали с нашей  земли.</a:t>
            </a:r>
          </a:p>
        </p:txBody>
      </p:sp>
      <p:sp>
        <p:nvSpPr>
          <p:cNvPr id="20486" name="AutoShape 8" descr="https://rytufrontas.net/wp-content/uploads/2013/10/%D0%A4%D0%BE%D1%82%D0%BE-3.jpg"/>
          <p:cNvSpPr>
            <a:spLocks noChangeAspect="1" noChangeArrowheads="1"/>
          </p:cNvSpPr>
          <p:nvPr/>
        </p:nvSpPr>
        <p:spPr bwMode="auto">
          <a:xfrm>
            <a:off x="163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Tahoma" panose="020B0604030504040204" pitchFamily="34" charset="0"/>
            </a:endParaRPr>
          </a:p>
        </p:txBody>
      </p:sp>
      <p:pic>
        <p:nvPicPr>
          <p:cNvPr id="20487" name="Picture 10" descr="https://avatars.mds.yandex.net/get-zen_doc/29485/pub_5a6749ba3dceb7d461dfe97d_5a674a10e86a9e5b25b5082f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933825"/>
            <a:ext cx="464502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755650" y="5157788"/>
            <a:ext cx="268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Воевали и  на земле.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438" y="0"/>
            <a:ext cx="12457113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468313" y="393700"/>
            <a:ext cx="28797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folHlink"/>
                </a:solidFill>
                <a:latin typeface="Monotype Corsiva" panose="03010101010201010101" pitchFamily="66" charset="0"/>
              </a:rPr>
              <a:t>Воевали с фашистами 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folHlink"/>
                </a:solidFill>
                <a:latin typeface="Monotype Corsiva" panose="03010101010201010101" pitchFamily="66" charset="0"/>
              </a:rPr>
              <a:t> и на земле.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u"/>
        <p:sndAc>
          <p:endSnd/>
        </p:sndAc>
      </p:transition>
    </mc:Choice>
    <mc:Fallback xmlns="">
      <p:transition>
        <p:wipe dir="u"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586</TotalTime>
  <Words>554</Words>
  <Application>Microsoft Office PowerPoint</Application>
  <PresentationFormat>Экран (4:3)</PresentationFormat>
  <Paragraphs>38</Paragraphs>
  <Slides>50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8" baseType="lpstr">
      <vt:lpstr>Arial</vt:lpstr>
      <vt:lpstr>Calibri</vt:lpstr>
      <vt:lpstr>Constantia</vt:lpstr>
      <vt:lpstr>Monotype Corsiva</vt:lpstr>
      <vt:lpstr>Tahoma</vt:lpstr>
      <vt:lpstr>Times New Roman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Первыми приняли бой защитники  Брестской  крепости.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нашем городе  цветы приносят к памятникам и мемориалам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семья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Геннадий</dc:creator>
  <cp:lastModifiedBy> </cp:lastModifiedBy>
  <cp:revision>107</cp:revision>
  <dcterms:created xsi:type="dcterms:W3CDTF">2011-05-09T14:47:57Z</dcterms:created>
  <dcterms:modified xsi:type="dcterms:W3CDTF">2025-02-20T14:25:39Z</dcterms:modified>
</cp:coreProperties>
</file>