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7" r:id="rId2"/>
    <p:sldId id="277" r:id="rId3"/>
    <p:sldId id="281" r:id="rId4"/>
    <p:sldId id="289" r:id="rId5"/>
    <p:sldId id="282" r:id="rId6"/>
    <p:sldId id="283" r:id="rId7"/>
    <p:sldId id="280" r:id="rId8"/>
    <p:sldId id="272" r:id="rId9"/>
    <p:sldId id="284" r:id="rId10"/>
    <p:sldId id="285" r:id="rId11"/>
    <p:sldId id="273" r:id="rId12"/>
    <p:sldId id="275" r:id="rId13"/>
    <p:sldId id="276" r:id="rId14"/>
    <p:sldId id="258" r:id="rId15"/>
    <p:sldId id="269" r:id="rId16"/>
    <p:sldId id="274" r:id="rId17"/>
    <p:sldId id="267" r:id="rId18"/>
    <p:sldId id="278" r:id="rId19"/>
    <p:sldId id="259" r:id="rId20"/>
    <p:sldId id="261" r:id="rId21"/>
    <p:sldId id="279" r:id="rId22"/>
    <p:sldId id="290" r:id="rId23"/>
    <p:sldId id="291" r:id="rId24"/>
    <p:sldId id="268" r:id="rId25"/>
    <p:sldId id="265" r:id="rId26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image" Target="../media/image3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image" Target="../media/image40.png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C9EBF-735E-449F-9659-4F7386D1A8C2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9CFA9-42D0-4FE4-984C-8DD91F74F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B1FEE-0F2C-43CF-9C92-B991C3787765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E5245-64EC-4985-B4F6-0BD930792E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D21B9B-9180-4C48-8252-B89DEBF9AA1B}" type="slidenum">
              <a:rPr lang="ru-RU"/>
              <a:pPr/>
              <a:t>14</a:t>
            </a:fld>
            <a:endParaRPr lang="ru-RU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5AB647-B562-4283-944B-85616CF0802E}" type="slidenum">
              <a:rPr lang="ru-RU"/>
              <a:pPr/>
              <a:t>18</a:t>
            </a:fld>
            <a:endParaRPr lang="ru-RU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D161E3-CBF3-4FFB-90CC-1678F8984B7C}" type="slidenum">
              <a:rPr lang="ru-RU"/>
              <a:pPr/>
              <a:t>19</a:t>
            </a:fld>
            <a:endParaRPr lang="ru-RU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A9FF7-5611-49F1-ADCA-E4CFC1F20C10}" type="slidenum">
              <a:rPr lang="ru-RU"/>
              <a:pPr/>
              <a:t>20</a:t>
            </a:fld>
            <a:endParaRPr lang="ru-RU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8912C4-76B2-429D-A228-635A46C34DAA}" type="slidenum">
              <a:rPr lang="ru-RU"/>
              <a:pPr/>
              <a:t>21</a:t>
            </a:fld>
            <a:endParaRPr lang="ru-RU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917DB1-602D-4EB6-A74A-AD30DBC566A8}" type="slidenum">
              <a:rPr lang="ru-RU"/>
              <a:pPr/>
              <a:t>25</a:t>
            </a:fld>
            <a:endParaRPr lang="ru-RU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28245C-845F-42D9-9659-28A551B6F97B}" type="datetimeFigureOut">
              <a:rPr lang="ru-RU" smtClean="0"/>
              <a:pPr/>
              <a:t>02.09.2010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A1E47-E127-4AFE-AD3B-49E27F7659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9.png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7" Type="http://schemas.openxmlformats.org/officeDocument/2006/relationships/image" Target="../media/image24.gif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gif"/><Relationship Id="rId5" Type="http://schemas.openxmlformats.org/officeDocument/2006/relationships/image" Target="../media/image14.gif"/><Relationship Id="rId4" Type="http://schemas.openxmlformats.org/officeDocument/2006/relationships/image" Target="../media/image22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33.pn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37.png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36.png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50.png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8.bin"/><Relationship Id="rId15" Type="http://schemas.openxmlformats.org/officeDocument/2006/relationships/image" Target="../media/image52.png"/><Relationship Id="rId10" Type="http://schemas.openxmlformats.org/officeDocument/2006/relationships/image" Target="../media/image48.png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7.png"/><Relationship Id="rId14" Type="http://schemas.openxmlformats.org/officeDocument/2006/relationships/image" Target="../media/image5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jpe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11" Type="http://schemas.openxmlformats.org/officeDocument/2006/relationships/image" Target="../media/image61.jpe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3.png"/><Relationship Id="rId7" Type="http://schemas.openxmlformats.org/officeDocument/2006/relationships/image" Target="../media/image1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8.gif"/><Relationship Id="rId5" Type="http://schemas.openxmlformats.org/officeDocument/2006/relationships/image" Target="../media/image10.png"/><Relationship Id="rId10" Type="http://schemas.openxmlformats.org/officeDocument/2006/relationships/image" Target="../media/image17.gif"/><Relationship Id="rId4" Type="http://schemas.openxmlformats.org/officeDocument/2006/relationships/image" Target="../media/image11.png"/><Relationship Id="rId9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5.png"/><Relationship Id="rId7" Type="http://schemas.openxmlformats.org/officeDocument/2006/relationships/image" Target="../media/image23.gi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gif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" y="2357438"/>
            <a:ext cx="8723313" cy="1508125"/>
          </a:xfrm>
        </p:spPr>
        <p:txBody>
          <a:bodyPr/>
          <a:lstStyle/>
          <a:p>
            <a:pPr algn="ctr"/>
            <a:r>
              <a:rPr lang="ru-RU" sz="7200" b="1" dirty="0">
                <a:solidFill>
                  <a:schemeClr val="accent2"/>
                </a:solidFill>
              </a:rPr>
              <a:t>Файлы и папки</a:t>
            </a:r>
          </a:p>
        </p:txBody>
      </p:sp>
      <p:sp>
        <p:nvSpPr>
          <p:cNvPr id="389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6063" y="3590925"/>
            <a:ext cx="8696325" cy="552455"/>
          </a:xfrm>
          <a:noFill/>
          <a:ln/>
        </p:spPr>
        <p:txBody>
          <a:bodyPr>
            <a:normAutofit lnSpcReduction="10000"/>
          </a:bodyPr>
          <a:lstStyle/>
          <a:p>
            <a:pPr algn="r">
              <a:lnSpc>
                <a:spcPct val="80000"/>
              </a:lnSpc>
            </a:pPr>
            <a:r>
              <a:rPr lang="ru-RU" sz="4000" b="1" dirty="0"/>
              <a:t>(файловая система)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E:\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85992"/>
            <a:ext cx="785818" cy="785818"/>
          </a:xfrm>
          <a:prstGeom prst="rect">
            <a:avLst/>
          </a:prstGeom>
          <a:noFill/>
        </p:spPr>
      </p:pic>
      <p:pic>
        <p:nvPicPr>
          <p:cNvPr id="3" name="Picture 2" descr="E:\Безимени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214554"/>
            <a:ext cx="811795" cy="71438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57356" y="3357562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</a:rPr>
              <a:t>Значок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3357562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Ярлычок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1643050"/>
            <a:ext cx="15716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dirty="0" smtClean="0"/>
              <a:t>?</a:t>
            </a:r>
            <a:endParaRPr lang="ru-RU" sz="12000" dirty="0"/>
          </a:p>
        </p:txBody>
      </p:sp>
      <p:pic>
        <p:nvPicPr>
          <p:cNvPr id="8" name="Picture 2" descr="E:\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572008"/>
            <a:ext cx="1162944" cy="1000132"/>
          </a:xfrm>
          <a:prstGeom prst="rect">
            <a:avLst/>
          </a:prstGeom>
          <a:noFill/>
        </p:spPr>
      </p:pic>
      <p:sp>
        <p:nvSpPr>
          <p:cNvPr id="9" name="Овал 8"/>
          <p:cNvSpPr/>
          <p:nvPr/>
        </p:nvSpPr>
        <p:spPr>
          <a:xfrm>
            <a:off x="3714744" y="5072074"/>
            <a:ext cx="714380" cy="7143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072066" y="5286388"/>
            <a:ext cx="92869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286512" y="5000636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Ярлычок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58" y="357166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Задание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1692275" y="620713"/>
            <a:ext cx="46656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Папки и файлы</a:t>
            </a:r>
          </a:p>
        </p:txBody>
      </p:sp>
      <p:sp>
        <p:nvSpPr>
          <p:cNvPr id="32" name="Freeform 4"/>
          <p:cNvSpPr>
            <a:spLocks/>
          </p:cNvSpPr>
          <p:nvPr/>
        </p:nvSpPr>
        <p:spPr bwMode="auto">
          <a:xfrm>
            <a:off x="785786" y="1928802"/>
            <a:ext cx="4500594" cy="3643338"/>
          </a:xfrm>
          <a:custGeom>
            <a:avLst/>
            <a:gdLst/>
            <a:ahLst/>
            <a:cxnLst>
              <a:cxn ang="0">
                <a:pos x="2441" y="0"/>
              </a:cxn>
              <a:cxn ang="0">
                <a:pos x="0" y="859"/>
              </a:cxn>
              <a:cxn ang="0">
                <a:pos x="0" y="2090"/>
              </a:cxn>
              <a:cxn ang="0">
                <a:pos x="1568" y="2090"/>
              </a:cxn>
              <a:cxn ang="0">
                <a:pos x="2441" y="0"/>
              </a:cxn>
            </a:cxnLst>
            <a:rect l="0" t="0" r="r" b="b"/>
            <a:pathLst>
              <a:path w="2441" h="2090">
                <a:moveTo>
                  <a:pt x="2441" y="0"/>
                </a:moveTo>
                <a:lnTo>
                  <a:pt x="0" y="859"/>
                </a:lnTo>
                <a:lnTo>
                  <a:pt x="0" y="2090"/>
                </a:lnTo>
                <a:lnTo>
                  <a:pt x="1568" y="2090"/>
                </a:lnTo>
                <a:lnTo>
                  <a:pt x="2441" y="0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9" name="Группа 38"/>
          <p:cNvGrpSpPr/>
          <p:nvPr/>
        </p:nvGrpSpPr>
        <p:grpSpPr>
          <a:xfrm>
            <a:off x="1285852" y="3357562"/>
            <a:ext cx="2319818" cy="374794"/>
            <a:chOff x="1285852" y="3357562"/>
            <a:chExt cx="2319818" cy="374794"/>
          </a:xfrm>
        </p:grpSpPr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2071670" y="3357562"/>
              <a:ext cx="1534000" cy="3608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Пушкин А.С</a:t>
              </a:r>
              <a:r>
                <a:rPr lang="ru-RU" dirty="0">
                  <a:solidFill>
                    <a:schemeClr val="tx2"/>
                  </a:solidFill>
                </a:rPr>
                <a:t>.</a:t>
              </a:r>
              <a:endParaRPr lang="ru-RU" b="1" dirty="0">
                <a:solidFill>
                  <a:schemeClr val="tx2"/>
                </a:solidFill>
              </a:endParaRPr>
            </a:p>
          </p:txBody>
        </p:sp>
        <p:graphicFrame>
          <p:nvGraphicFramePr>
            <p:cNvPr id="35" name="Object 10"/>
            <p:cNvGraphicFramePr>
              <a:graphicFrameLocks/>
            </p:cNvGraphicFramePr>
            <p:nvPr/>
          </p:nvGraphicFramePr>
          <p:xfrm>
            <a:off x="1285852" y="3357562"/>
            <a:ext cx="632406" cy="374794"/>
          </p:xfrm>
          <a:graphic>
            <a:graphicData uri="http://schemas.openxmlformats.org/presentationml/2006/ole">
              <p:oleObj spid="_x0000_s4103" name="Точечный рисунок BMP" r:id="rId3" imgW="419000" imgH="561993" progId="PBrush">
                <p:embed/>
              </p:oleObj>
            </a:graphicData>
          </a:graphic>
        </p:graphicFrame>
      </p:grpSp>
      <p:sp>
        <p:nvSpPr>
          <p:cNvPr id="37" name="Freeform 12"/>
          <p:cNvSpPr>
            <a:spLocks/>
          </p:cNvSpPr>
          <p:nvPr/>
        </p:nvSpPr>
        <p:spPr bwMode="auto">
          <a:xfrm>
            <a:off x="1643042" y="3714752"/>
            <a:ext cx="300531" cy="154624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05"/>
              </a:cxn>
              <a:cxn ang="0">
                <a:pos x="90" y="705"/>
              </a:cxn>
            </a:cxnLst>
            <a:rect l="0" t="0" r="r" b="b"/>
            <a:pathLst>
              <a:path w="90" h="705">
                <a:moveTo>
                  <a:pt x="0" y="0"/>
                </a:moveTo>
                <a:lnTo>
                  <a:pt x="0" y="705"/>
                </a:lnTo>
                <a:lnTo>
                  <a:pt x="90" y="705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36000" tIns="36000" rIns="36000" bIns="18000" anchor="ctr">
            <a:spAutoFit/>
          </a:bodyPr>
          <a:lstStyle/>
          <a:p>
            <a:endParaRPr lang="ru-RU"/>
          </a:p>
        </p:txBody>
      </p:sp>
      <p:grpSp>
        <p:nvGrpSpPr>
          <p:cNvPr id="41" name="Группа 40"/>
          <p:cNvGrpSpPr/>
          <p:nvPr/>
        </p:nvGrpSpPr>
        <p:grpSpPr>
          <a:xfrm>
            <a:off x="2000232" y="3857628"/>
            <a:ext cx="1435755" cy="380024"/>
            <a:chOff x="2000232" y="3857628"/>
            <a:chExt cx="1435755" cy="380024"/>
          </a:xfrm>
        </p:grpSpPr>
        <p:graphicFrame>
          <p:nvGraphicFramePr>
            <p:cNvPr id="33" name="Object 7"/>
            <p:cNvGraphicFramePr>
              <a:graphicFrameLocks/>
            </p:cNvGraphicFramePr>
            <p:nvPr/>
          </p:nvGraphicFramePr>
          <p:xfrm>
            <a:off x="2000232" y="3857628"/>
            <a:ext cx="632406" cy="380024"/>
          </p:xfrm>
          <a:graphic>
            <a:graphicData uri="http://schemas.openxmlformats.org/presentationml/2006/ole">
              <p:oleObj spid="_x0000_s4102" name="Точечный рисунок" r:id="rId4" imgW="352474" imgH="495369" progId="PBrush">
                <p:embed/>
              </p:oleObj>
            </a:graphicData>
          </a:graphic>
        </p:graphicFrame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2643174" y="3857628"/>
              <a:ext cx="792813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Стихи</a:t>
              </a: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2000232" y="4286256"/>
            <a:ext cx="1599380" cy="376537"/>
            <a:chOff x="2000232" y="4286256"/>
            <a:chExt cx="1599380" cy="376537"/>
          </a:xfrm>
        </p:grpSpPr>
        <p:graphicFrame>
          <p:nvGraphicFramePr>
            <p:cNvPr id="36" name="Object 11"/>
            <p:cNvGraphicFramePr>
              <a:graphicFrameLocks/>
            </p:cNvGraphicFramePr>
            <p:nvPr/>
          </p:nvGraphicFramePr>
          <p:xfrm>
            <a:off x="2000232" y="4286256"/>
            <a:ext cx="632406" cy="376537"/>
          </p:xfrm>
          <a:graphic>
            <a:graphicData uri="http://schemas.openxmlformats.org/presentationml/2006/ole">
              <p:oleObj spid="_x0000_s4104" name="Точечный рисунок BMP" r:id="rId5" imgW="419000" imgH="561993" progId="PBrush">
                <p:embed/>
              </p:oleObj>
            </a:graphicData>
          </a:graphic>
        </p:graphicFrame>
        <p:sp>
          <p:nvSpPr>
            <p:cNvPr id="42" name="Text Box 9"/>
            <p:cNvSpPr txBox="1">
              <a:spLocks noChangeArrowheads="1"/>
            </p:cNvSpPr>
            <p:nvPr/>
          </p:nvSpPr>
          <p:spPr bwMode="auto">
            <a:xfrm>
              <a:off x="2714612" y="4286256"/>
              <a:ext cx="885000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Сказки</a:t>
              </a:r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2000232" y="4857760"/>
            <a:ext cx="1619661" cy="399165"/>
            <a:chOff x="2000232" y="4857760"/>
            <a:chExt cx="1619661" cy="399165"/>
          </a:xfrm>
        </p:grpSpPr>
        <p:graphicFrame>
          <p:nvGraphicFramePr>
            <p:cNvPr id="38" name="Object 15"/>
            <p:cNvGraphicFramePr>
              <a:graphicFrameLocks/>
            </p:cNvGraphicFramePr>
            <p:nvPr/>
          </p:nvGraphicFramePr>
          <p:xfrm>
            <a:off x="2000232" y="4857760"/>
            <a:ext cx="632406" cy="376537"/>
          </p:xfrm>
          <a:graphic>
            <a:graphicData uri="http://schemas.openxmlformats.org/presentationml/2006/ole">
              <p:oleObj spid="_x0000_s4105" name="Точечный рисунок BMP" r:id="rId6" imgW="419000" imgH="561993" progId="PBrush">
                <p:embed/>
              </p:oleObj>
            </a:graphicData>
          </a:graphic>
        </p:graphicFrame>
        <p:sp>
          <p:nvSpPr>
            <p:cNvPr id="44" name="Text Box 16"/>
            <p:cNvSpPr txBox="1">
              <a:spLocks noChangeArrowheads="1"/>
            </p:cNvSpPr>
            <p:nvPr/>
          </p:nvSpPr>
          <p:spPr bwMode="auto">
            <a:xfrm>
              <a:off x="2714612" y="4929198"/>
              <a:ext cx="905281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Поэмы</a:t>
              </a: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3428992" y="3857628"/>
            <a:ext cx="5534034" cy="2019300"/>
            <a:chOff x="3286116" y="4286256"/>
            <a:chExt cx="5534034" cy="2019300"/>
          </a:xfrm>
        </p:grpSpPr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3286116" y="4286256"/>
              <a:ext cx="5472112" cy="2019300"/>
            </a:xfrm>
            <a:custGeom>
              <a:avLst/>
              <a:gdLst/>
              <a:ahLst/>
              <a:cxnLst>
                <a:cxn ang="0">
                  <a:pos x="0" y="364"/>
                </a:cxn>
                <a:cxn ang="0">
                  <a:pos x="2687" y="0"/>
                </a:cxn>
                <a:cxn ang="0">
                  <a:pos x="2687" y="1272"/>
                </a:cxn>
                <a:cxn ang="0">
                  <a:pos x="1295" y="1272"/>
                </a:cxn>
                <a:cxn ang="0">
                  <a:pos x="0" y="364"/>
                </a:cxn>
              </a:cxnLst>
              <a:rect l="0" t="0" r="r" b="b"/>
              <a:pathLst>
                <a:path w="2687" h="1272">
                  <a:moveTo>
                    <a:pt x="0" y="364"/>
                  </a:moveTo>
                  <a:lnTo>
                    <a:pt x="2687" y="0"/>
                  </a:lnTo>
                  <a:lnTo>
                    <a:pt x="2687" y="1272"/>
                  </a:lnTo>
                  <a:lnTo>
                    <a:pt x="1295" y="1272"/>
                  </a:lnTo>
                  <a:lnTo>
                    <a:pt x="0" y="364"/>
                  </a:lnTo>
                  <a:close/>
                </a:path>
              </a:pathLst>
            </a:cu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" name="Группа 24"/>
            <p:cNvGrpSpPr/>
            <p:nvPr/>
          </p:nvGrpSpPr>
          <p:grpSpPr>
            <a:xfrm>
              <a:off x="5724525" y="4868863"/>
              <a:ext cx="3095625" cy="1163637"/>
              <a:chOff x="5724525" y="4868863"/>
              <a:chExt cx="3095625" cy="1163637"/>
            </a:xfrm>
          </p:grpSpPr>
          <p:sp>
            <p:nvSpPr>
              <p:cNvPr id="26" name="Text Box 18"/>
              <p:cNvSpPr txBox="1">
                <a:spLocks noChangeArrowheads="1"/>
              </p:cNvSpPr>
              <p:nvPr/>
            </p:nvSpPr>
            <p:spPr bwMode="auto">
              <a:xfrm>
                <a:off x="6156325" y="4941888"/>
                <a:ext cx="2663825" cy="106997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ru-RU" sz="1600" b="1" dirty="0">
                    <a:latin typeface="Tahoma" pitchFamily="34" charset="0"/>
                  </a:rPr>
                  <a:t>О</a:t>
                </a:r>
                <a:r>
                  <a:rPr lang="en-US" sz="1600" b="1" dirty="0">
                    <a:latin typeface="Tahoma" pitchFamily="34" charset="0"/>
                  </a:rPr>
                  <a:t> </a:t>
                </a:r>
                <a:r>
                  <a:rPr lang="ru-RU" sz="1600" b="1" dirty="0">
                    <a:latin typeface="Tahoma" pitchFamily="34" charset="0"/>
                  </a:rPr>
                  <a:t>царе Султане. </a:t>
                </a:r>
                <a:r>
                  <a:rPr lang="en-US" sz="1600" b="1" dirty="0">
                    <a:latin typeface="Tahoma" pitchFamily="34" charset="0"/>
                  </a:rPr>
                  <a:t>txt</a:t>
                </a:r>
                <a:endParaRPr lang="ru-RU" sz="1600" b="1" dirty="0">
                  <a:latin typeface="Tahoma" pitchFamily="34" charset="0"/>
                </a:endParaRPr>
              </a:p>
              <a:p>
                <a:pPr eaLnBrk="0" hangingPunct="0">
                  <a:spcBef>
                    <a:spcPct val="50000"/>
                  </a:spcBef>
                </a:pPr>
                <a:r>
                  <a:rPr lang="ru-RU" sz="1600" b="1" dirty="0">
                    <a:latin typeface="Tahoma" pitchFamily="34" charset="0"/>
                  </a:rPr>
                  <a:t>О золотой рыбке.</a:t>
                </a:r>
                <a:r>
                  <a:rPr lang="en-US" sz="1600" b="1" dirty="0">
                    <a:latin typeface="Tahoma" pitchFamily="34" charset="0"/>
                  </a:rPr>
                  <a:t>bmp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ru-RU" sz="1600" b="1" dirty="0">
                    <a:latin typeface="Tahoma" pitchFamily="34" charset="0"/>
                  </a:rPr>
                  <a:t>О спящей царевне.</a:t>
                </a:r>
                <a:r>
                  <a:rPr lang="en-US" sz="1600" b="1" dirty="0">
                    <a:latin typeface="Tahoma" pitchFamily="34" charset="0"/>
                  </a:rPr>
                  <a:t>doc</a:t>
                </a:r>
                <a:endParaRPr lang="ru-RU" sz="1600" b="1" dirty="0">
                  <a:latin typeface="Tahoma" pitchFamily="34" charset="0"/>
                </a:endParaRPr>
              </a:p>
            </p:txBody>
          </p:sp>
          <p:pic>
            <p:nvPicPr>
              <p:cNvPr id="27" name="Picture 2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795963" y="5661025"/>
                <a:ext cx="381000" cy="371475"/>
              </a:xfrm>
              <a:prstGeom prst="rect">
                <a:avLst/>
              </a:prstGeom>
              <a:noFill/>
            </p:spPr>
          </p:pic>
          <p:pic>
            <p:nvPicPr>
              <p:cNvPr id="28" name="Picture 24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5735638" y="4868863"/>
                <a:ext cx="355600" cy="434975"/>
              </a:xfrm>
              <a:prstGeom prst="rect">
                <a:avLst/>
              </a:prstGeom>
              <a:noFill/>
            </p:spPr>
          </p:pic>
          <p:pic>
            <p:nvPicPr>
              <p:cNvPr id="29" name="Picture 25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724525" y="5300663"/>
                <a:ext cx="390525" cy="352425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 descr="Проводни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2285992"/>
            <a:ext cx="1296987" cy="758825"/>
          </a:xfrm>
          <a:prstGeom prst="rect">
            <a:avLst/>
          </a:prstGeom>
          <a:noFill/>
        </p:spPr>
      </p:pic>
      <p:pic>
        <p:nvPicPr>
          <p:cNvPr id="26630" name="Picture 6" descr="Блокно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4643446"/>
            <a:ext cx="1425536" cy="928694"/>
          </a:xfrm>
          <a:prstGeom prst="rect">
            <a:avLst/>
          </a:prstGeom>
          <a:noFill/>
        </p:spPr>
      </p:pic>
      <p:pic>
        <p:nvPicPr>
          <p:cNvPr id="26631" name="Picture 7" descr="Pai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9586" y="4643446"/>
            <a:ext cx="897056" cy="928694"/>
          </a:xfrm>
          <a:prstGeom prst="rect">
            <a:avLst/>
          </a:prstGeom>
          <a:noFill/>
        </p:spPr>
      </p:pic>
      <p:pic>
        <p:nvPicPr>
          <p:cNvPr id="26632" name="Picture 8" descr="Корзин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3643314"/>
            <a:ext cx="1348031" cy="1071570"/>
          </a:xfrm>
          <a:prstGeom prst="rect">
            <a:avLst/>
          </a:prstGeom>
          <a:noFill/>
        </p:spPr>
      </p:pic>
      <p:pic>
        <p:nvPicPr>
          <p:cNvPr id="26634" name="Picture 10" descr="Мой компьютер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4213" y="2420938"/>
            <a:ext cx="1584325" cy="814387"/>
          </a:xfrm>
          <a:prstGeom prst="rect">
            <a:avLst/>
          </a:prstGeom>
          <a:noFill/>
        </p:spPr>
      </p:pic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28794" y="214290"/>
            <a:ext cx="5832475" cy="64633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Объекты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2643174" y="857232"/>
            <a:ext cx="1857386" cy="78581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5357819" y="857232"/>
            <a:ext cx="1643074" cy="857256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84212" y="1628775"/>
            <a:ext cx="30305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Обязательные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643570" y="1714488"/>
            <a:ext cx="32146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необязательные</a:t>
            </a:r>
          </a:p>
        </p:txBody>
      </p:sp>
      <p:pic>
        <p:nvPicPr>
          <p:cNvPr id="26646" name="Picture 2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86710" y="3286124"/>
            <a:ext cx="1047750" cy="935038"/>
          </a:xfrm>
          <a:prstGeom prst="rect">
            <a:avLst/>
          </a:prstGeom>
          <a:noFill/>
        </p:spPr>
      </p:pic>
      <p:pic>
        <p:nvPicPr>
          <p:cNvPr id="26647" name="Picture 2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3214686"/>
            <a:ext cx="1008062" cy="1008063"/>
          </a:xfrm>
          <a:prstGeom prst="rect">
            <a:avLst/>
          </a:prstGeom>
          <a:noFill/>
        </p:spPr>
      </p:pic>
      <p:pic>
        <p:nvPicPr>
          <p:cNvPr id="15" name="Picture 8" descr="Конспект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20" y="679809"/>
            <a:ext cx="2071702" cy="820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7" grpId="0" animBg="1"/>
      <p:bldP spid="26638" grpId="0" animBg="1"/>
      <p:bldP spid="26639" grpId="0"/>
      <p:bldP spid="266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214282" y="214290"/>
            <a:ext cx="8715436" cy="6286544"/>
            <a:chOff x="285720" y="214290"/>
            <a:chExt cx="8643998" cy="6286544"/>
          </a:xfrm>
        </p:grpSpPr>
        <p:pic>
          <p:nvPicPr>
            <p:cNvPr id="38917" name="Picture 5" descr="Рабочий стол Windows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720" y="214290"/>
              <a:ext cx="8643998" cy="62865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3" name="Picture 2" descr="E:\Безимени-2.gi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16764" y="4414423"/>
              <a:ext cx="769335" cy="787525"/>
            </a:xfrm>
            <a:prstGeom prst="rect">
              <a:avLst/>
            </a:prstGeom>
            <a:noFill/>
          </p:spPr>
        </p:pic>
        <p:pic>
          <p:nvPicPr>
            <p:cNvPr id="4" name="Picture 4" descr="E:\3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3481" y="1876843"/>
              <a:ext cx="725373" cy="787525"/>
            </a:xfrm>
            <a:prstGeom prst="rect">
              <a:avLst/>
            </a:prstGeom>
            <a:noFill/>
          </p:spPr>
        </p:pic>
        <p:pic>
          <p:nvPicPr>
            <p:cNvPr id="5" name="Picture 1" descr="E:\Безимени-3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69898" y="4326921"/>
              <a:ext cx="1002982" cy="816691"/>
            </a:xfrm>
            <a:prstGeom prst="rect">
              <a:avLst/>
            </a:prstGeom>
            <a:noFill/>
          </p:spPr>
        </p:pic>
        <p:pic>
          <p:nvPicPr>
            <p:cNvPr id="6" name="Picture 5" descr="E:\Безимени-7.gi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573480" y="4326921"/>
              <a:ext cx="643582" cy="612519"/>
            </a:xfrm>
            <a:prstGeom prst="rect">
              <a:avLst/>
            </a:prstGeom>
            <a:noFill/>
          </p:spPr>
        </p:pic>
        <p:pic>
          <p:nvPicPr>
            <p:cNvPr id="7" name="Picture 6" descr="E:\5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604525" y="1964346"/>
              <a:ext cx="788059" cy="96253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Line 2"/>
          <p:cNvSpPr>
            <a:spLocks noChangeShapeType="1"/>
          </p:cNvSpPr>
          <p:nvPr/>
        </p:nvSpPr>
        <p:spPr bwMode="auto">
          <a:xfrm>
            <a:off x="357158" y="500042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9487" name="Group 127"/>
          <p:cNvGraphicFramePr>
            <a:graphicFrameLocks noGrp="1"/>
          </p:cNvGraphicFramePr>
          <p:nvPr/>
        </p:nvGraphicFramePr>
        <p:xfrm>
          <a:off x="1785918" y="642918"/>
          <a:ext cx="5429288" cy="703200"/>
        </p:xfrm>
        <a:graphic>
          <a:graphicData uri="http://schemas.openxmlformats.org/drawingml/2006/table">
            <a:tbl>
              <a:tblPr/>
              <a:tblGrid>
                <a:gridCol w="3571900"/>
                <a:gridCol w="642942"/>
                <a:gridCol w="1214446"/>
              </a:tblGrid>
              <a:tr h="5715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Сказки Пушкина </a:t>
                      </a:r>
                    </a:p>
                  </a:txBody>
                  <a:tcPr marL="5400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doc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399402" name="AutoShape 42"/>
          <p:cNvSpPr>
            <a:spLocks noChangeArrowheads="1"/>
          </p:cNvSpPr>
          <p:nvPr/>
        </p:nvSpPr>
        <p:spPr bwMode="auto">
          <a:xfrm>
            <a:off x="714348" y="1785926"/>
            <a:ext cx="2951799" cy="452846"/>
          </a:xfrm>
          <a:prstGeom prst="wedgeRoundRectCallout">
            <a:avLst>
              <a:gd name="adj1" fmla="val 43555"/>
              <a:gd name="adj2" fmla="val -185337"/>
              <a:gd name="adj3" fmla="val 16667"/>
            </a:avLst>
          </a:prstGeom>
          <a:solidFill>
            <a:srgbClr val="EAEAEA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b="0" dirty="0">
                <a:latin typeface="Arial" pitchFamily="34" charset="0"/>
                <a:cs typeface="Arial" pitchFamily="34" charset="0"/>
              </a:rPr>
              <a:t>персональное имя</a:t>
            </a:r>
          </a:p>
        </p:txBody>
      </p:sp>
      <p:sp>
        <p:nvSpPr>
          <p:cNvPr id="399403" name="AutoShape 43"/>
          <p:cNvSpPr>
            <a:spLocks noChangeArrowheads="1"/>
          </p:cNvSpPr>
          <p:nvPr/>
        </p:nvSpPr>
        <p:spPr bwMode="auto">
          <a:xfrm>
            <a:off x="5857884" y="1643050"/>
            <a:ext cx="2851186" cy="714380"/>
          </a:xfrm>
          <a:prstGeom prst="wedgeRoundRectCallout">
            <a:avLst>
              <a:gd name="adj1" fmla="val -25334"/>
              <a:gd name="adj2" fmla="val -85610"/>
              <a:gd name="adj3" fmla="val 16667"/>
            </a:avLst>
          </a:prstGeom>
          <a:solidFill>
            <a:srgbClr val="EAEAEA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sz="2400" b="0" dirty="0" smtClean="0"/>
              <a:t>Расширение </a:t>
            </a:r>
            <a:r>
              <a:rPr lang="ru-RU" b="0" dirty="0" smtClean="0"/>
              <a:t>(«тип»)</a:t>
            </a:r>
            <a:endParaRPr lang="ru-RU" b="0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2500298" y="4714884"/>
            <a:ext cx="5286412" cy="1646463"/>
            <a:chOff x="1071538" y="4071942"/>
            <a:chExt cx="5286412" cy="1646463"/>
          </a:xfrm>
        </p:grpSpPr>
        <p:sp>
          <p:nvSpPr>
            <p:cNvPr id="15" name="TextBox 14"/>
            <p:cNvSpPr txBox="1"/>
            <p:nvPr/>
          </p:nvSpPr>
          <p:spPr>
            <a:xfrm>
              <a:off x="1071538" y="4071942"/>
              <a:ext cx="528641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О царе Султане</a:t>
              </a:r>
              <a:r>
                <a:rPr lang="ru-RU" sz="44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en-US" sz="3600" dirty="0" smtClean="0"/>
                <a:t> txt</a:t>
              </a:r>
              <a:endParaRPr lang="ru-RU" sz="3600" dirty="0"/>
            </a:p>
          </p:txBody>
        </p:sp>
        <p:sp>
          <p:nvSpPr>
            <p:cNvPr id="19" name="Правая фигурная скобка 18"/>
            <p:cNvSpPr/>
            <p:nvPr/>
          </p:nvSpPr>
          <p:spPr>
            <a:xfrm rot="5400000">
              <a:off x="2571736" y="3429002"/>
              <a:ext cx="357190" cy="2928958"/>
            </a:xfrm>
            <a:prstGeom prst="rightBrace">
              <a:avLst>
                <a:gd name="adj1" fmla="val 8333"/>
                <a:gd name="adj2" fmla="val 50449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14546" y="5072074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Имя</a:t>
              </a:r>
              <a:endPara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43306" y="5072074"/>
              <a:ext cx="20717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Расширение</a:t>
              </a:r>
            </a:p>
            <a:p>
              <a:pPr algn="ctr"/>
              <a:r>
                <a:rPr lang="ru-RU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(тип)</a:t>
              </a:r>
              <a:endPara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Правая фигурная скобка 21"/>
            <p:cNvSpPr/>
            <p:nvPr/>
          </p:nvSpPr>
          <p:spPr>
            <a:xfrm rot="5400000">
              <a:off x="4500562" y="4572008"/>
              <a:ext cx="357190" cy="642942"/>
            </a:xfrm>
            <a:prstGeom prst="rightBrace">
              <a:avLst>
                <a:gd name="adj1" fmla="val 8333"/>
                <a:gd name="adj2" fmla="val 50449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C00000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14348" y="2643182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Дает пользователь</a:t>
            </a:r>
            <a:endParaRPr lang="ru-RU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6" name="Прямая со стрелкой 25"/>
          <p:cNvCxnSpPr>
            <a:stCxn id="399402" idx="2"/>
          </p:cNvCxnSpPr>
          <p:nvPr/>
        </p:nvCxnSpPr>
        <p:spPr>
          <a:xfrm rot="5400000">
            <a:off x="1927907" y="2494507"/>
            <a:ext cx="518076" cy="66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857884" y="2714620"/>
            <a:ext cx="3000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Задается автоматически программой</a:t>
            </a:r>
            <a:endParaRPr lang="ru-RU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>
            <a:off x="7102347" y="2613165"/>
            <a:ext cx="518076" cy="66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2" grpId="0" animBg="1"/>
      <p:bldP spid="3994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31"/>
          <p:cNvGraphicFramePr>
            <a:graphicFrameLocks noGrp="1"/>
          </p:cNvGraphicFramePr>
          <p:nvPr/>
        </p:nvGraphicFramePr>
        <p:xfrm>
          <a:off x="571472" y="1285860"/>
          <a:ext cx="8143932" cy="2743200"/>
        </p:xfrm>
        <a:graphic>
          <a:graphicData uri="http://schemas.openxmlformats.org/drawingml/2006/table">
            <a:tbl>
              <a:tblPr/>
              <a:tblGrid>
                <a:gridCol w="4214842"/>
                <a:gridCol w="3929090"/>
              </a:tblGrid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Исполняемые программы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</a:rPr>
                        <a:t>.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</a:rPr>
                        <a:t>exe, .com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Текст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.txt</a:t>
                      </a:r>
                      <a:endParaRPr kumimoji="0" lang="ru-RU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Документ (текст + рисунки + …)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</a:rPr>
                        <a:t>.</a:t>
                      </a: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doc</a:t>
                      </a:r>
                      <a:endParaRPr kumimoji="0" lang="ru-RU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Рисунки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</a:rPr>
                        <a:t>.</a:t>
                      </a: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bmp, .gif, .jpg</a:t>
                      </a:r>
                      <a:endParaRPr kumimoji="0" lang="ru-RU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Звук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</a:rPr>
                        <a:t>.</a:t>
                      </a: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wav, .mid, .mp3</a:t>
                      </a:r>
                      <a:endParaRPr kumimoji="0" lang="ru-RU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Видеофильмы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en-US" sz="2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urier New" pitchFamily="49" charset="0"/>
                          <a:ea typeface="+mn-ea"/>
                          <a:cs typeface="+mn-cs"/>
                        </a:rPr>
                        <a:t>avi</a:t>
                      </a:r>
                      <a:endParaRPr kumimoji="0" lang="ru-RU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1714480" y="5072074"/>
            <a:ext cx="4786346" cy="1710592"/>
            <a:chOff x="500034" y="1428736"/>
            <a:chExt cx="3021014" cy="1539529"/>
          </a:xfrm>
        </p:grpSpPr>
        <p:sp>
          <p:nvSpPr>
            <p:cNvPr id="4" name="Text Box 17"/>
            <p:cNvSpPr txBox="1">
              <a:spLocks noChangeArrowheads="1"/>
            </p:cNvSpPr>
            <p:nvPr/>
          </p:nvSpPr>
          <p:spPr bwMode="auto">
            <a:xfrm>
              <a:off x="857223" y="1500174"/>
              <a:ext cx="2663825" cy="14680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000" b="1" dirty="0">
                  <a:latin typeface="Tahoma" pitchFamily="34" charset="0"/>
                </a:rPr>
                <a:t>О</a:t>
              </a:r>
              <a:r>
                <a:rPr lang="en-US" sz="2000" b="1" dirty="0">
                  <a:latin typeface="Tahoma" pitchFamily="34" charset="0"/>
                </a:rPr>
                <a:t> </a:t>
              </a:r>
              <a:r>
                <a:rPr lang="ru-RU" sz="2000" b="1" dirty="0">
                  <a:latin typeface="Tahoma" pitchFamily="34" charset="0"/>
                </a:rPr>
                <a:t>царе Султане. </a:t>
              </a:r>
              <a:r>
                <a:rPr lang="en-US" sz="2000" b="1" dirty="0">
                  <a:latin typeface="Tahoma" pitchFamily="34" charset="0"/>
                </a:rPr>
                <a:t>txt</a:t>
              </a:r>
              <a:endParaRPr lang="ru-RU" sz="2000" b="1" dirty="0">
                <a:latin typeface="Tahoma" pitchFamily="34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ru-RU" sz="2000" b="1" dirty="0">
                  <a:latin typeface="Tahoma" pitchFamily="34" charset="0"/>
                </a:rPr>
                <a:t>О золотой рыбке.</a:t>
              </a:r>
              <a:r>
                <a:rPr lang="en-US" sz="2000" b="1" dirty="0">
                  <a:latin typeface="Tahoma" pitchFamily="34" charset="0"/>
                </a:rPr>
                <a:t>bmp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ru-RU" sz="2000" b="1" dirty="0">
                  <a:latin typeface="Tahoma" pitchFamily="34" charset="0"/>
                </a:rPr>
                <a:t>О спящей царевне.</a:t>
              </a:r>
              <a:r>
                <a:rPr lang="en-US" sz="2000" b="1" dirty="0">
                  <a:latin typeface="Tahoma" pitchFamily="34" charset="0"/>
                </a:rPr>
                <a:t>doc</a:t>
              </a:r>
              <a:endParaRPr lang="ru-RU" sz="2000" b="1" dirty="0">
                <a:latin typeface="Tahoma" pitchFamily="34" charset="0"/>
              </a:endParaRPr>
            </a:p>
          </p:txBody>
        </p:sp>
        <p:pic>
          <p:nvPicPr>
            <p:cNvPr id="5" name="Picture 1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034" y="1428736"/>
              <a:ext cx="355600" cy="434975"/>
            </a:xfrm>
            <a:prstGeom prst="rect">
              <a:avLst/>
            </a:prstGeom>
            <a:noFill/>
          </p:spPr>
        </p:pic>
        <p:pic>
          <p:nvPicPr>
            <p:cNvPr id="6" name="Picture 1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1857364"/>
              <a:ext cx="390525" cy="352425"/>
            </a:xfrm>
            <a:prstGeom prst="rect">
              <a:avLst/>
            </a:prstGeom>
            <a:noFill/>
          </p:spPr>
        </p:pic>
        <p:pic>
          <p:nvPicPr>
            <p:cNvPr id="7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0034" y="2214554"/>
              <a:ext cx="381000" cy="371475"/>
            </a:xfrm>
            <a:prstGeom prst="rect">
              <a:avLst/>
            </a:prstGeom>
            <a:noFill/>
          </p:spPr>
        </p:pic>
      </p:grpSp>
      <p:pic>
        <p:nvPicPr>
          <p:cNvPr id="8" name="Picture 8" descr="Конспект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285728"/>
            <a:ext cx="2357454" cy="80326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00034" y="442913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Задание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1142976" y="214290"/>
            <a:ext cx="74882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Правила присвоения имени папкам и файлам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285720" y="2714620"/>
            <a:ext cx="8715436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 sz="2600" dirty="0"/>
              <a:t>Имя файла и папки может содержать как </a:t>
            </a:r>
            <a:r>
              <a:rPr lang="ru-RU" sz="2600" b="1" dirty="0">
                <a:solidFill>
                  <a:srgbClr val="C00000"/>
                </a:solidFill>
              </a:rPr>
              <a:t>русские</a:t>
            </a:r>
            <a:r>
              <a:rPr lang="ru-RU" sz="2600" dirty="0"/>
              <a:t>, так и </a:t>
            </a:r>
            <a:r>
              <a:rPr lang="ru-RU" sz="2600" b="1" dirty="0">
                <a:solidFill>
                  <a:srgbClr val="C00000"/>
                </a:solidFill>
              </a:rPr>
              <a:t>латинские</a:t>
            </a:r>
            <a:r>
              <a:rPr lang="ru-RU" sz="2600" dirty="0"/>
              <a:t> буквы:</a:t>
            </a:r>
          </a:p>
          <a:p>
            <a:pPr marL="342900" indent="-342900" algn="just"/>
            <a:r>
              <a:rPr lang="ru-RU" sz="1600" b="1" dirty="0">
                <a:latin typeface="Tahoma" pitchFamily="34" charset="0"/>
              </a:rPr>
              <a:t>	</a:t>
            </a:r>
            <a:r>
              <a:rPr lang="ru-RU" sz="2600" i="1" dirty="0"/>
              <a:t>Например: </a:t>
            </a:r>
            <a:r>
              <a:rPr lang="ru-RU" sz="2600" dirty="0"/>
              <a:t>	</a:t>
            </a:r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царе Султане  </a:t>
            </a:r>
            <a:r>
              <a:rPr lang="en-US" sz="2600" dirty="0"/>
              <a:t>	</a:t>
            </a:r>
            <a:r>
              <a:rPr lang="ru-RU" sz="2600" dirty="0"/>
              <a:t>или </a:t>
            </a:r>
            <a:r>
              <a:rPr lang="en-US" sz="2600" dirty="0"/>
              <a:t>   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mama</a:t>
            </a:r>
          </a:p>
          <a:p>
            <a:pPr marL="342900" indent="-342900" algn="just"/>
            <a:r>
              <a:rPr lang="ru-RU" sz="1600" dirty="0">
                <a:latin typeface="Tahoma" pitchFamily="34" charset="0"/>
              </a:rPr>
              <a:t>2.  </a:t>
            </a:r>
            <a:r>
              <a:rPr lang="ru-RU" sz="2600" dirty="0"/>
              <a:t>Различные символы, кроме</a:t>
            </a:r>
            <a:r>
              <a:rPr lang="ru-RU" sz="1600" dirty="0">
                <a:latin typeface="Tahoma" pitchFamily="34" charset="0"/>
              </a:rPr>
              <a:t>: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 \  : ?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&gt;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«»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363" indent="-360363" algn="just">
              <a:buAutoNum type="arabicPeriod" startAt="3"/>
            </a:pPr>
            <a:r>
              <a:rPr lang="ru-RU" sz="2600" dirty="0" smtClean="0"/>
              <a:t>Имя </a:t>
            </a:r>
            <a:r>
              <a:rPr lang="ru-RU" sz="2600" dirty="0"/>
              <a:t>файла может состоять из нескольких слов:   </a:t>
            </a:r>
            <a:r>
              <a:rPr lang="ru-RU" sz="2600" i="1" dirty="0" smtClean="0"/>
              <a:t>Например:</a:t>
            </a:r>
            <a:r>
              <a:rPr lang="ru-RU" sz="2600" dirty="0" smtClean="0"/>
              <a:t> </a:t>
            </a:r>
            <a:r>
              <a:rPr lang="ru-RU" sz="2600" b="1" dirty="0">
                <a:solidFill>
                  <a:srgbClr val="C00000"/>
                </a:solidFill>
              </a:rPr>
              <a:t>Я вам пишу</a:t>
            </a:r>
          </a:p>
          <a:p>
            <a:pPr marL="342900" indent="-342900" algn="just"/>
            <a:r>
              <a:rPr lang="ru-RU" sz="1600" dirty="0">
                <a:latin typeface="Tahoma" pitchFamily="34" charset="0"/>
              </a:rPr>
              <a:t>4.  </a:t>
            </a:r>
            <a:r>
              <a:rPr lang="ru-RU" sz="2600" dirty="0"/>
              <a:t>Количество символов вместе с пробелами </a:t>
            </a:r>
            <a:r>
              <a:rPr lang="ru-RU" sz="1600" dirty="0">
                <a:latin typeface="Tahoma" pitchFamily="34" charset="0"/>
              </a:rPr>
              <a:t>-- </a:t>
            </a:r>
            <a:r>
              <a:rPr lang="ru-RU" sz="2600" b="1" dirty="0">
                <a:solidFill>
                  <a:srgbClr val="C00000"/>
                </a:solidFill>
              </a:rPr>
              <a:t>255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642910" y="5929330"/>
            <a:ext cx="835183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 Эти </a:t>
            </a:r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 правила распространяются и на имена папок</a:t>
            </a:r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357158" y="1500174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" name="Picture 8" descr="Конспек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687921"/>
            <a:ext cx="1735423" cy="588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8" grpId="0"/>
      <p:bldP spid="399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800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950" y="1271588"/>
            <a:ext cx="8401050" cy="1292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Диски, папки, файлы</a:t>
            </a:r>
          </a:p>
        </p:txBody>
      </p:sp>
      <p:sp>
        <p:nvSpPr>
          <p:cNvPr id="75795" name="Freeform 19"/>
          <p:cNvSpPr>
            <a:spLocks/>
          </p:cNvSpPr>
          <p:nvPr/>
        </p:nvSpPr>
        <p:spPr bwMode="auto">
          <a:xfrm>
            <a:off x="428596" y="2285992"/>
            <a:ext cx="4643470" cy="3429024"/>
          </a:xfrm>
          <a:custGeom>
            <a:avLst/>
            <a:gdLst/>
            <a:ahLst/>
            <a:cxnLst>
              <a:cxn ang="0">
                <a:pos x="2441" y="0"/>
              </a:cxn>
              <a:cxn ang="0">
                <a:pos x="0" y="859"/>
              </a:cxn>
              <a:cxn ang="0">
                <a:pos x="0" y="2090"/>
              </a:cxn>
              <a:cxn ang="0">
                <a:pos x="1568" y="2090"/>
              </a:cxn>
              <a:cxn ang="0">
                <a:pos x="2441" y="0"/>
              </a:cxn>
            </a:cxnLst>
            <a:rect l="0" t="0" r="r" b="b"/>
            <a:pathLst>
              <a:path w="2441" h="2090">
                <a:moveTo>
                  <a:pt x="2441" y="0"/>
                </a:moveTo>
                <a:lnTo>
                  <a:pt x="0" y="859"/>
                </a:lnTo>
                <a:lnTo>
                  <a:pt x="0" y="2090"/>
                </a:lnTo>
                <a:lnTo>
                  <a:pt x="1568" y="2090"/>
                </a:lnTo>
                <a:lnTo>
                  <a:pt x="2441" y="0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142976" y="3714752"/>
            <a:ext cx="2233613" cy="1847850"/>
            <a:chOff x="1104" y="1920"/>
            <a:chExt cx="1407" cy="1164"/>
          </a:xfrm>
        </p:grpSpPr>
        <p:sp>
          <p:nvSpPr>
            <p:cNvPr id="75782" name="Text Box 6"/>
            <p:cNvSpPr txBox="1">
              <a:spLocks noChangeArrowheads="1"/>
            </p:cNvSpPr>
            <p:nvPr/>
          </p:nvSpPr>
          <p:spPr bwMode="auto">
            <a:xfrm>
              <a:off x="1451" y="1924"/>
              <a:ext cx="1060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sz="1800" b="1" dirty="0" smtClean="0">
                  <a:solidFill>
                    <a:schemeClr val="tx2"/>
                  </a:solidFill>
                  <a:latin typeface="Arial" pitchFamily="34" charset="0"/>
                </a:rPr>
                <a:t>Успеваемость</a:t>
              </a:r>
              <a:endParaRPr lang="ru-RU" sz="1800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  <p:graphicFrame>
          <p:nvGraphicFramePr>
            <p:cNvPr id="75783" name="Object 7"/>
            <p:cNvGraphicFramePr>
              <a:graphicFrameLocks/>
            </p:cNvGraphicFramePr>
            <p:nvPr/>
          </p:nvGraphicFramePr>
          <p:xfrm>
            <a:off x="1401" y="2171"/>
            <a:ext cx="343" cy="218"/>
          </p:xfrm>
          <a:graphic>
            <a:graphicData uri="http://schemas.openxmlformats.org/presentationml/2006/ole">
              <p:oleObj spid="_x0000_s2050" name="Точечный рисунок BMP" r:id="rId4" imgW="419000" imgH="561993" progId="PBrush">
                <p:embed/>
              </p:oleObj>
            </a:graphicData>
          </a:graphic>
        </p:graphicFrame>
        <p:sp>
          <p:nvSpPr>
            <p:cNvPr id="75784" name="Text Box 8"/>
            <p:cNvSpPr txBox="1">
              <a:spLocks noChangeArrowheads="1"/>
            </p:cNvSpPr>
            <p:nvPr/>
          </p:nvSpPr>
          <p:spPr bwMode="auto">
            <a:xfrm>
              <a:off x="1740" y="2177"/>
              <a:ext cx="586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Иванов</a:t>
              </a:r>
            </a:p>
          </p:txBody>
        </p:sp>
        <p:sp>
          <p:nvSpPr>
            <p:cNvPr id="75785" name="Text Box 9"/>
            <p:cNvSpPr txBox="1">
              <a:spLocks noChangeArrowheads="1"/>
            </p:cNvSpPr>
            <p:nvPr/>
          </p:nvSpPr>
          <p:spPr bwMode="auto">
            <a:xfrm>
              <a:off x="1761" y="2509"/>
              <a:ext cx="569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Петров</a:t>
              </a:r>
            </a:p>
          </p:txBody>
        </p:sp>
        <p:graphicFrame>
          <p:nvGraphicFramePr>
            <p:cNvPr id="75786" name="Object 10"/>
            <p:cNvGraphicFramePr>
              <a:graphicFrameLocks/>
            </p:cNvGraphicFramePr>
            <p:nvPr/>
          </p:nvGraphicFramePr>
          <p:xfrm>
            <a:off x="1401" y="2504"/>
            <a:ext cx="343" cy="215"/>
          </p:xfrm>
          <a:graphic>
            <a:graphicData uri="http://schemas.openxmlformats.org/presentationml/2006/ole">
              <p:oleObj spid="_x0000_s2051" name="Точечный рисунок BMP" r:id="rId5" imgW="419000" imgH="561993" progId="PBrush">
                <p:embed/>
              </p:oleObj>
            </a:graphicData>
          </a:graphic>
        </p:graphicFrame>
        <p:graphicFrame>
          <p:nvGraphicFramePr>
            <p:cNvPr id="75787" name="Object 11"/>
            <p:cNvGraphicFramePr>
              <a:graphicFrameLocks/>
            </p:cNvGraphicFramePr>
            <p:nvPr/>
          </p:nvGraphicFramePr>
          <p:xfrm>
            <a:off x="1104" y="1920"/>
            <a:ext cx="343" cy="216"/>
          </p:xfrm>
          <a:graphic>
            <a:graphicData uri="http://schemas.openxmlformats.org/presentationml/2006/ole">
              <p:oleObj spid="_x0000_s2052" name="Точечный рисунок BMP" r:id="rId6" imgW="419000" imgH="561993" progId="PBrush">
                <p:embed/>
              </p:oleObj>
            </a:graphicData>
          </a:graphic>
        </p:graphicFrame>
        <p:sp>
          <p:nvSpPr>
            <p:cNvPr id="75788" name="Freeform 12"/>
            <p:cNvSpPr>
              <a:spLocks/>
            </p:cNvSpPr>
            <p:nvPr/>
          </p:nvSpPr>
          <p:spPr bwMode="auto">
            <a:xfrm>
              <a:off x="1273" y="2109"/>
              <a:ext cx="163" cy="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05"/>
                </a:cxn>
                <a:cxn ang="0">
                  <a:pos x="90" y="705"/>
                </a:cxn>
              </a:cxnLst>
              <a:rect l="0" t="0" r="r" b="b"/>
              <a:pathLst>
                <a:path w="90" h="705">
                  <a:moveTo>
                    <a:pt x="0" y="0"/>
                  </a:moveTo>
                  <a:lnTo>
                    <a:pt x="0" y="705"/>
                  </a:lnTo>
                  <a:lnTo>
                    <a:pt x="90" y="705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75789" name="Line 13"/>
            <p:cNvSpPr>
              <a:spLocks noChangeShapeType="1"/>
            </p:cNvSpPr>
            <p:nvPr/>
          </p:nvSpPr>
          <p:spPr bwMode="auto">
            <a:xfrm>
              <a:off x="1273" y="2595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75790" name="Line 14"/>
            <p:cNvSpPr>
              <a:spLocks noChangeShapeType="1"/>
            </p:cNvSpPr>
            <p:nvPr/>
          </p:nvSpPr>
          <p:spPr bwMode="auto">
            <a:xfrm>
              <a:off x="1273" y="2234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75791" name="Object 15"/>
            <p:cNvGraphicFramePr>
              <a:graphicFrameLocks/>
            </p:cNvGraphicFramePr>
            <p:nvPr/>
          </p:nvGraphicFramePr>
          <p:xfrm>
            <a:off x="1421" y="2868"/>
            <a:ext cx="343" cy="216"/>
          </p:xfrm>
          <a:graphic>
            <a:graphicData uri="http://schemas.openxmlformats.org/presentationml/2006/ole">
              <p:oleObj spid="_x0000_s2053" name="Точечный рисунок BMP" r:id="rId7" imgW="419000" imgH="561993" progId="PBrush">
                <p:embed/>
              </p:oleObj>
            </a:graphicData>
          </a:graphic>
        </p:graphicFrame>
        <p:sp>
          <p:nvSpPr>
            <p:cNvPr id="75792" name="Text Box 16"/>
            <p:cNvSpPr txBox="1">
              <a:spLocks noChangeArrowheads="1"/>
            </p:cNvSpPr>
            <p:nvPr/>
          </p:nvSpPr>
          <p:spPr bwMode="auto">
            <a:xfrm>
              <a:off x="1734" y="2865"/>
              <a:ext cx="689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Сидоров</a:t>
              </a:r>
            </a:p>
          </p:txBody>
        </p:sp>
      </p:grpSp>
      <p:sp>
        <p:nvSpPr>
          <p:cNvPr id="75797" name="Freeform 21"/>
          <p:cNvSpPr>
            <a:spLocks/>
          </p:cNvSpPr>
          <p:nvPr/>
        </p:nvSpPr>
        <p:spPr bwMode="auto">
          <a:xfrm>
            <a:off x="3000364" y="3500438"/>
            <a:ext cx="3214710" cy="2586057"/>
          </a:xfrm>
          <a:custGeom>
            <a:avLst/>
            <a:gdLst/>
            <a:ahLst/>
            <a:cxnLst>
              <a:cxn ang="0">
                <a:pos x="0" y="364"/>
              </a:cxn>
              <a:cxn ang="0">
                <a:pos x="2687" y="0"/>
              </a:cxn>
              <a:cxn ang="0">
                <a:pos x="2687" y="1272"/>
              </a:cxn>
              <a:cxn ang="0">
                <a:pos x="1295" y="1272"/>
              </a:cxn>
              <a:cxn ang="0">
                <a:pos x="0" y="364"/>
              </a:cxn>
            </a:cxnLst>
            <a:rect l="0" t="0" r="r" b="b"/>
            <a:pathLst>
              <a:path w="2687" h="1272">
                <a:moveTo>
                  <a:pt x="0" y="364"/>
                </a:moveTo>
                <a:lnTo>
                  <a:pt x="2687" y="0"/>
                </a:lnTo>
                <a:lnTo>
                  <a:pt x="2687" y="1272"/>
                </a:lnTo>
                <a:lnTo>
                  <a:pt x="1295" y="1272"/>
                </a:lnTo>
                <a:lnTo>
                  <a:pt x="0" y="364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4286248" y="4214818"/>
            <a:ext cx="2357454" cy="1477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  <a:latin typeface="Arial" pitchFamily="34" charset="0"/>
              </a:rPr>
              <a:t>математика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  <a:latin typeface="Arial" pitchFamily="34" charset="0"/>
              </a:rPr>
              <a:t>Русский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</a:rPr>
              <a:t> язык</a:t>
            </a:r>
            <a:endParaRPr lang="en-US" dirty="0">
              <a:solidFill>
                <a:schemeClr val="tx2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  <a:latin typeface="Arial" pitchFamily="34" charset="0"/>
              </a:rPr>
              <a:t>Информатика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</a:rPr>
              <a:t> и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</a:rPr>
              <a:t>ИКТ</a:t>
            </a:r>
          </a:p>
        </p:txBody>
      </p:sp>
      <p:sp>
        <p:nvSpPr>
          <p:cNvPr id="21" name="Freeform 21"/>
          <p:cNvSpPr>
            <a:spLocks/>
          </p:cNvSpPr>
          <p:nvPr/>
        </p:nvSpPr>
        <p:spPr bwMode="auto">
          <a:xfrm>
            <a:off x="5357818" y="3645024"/>
            <a:ext cx="3786182" cy="2714644"/>
          </a:xfrm>
          <a:custGeom>
            <a:avLst/>
            <a:gdLst/>
            <a:ahLst/>
            <a:cxnLst>
              <a:cxn ang="0">
                <a:pos x="0" y="364"/>
              </a:cxn>
              <a:cxn ang="0">
                <a:pos x="2687" y="0"/>
              </a:cxn>
              <a:cxn ang="0">
                <a:pos x="2687" y="1272"/>
              </a:cxn>
              <a:cxn ang="0">
                <a:pos x="1295" y="1272"/>
              </a:cxn>
              <a:cxn ang="0">
                <a:pos x="0" y="364"/>
              </a:cxn>
            </a:cxnLst>
            <a:rect l="0" t="0" r="r" b="b"/>
            <a:pathLst>
              <a:path w="2687" h="1272">
                <a:moveTo>
                  <a:pt x="0" y="364"/>
                </a:moveTo>
                <a:lnTo>
                  <a:pt x="2687" y="0"/>
                </a:lnTo>
                <a:lnTo>
                  <a:pt x="2687" y="1272"/>
                </a:lnTo>
                <a:lnTo>
                  <a:pt x="1295" y="1272"/>
                </a:lnTo>
                <a:lnTo>
                  <a:pt x="0" y="364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" name="Group 20"/>
          <p:cNvGrpSpPr>
            <a:grpSpLocks/>
          </p:cNvGrpSpPr>
          <p:nvPr/>
        </p:nvGrpSpPr>
        <p:grpSpPr bwMode="auto">
          <a:xfrm>
            <a:off x="6715140" y="4214818"/>
            <a:ext cx="2501904" cy="1847850"/>
            <a:chOff x="1104" y="1920"/>
            <a:chExt cx="1576" cy="1164"/>
          </a:xfrm>
        </p:grpSpPr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1451" y="1924"/>
              <a:ext cx="556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 smtClean="0">
                  <a:solidFill>
                    <a:schemeClr val="tx2"/>
                  </a:solidFill>
                  <a:latin typeface="Arial" pitchFamily="34" charset="0"/>
                </a:rPr>
                <a:t>оценки</a:t>
              </a:r>
              <a:endParaRPr lang="ru-RU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  <p:graphicFrame>
          <p:nvGraphicFramePr>
            <p:cNvPr id="25" name="Object 7"/>
            <p:cNvGraphicFramePr>
              <a:graphicFrameLocks/>
            </p:cNvGraphicFramePr>
            <p:nvPr/>
          </p:nvGraphicFramePr>
          <p:xfrm>
            <a:off x="1401" y="2171"/>
            <a:ext cx="343" cy="218"/>
          </p:xfrm>
          <a:graphic>
            <a:graphicData uri="http://schemas.openxmlformats.org/presentationml/2006/ole">
              <p:oleObj spid="_x0000_s2054" name="Точечный рисунок BMP" r:id="rId8" imgW="419000" imgH="561993" progId="PBrush">
                <p:embed/>
              </p:oleObj>
            </a:graphicData>
          </a:graphic>
        </p:graphicFrame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1740" y="2177"/>
              <a:ext cx="915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dirty="0" smtClean="0">
                  <a:solidFill>
                    <a:schemeClr val="tx2"/>
                  </a:solidFill>
                  <a:latin typeface="Arial" pitchFamily="34" charset="0"/>
                </a:rPr>
                <a:t>1</a:t>
              </a:r>
              <a:r>
                <a:rPr lang="ru-RU" sz="1600" dirty="0" smtClean="0">
                  <a:solidFill>
                    <a:schemeClr val="tx2"/>
                  </a:solidFill>
                  <a:latin typeface="Arial" pitchFamily="34" charset="0"/>
                </a:rPr>
                <a:t> </a:t>
              </a:r>
              <a:r>
                <a:rPr lang="ru-RU" b="1" dirty="0" smtClean="0">
                  <a:solidFill>
                    <a:schemeClr val="tx2"/>
                  </a:solidFill>
                  <a:latin typeface="Arial" pitchFamily="34" charset="0"/>
                </a:rPr>
                <a:t>полугодие</a:t>
              </a:r>
              <a:endParaRPr lang="ru-RU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1761" y="2509"/>
              <a:ext cx="919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dirty="0" smtClean="0">
                  <a:solidFill>
                    <a:schemeClr val="tx2"/>
                  </a:solidFill>
                  <a:latin typeface="Arial" pitchFamily="34" charset="0"/>
                </a:rPr>
                <a:t>2 полугодие</a:t>
              </a:r>
              <a:endParaRPr lang="ru-RU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  <p:graphicFrame>
          <p:nvGraphicFramePr>
            <p:cNvPr id="28" name="Object 10"/>
            <p:cNvGraphicFramePr>
              <a:graphicFrameLocks/>
            </p:cNvGraphicFramePr>
            <p:nvPr/>
          </p:nvGraphicFramePr>
          <p:xfrm>
            <a:off x="1401" y="2504"/>
            <a:ext cx="343" cy="215"/>
          </p:xfrm>
          <a:graphic>
            <a:graphicData uri="http://schemas.openxmlformats.org/presentationml/2006/ole">
              <p:oleObj spid="_x0000_s2055" name="Точечный рисунок BMP" r:id="rId9" imgW="419000" imgH="561993" progId="PBrush">
                <p:embed/>
              </p:oleObj>
            </a:graphicData>
          </a:graphic>
        </p:graphicFrame>
        <p:graphicFrame>
          <p:nvGraphicFramePr>
            <p:cNvPr id="29" name="Object 11"/>
            <p:cNvGraphicFramePr>
              <a:graphicFrameLocks/>
            </p:cNvGraphicFramePr>
            <p:nvPr/>
          </p:nvGraphicFramePr>
          <p:xfrm>
            <a:off x="1104" y="1920"/>
            <a:ext cx="343" cy="216"/>
          </p:xfrm>
          <a:graphic>
            <a:graphicData uri="http://schemas.openxmlformats.org/presentationml/2006/ole">
              <p:oleObj spid="_x0000_s2056" name="Точечный рисунок BMP" r:id="rId10" imgW="419000" imgH="561993" progId="PBrush">
                <p:embed/>
              </p:oleObj>
            </a:graphicData>
          </a:graphic>
        </p:graphicFrame>
        <p:sp>
          <p:nvSpPr>
            <p:cNvPr id="30" name="Freeform 12"/>
            <p:cNvSpPr>
              <a:spLocks/>
            </p:cNvSpPr>
            <p:nvPr/>
          </p:nvSpPr>
          <p:spPr bwMode="auto">
            <a:xfrm>
              <a:off x="1273" y="2109"/>
              <a:ext cx="163" cy="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05"/>
                </a:cxn>
                <a:cxn ang="0">
                  <a:pos x="90" y="705"/>
                </a:cxn>
              </a:cxnLst>
              <a:rect l="0" t="0" r="r" b="b"/>
              <a:pathLst>
                <a:path w="90" h="705">
                  <a:moveTo>
                    <a:pt x="0" y="0"/>
                  </a:moveTo>
                  <a:lnTo>
                    <a:pt x="0" y="705"/>
                  </a:lnTo>
                  <a:lnTo>
                    <a:pt x="90" y="705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1273" y="2595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1273" y="2234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33" name="Object 15"/>
            <p:cNvGraphicFramePr>
              <a:graphicFrameLocks/>
            </p:cNvGraphicFramePr>
            <p:nvPr/>
          </p:nvGraphicFramePr>
          <p:xfrm>
            <a:off x="1421" y="2868"/>
            <a:ext cx="343" cy="216"/>
          </p:xfrm>
          <a:graphic>
            <a:graphicData uri="http://schemas.openxmlformats.org/presentationml/2006/ole">
              <p:oleObj spid="_x0000_s2057" name="Точечный рисунок BMP" r:id="rId11" imgW="419000" imgH="561993" progId="PBrush">
                <p:embed/>
              </p:oleObj>
            </a:graphicData>
          </a:graphic>
        </p:graphicFrame>
        <p:sp>
          <p:nvSpPr>
            <p:cNvPr id="34" name="Text Box 16"/>
            <p:cNvSpPr txBox="1">
              <a:spLocks noChangeArrowheads="1"/>
            </p:cNvSpPr>
            <p:nvPr/>
          </p:nvSpPr>
          <p:spPr bwMode="auto">
            <a:xfrm>
              <a:off x="1734" y="2865"/>
              <a:ext cx="300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dirty="0" smtClean="0">
                  <a:solidFill>
                    <a:schemeClr val="tx2"/>
                  </a:solidFill>
                  <a:latin typeface="Arial" pitchFamily="34" charset="0"/>
                </a:rPr>
                <a:t>Год</a:t>
              </a:r>
              <a:endParaRPr lang="ru-RU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</p:grpSp>
      <p:sp>
        <p:nvSpPr>
          <p:cNvPr id="35" name="Line 2"/>
          <p:cNvSpPr>
            <a:spLocks noChangeShapeType="1"/>
          </p:cNvSpPr>
          <p:nvPr/>
        </p:nvSpPr>
        <p:spPr bwMode="auto">
          <a:xfrm>
            <a:off x="357158" y="1071546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3081-9909-4A3C-86C6-540DD34B3CB1}" type="slidenum">
              <a:rPr lang="ru-RU"/>
              <a:pPr/>
              <a:t>18</a:t>
            </a:fld>
            <a:endParaRPr lang="ru-RU"/>
          </a:p>
        </p:txBody>
      </p:sp>
      <p:sp>
        <p:nvSpPr>
          <p:cNvPr id="430082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083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Файловая система</a:t>
            </a:r>
          </a:p>
        </p:txBody>
      </p:sp>
      <p:sp>
        <p:nvSpPr>
          <p:cNvPr id="430149" name="AutoShape 69"/>
          <p:cNvSpPr>
            <a:spLocks noChangeArrowheads="1"/>
          </p:cNvSpPr>
          <p:nvPr/>
        </p:nvSpPr>
        <p:spPr bwMode="auto">
          <a:xfrm>
            <a:off x="874713" y="4554538"/>
            <a:ext cx="1589087" cy="982662"/>
          </a:xfrm>
          <a:prstGeom prst="wedgeRoundRectCallout">
            <a:avLst>
              <a:gd name="adj1" fmla="val -30819"/>
              <a:gd name="adj2" fmla="val -129000"/>
              <a:gd name="adj3" fmla="val 16667"/>
            </a:avLst>
          </a:prstGeom>
          <a:solidFill>
            <a:srgbClr val="EAEAEA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54000" rIns="54000"/>
          <a:lstStyle/>
          <a:p>
            <a:pPr algn="ctr"/>
            <a:r>
              <a:rPr lang="ru-RU" b="0"/>
              <a:t>показать вложенные папки</a:t>
            </a:r>
          </a:p>
        </p:txBody>
      </p:sp>
      <p:sp>
        <p:nvSpPr>
          <p:cNvPr id="430150" name="AutoShape 70"/>
          <p:cNvSpPr>
            <a:spLocks noChangeArrowheads="1"/>
          </p:cNvSpPr>
          <p:nvPr/>
        </p:nvSpPr>
        <p:spPr bwMode="auto">
          <a:xfrm>
            <a:off x="3695700" y="3563938"/>
            <a:ext cx="1555750" cy="982662"/>
          </a:xfrm>
          <a:prstGeom prst="wedgeRoundRectCallout">
            <a:avLst>
              <a:gd name="adj1" fmla="val 58880"/>
              <a:gd name="adj2" fmla="val -85218"/>
              <a:gd name="adj3" fmla="val 16667"/>
            </a:avLst>
          </a:prstGeom>
          <a:solidFill>
            <a:srgbClr val="EAEAEA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54000" rIns="54000"/>
          <a:lstStyle/>
          <a:p>
            <a:pPr algn="ctr"/>
            <a:r>
              <a:rPr lang="ru-RU" b="0"/>
              <a:t>скрыть вложенные папки</a:t>
            </a:r>
          </a:p>
        </p:txBody>
      </p:sp>
      <p:grpSp>
        <p:nvGrpSpPr>
          <p:cNvPr id="2" name="Group 120"/>
          <p:cNvGrpSpPr>
            <a:grpSpLocks/>
          </p:cNvGrpSpPr>
          <p:nvPr/>
        </p:nvGrpSpPr>
        <p:grpSpPr bwMode="auto">
          <a:xfrm>
            <a:off x="5129213" y="1597025"/>
            <a:ext cx="3494087" cy="3540125"/>
            <a:chOff x="3231" y="1006"/>
            <a:chExt cx="2201" cy="2230"/>
          </a:xfrm>
        </p:grpSpPr>
        <p:grpSp>
          <p:nvGrpSpPr>
            <p:cNvPr id="3" name="Group 32"/>
            <p:cNvGrpSpPr>
              <a:grpSpLocks/>
            </p:cNvGrpSpPr>
            <p:nvPr/>
          </p:nvGrpSpPr>
          <p:grpSpPr bwMode="auto">
            <a:xfrm>
              <a:off x="3231" y="1006"/>
              <a:ext cx="1399" cy="372"/>
              <a:chOff x="4169" y="591"/>
              <a:chExt cx="949" cy="252"/>
            </a:xfrm>
          </p:grpSpPr>
          <p:pic>
            <p:nvPicPr>
              <p:cNvPr id="430113" name="Picture 33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169" y="664"/>
                <a:ext cx="288" cy="156"/>
              </a:xfrm>
              <a:prstGeom prst="rect">
                <a:avLst/>
              </a:prstGeom>
              <a:noFill/>
            </p:spPr>
          </p:pic>
          <p:sp>
            <p:nvSpPr>
              <p:cNvPr id="430114" name="Rectangle 34"/>
              <p:cNvSpPr>
                <a:spLocks noChangeArrowheads="1"/>
              </p:cNvSpPr>
              <p:nvPr/>
            </p:nvSpPr>
            <p:spPr bwMode="auto">
              <a:xfrm>
                <a:off x="4492" y="591"/>
                <a:ext cx="62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 wrap="none"/>
              <a:lstStyle/>
              <a:p>
                <a:r>
                  <a:rPr lang="ru-RU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Диск </a:t>
                </a:r>
                <a:r>
                  <a:rPr lang="en-US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r>
                  <a:rPr lang="en-US" sz="2000" dirty="0"/>
                  <a:t>:</a:t>
                </a:r>
                <a:endParaRPr lang="ru-RU" sz="2000" dirty="0"/>
              </a:p>
            </p:txBody>
          </p:sp>
        </p:grpSp>
        <p:grpSp>
          <p:nvGrpSpPr>
            <p:cNvPr id="4" name="Group 35"/>
            <p:cNvGrpSpPr>
              <a:grpSpLocks/>
            </p:cNvGrpSpPr>
            <p:nvPr/>
          </p:nvGrpSpPr>
          <p:grpSpPr bwMode="auto">
            <a:xfrm>
              <a:off x="3768" y="1418"/>
              <a:ext cx="1647" cy="345"/>
              <a:chOff x="2994" y="1331"/>
              <a:chExt cx="1117" cy="234"/>
            </a:xfrm>
          </p:grpSpPr>
          <p:pic>
            <p:nvPicPr>
              <p:cNvPr id="430116" name="Picture 36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17" name="Rectangle 37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1"/>
              </a:xfrm>
              <a:prstGeom prst="rect">
                <a:avLst/>
              </a:prstGeom>
              <a:noFill/>
              <a:ln w="12700">
                <a:solidFill>
                  <a:srgbClr val="0070C0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Документы</a:t>
                </a:r>
                <a:endParaRPr lang="ru-RU" sz="20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urier New" pitchFamily="49" charset="0"/>
                </a:endParaRPr>
              </a:p>
            </p:txBody>
          </p:sp>
        </p:grpSp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3765" y="1767"/>
              <a:ext cx="1647" cy="345"/>
              <a:chOff x="2994" y="1331"/>
              <a:chExt cx="1117" cy="234"/>
            </a:xfrm>
          </p:grpSpPr>
          <p:pic>
            <p:nvPicPr>
              <p:cNvPr id="430119" name="Picture 39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20" name="Rectangle 40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Фото</a:t>
                </a:r>
              </a:p>
            </p:txBody>
          </p:sp>
        </p:grpSp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3785" y="2891"/>
              <a:ext cx="1647" cy="345"/>
              <a:chOff x="2994" y="1331"/>
              <a:chExt cx="1117" cy="234"/>
            </a:xfrm>
          </p:grpSpPr>
          <p:pic>
            <p:nvPicPr>
              <p:cNvPr id="430122" name="Picture 42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23" name="Rectangle 43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Видео</a:t>
                </a:r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4174" y="2114"/>
              <a:ext cx="1117" cy="345"/>
              <a:chOff x="1792" y="1908"/>
              <a:chExt cx="757" cy="234"/>
            </a:xfrm>
          </p:grpSpPr>
          <p:pic>
            <p:nvPicPr>
              <p:cNvPr id="430125" name="Picture 45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26" name="Rectangle 46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 dirty="0">
                    <a:solidFill>
                      <a:srgbClr val="00B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2006</a:t>
                </a:r>
                <a:endParaRPr lang="ru-RU" sz="20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urier New" pitchFamily="49" charset="0"/>
                </a:endParaRPr>
              </a:p>
            </p:txBody>
          </p:sp>
        </p:grpSp>
        <p:grpSp>
          <p:nvGrpSpPr>
            <p:cNvPr id="8" name="Group 47"/>
            <p:cNvGrpSpPr>
              <a:grpSpLocks/>
            </p:cNvGrpSpPr>
            <p:nvPr/>
          </p:nvGrpSpPr>
          <p:grpSpPr bwMode="auto">
            <a:xfrm>
              <a:off x="4174" y="2465"/>
              <a:ext cx="1117" cy="345"/>
              <a:chOff x="1792" y="1908"/>
              <a:chExt cx="757" cy="234"/>
            </a:xfrm>
          </p:grpSpPr>
          <p:pic>
            <p:nvPicPr>
              <p:cNvPr id="430128" name="Picture 48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29" name="Rectangle 49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 dirty="0">
                    <a:solidFill>
                      <a:srgbClr val="00B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2007</a:t>
                </a:r>
              </a:p>
            </p:txBody>
          </p:sp>
        </p:grpSp>
        <p:graphicFrame>
          <p:nvGraphicFramePr>
            <p:cNvPr id="430130" name="Object 50"/>
            <p:cNvGraphicFramePr>
              <a:graphicFrameLocks noChangeAspect="1"/>
            </p:cNvGraphicFramePr>
            <p:nvPr/>
          </p:nvGraphicFramePr>
          <p:xfrm>
            <a:off x="3344" y="1833"/>
            <a:ext cx="236" cy="236"/>
          </p:xfrm>
          <a:graphic>
            <a:graphicData uri="http://schemas.openxmlformats.org/presentationml/2006/ole">
              <p:oleObj spid="_x0000_s35845" name="Image" r:id="rId6" imgW="253789" imgH="253789" progId="Photoshop.Image.9">
                <p:embed/>
              </p:oleObj>
            </a:graphicData>
          </a:graphic>
        </p:graphicFrame>
        <p:graphicFrame>
          <p:nvGraphicFramePr>
            <p:cNvPr id="430131" name="Object 51"/>
            <p:cNvGraphicFramePr>
              <a:graphicFrameLocks noChangeAspect="1"/>
            </p:cNvGraphicFramePr>
            <p:nvPr/>
          </p:nvGraphicFramePr>
          <p:xfrm>
            <a:off x="3344" y="1485"/>
            <a:ext cx="236" cy="236"/>
          </p:xfrm>
          <a:graphic>
            <a:graphicData uri="http://schemas.openxmlformats.org/presentationml/2006/ole">
              <p:oleObj spid="_x0000_s35846" name="Image" r:id="rId7" imgW="253789" imgH="253789" progId="Photoshop.Image.9">
                <p:embed/>
              </p:oleObj>
            </a:graphicData>
          </a:graphic>
        </p:graphicFrame>
        <p:graphicFrame>
          <p:nvGraphicFramePr>
            <p:cNvPr id="430132" name="Object 52"/>
            <p:cNvGraphicFramePr>
              <a:graphicFrameLocks noChangeAspect="1"/>
            </p:cNvGraphicFramePr>
            <p:nvPr/>
          </p:nvGraphicFramePr>
          <p:xfrm>
            <a:off x="3335" y="2951"/>
            <a:ext cx="236" cy="236"/>
          </p:xfrm>
          <a:graphic>
            <a:graphicData uri="http://schemas.openxmlformats.org/presentationml/2006/ole">
              <p:oleObj spid="_x0000_s35847" name="Image" r:id="rId8" imgW="253789" imgH="253789" progId="Photoshop.Image.9">
                <p:embed/>
              </p:oleObj>
            </a:graphicData>
          </a:graphic>
        </p:graphicFrame>
        <p:sp>
          <p:nvSpPr>
            <p:cNvPr id="430185" name="Line 105"/>
            <p:cNvSpPr>
              <a:spLocks noChangeShapeType="1"/>
            </p:cNvSpPr>
            <p:nvPr/>
          </p:nvSpPr>
          <p:spPr bwMode="auto">
            <a:xfrm>
              <a:off x="3468" y="1344"/>
              <a:ext cx="0" cy="14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86" name="Line 106"/>
            <p:cNvSpPr>
              <a:spLocks noChangeShapeType="1"/>
            </p:cNvSpPr>
            <p:nvPr/>
          </p:nvSpPr>
          <p:spPr bwMode="auto">
            <a:xfrm>
              <a:off x="3471" y="2079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87" name="Line 107"/>
            <p:cNvSpPr>
              <a:spLocks noChangeShapeType="1"/>
            </p:cNvSpPr>
            <p:nvPr/>
          </p:nvSpPr>
          <p:spPr bwMode="auto">
            <a:xfrm>
              <a:off x="3468" y="1725"/>
              <a:ext cx="0" cy="1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88" name="Line 108"/>
            <p:cNvSpPr>
              <a:spLocks noChangeShapeType="1"/>
            </p:cNvSpPr>
            <p:nvPr/>
          </p:nvSpPr>
          <p:spPr bwMode="auto">
            <a:xfrm rot="-5400000">
              <a:off x="3683" y="1522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89" name="Line 109"/>
            <p:cNvSpPr>
              <a:spLocks noChangeShapeType="1"/>
            </p:cNvSpPr>
            <p:nvPr/>
          </p:nvSpPr>
          <p:spPr bwMode="auto">
            <a:xfrm rot="-5400000">
              <a:off x="3686" y="1864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0" name="Line 110"/>
            <p:cNvSpPr>
              <a:spLocks noChangeShapeType="1"/>
            </p:cNvSpPr>
            <p:nvPr/>
          </p:nvSpPr>
          <p:spPr bwMode="auto">
            <a:xfrm rot="-5400000">
              <a:off x="3677" y="2974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1" name="Freeform 111"/>
            <p:cNvSpPr>
              <a:spLocks/>
            </p:cNvSpPr>
            <p:nvPr/>
          </p:nvSpPr>
          <p:spPr bwMode="auto">
            <a:xfrm>
              <a:off x="3939" y="2064"/>
              <a:ext cx="234" cy="6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18"/>
                </a:cxn>
                <a:cxn ang="0">
                  <a:pos x="276" y="618"/>
                </a:cxn>
              </a:cxnLst>
              <a:rect l="0" t="0" r="r" b="b"/>
              <a:pathLst>
                <a:path w="276" h="618">
                  <a:moveTo>
                    <a:pt x="0" y="0"/>
                  </a:moveTo>
                  <a:lnTo>
                    <a:pt x="0" y="618"/>
                  </a:lnTo>
                  <a:lnTo>
                    <a:pt x="276" y="61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2" name="Line 112"/>
            <p:cNvSpPr>
              <a:spLocks noChangeShapeType="1"/>
            </p:cNvSpPr>
            <p:nvPr/>
          </p:nvSpPr>
          <p:spPr bwMode="auto">
            <a:xfrm rot="-5400000">
              <a:off x="4046" y="2218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119"/>
          <p:cNvGrpSpPr>
            <a:grpSpLocks/>
          </p:cNvGrpSpPr>
          <p:nvPr/>
        </p:nvGrpSpPr>
        <p:grpSpPr bwMode="auto">
          <a:xfrm>
            <a:off x="869950" y="1519238"/>
            <a:ext cx="3276600" cy="2370137"/>
            <a:chOff x="548" y="957"/>
            <a:chExt cx="2064" cy="1493"/>
          </a:xfrm>
        </p:grpSpPr>
        <p:sp>
          <p:nvSpPr>
            <p:cNvPr id="430194" name="Line 114"/>
            <p:cNvSpPr>
              <a:spLocks noChangeShapeType="1"/>
            </p:cNvSpPr>
            <p:nvPr/>
          </p:nvSpPr>
          <p:spPr bwMode="auto">
            <a:xfrm>
              <a:off x="727" y="1664"/>
              <a:ext cx="0" cy="17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5" name="Line 115"/>
            <p:cNvSpPr>
              <a:spLocks noChangeShapeType="1"/>
            </p:cNvSpPr>
            <p:nvPr/>
          </p:nvSpPr>
          <p:spPr bwMode="auto">
            <a:xfrm>
              <a:off x="722" y="2019"/>
              <a:ext cx="0" cy="17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" name="Group 54"/>
            <p:cNvGrpSpPr>
              <a:grpSpLocks/>
            </p:cNvGrpSpPr>
            <p:nvPr/>
          </p:nvGrpSpPr>
          <p:grpSpPr bwMode="auto">
            <a:xfrm>
              <a:off x="548" y="957"/>
              <a:ext cx="1329" cy="358"/>
              <a:chOff x="4169" y="591"/>
              <a:chExt cx="949" cy="252"/>
            </a:xfrm>
          </p:grpSpPr>
          <p:pic>
            <p:nvPicPr>
              <p:cNvPr id="430135" name="Picture 5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169" y="664"/>
                <a:ext cx="288" cy="156"/>
              </a:xfrm>
              <a:prstGeom prst="rect">
                <a:avLst/>
              </a:prstGeom>
              <a:noFill/>
            </p:spPr>
          </p:pic>
          <p:sp>
            <p:nvSpPr>
              <p:cNvPr id="430136" name="Rectangle 56"/>
              <p:cNvSpPr>
                <a:spLocks noChangeArrowheads="1"/>
              </p:cNvSpPr>
              <p:nvPr/>
            </p:nvSpPr>
            <p:spPr bwMode="auto">
              <a:xfrm>
                <a:off x="4492" y="591"/>
                <a:ext cx="62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 wrap="none"/>
              <a:lstStyle/>
              <a:p>
                <a:r>
                  <a:rPr lang="ru-RU" sz="2000"/>
                  <a:t>Диск </a:t>
                </a:r>
                <a:r>
                  <a:rPr lang="en-US" sz="2000"/>
                  <a:t>C:</a:t>
                </a:r>
                <a:endParaRPr lang="ru-RU" sz="2000"/>
              </a:p>
            </p:txBody>
          </p:sp>
        </p:grpSp>
        <p:grpSp>
          <p:nvGrpSpPr>
            <p:cNvPr id="11" name="Group 57"/>
            <p:cNvGrpSpPr>
              <a:grpSpLocks/>
            </p:cNvGrpSpPr>
            <p:nvPr/>
          </p:nvGrpSpPr>
          <p:grpSpPr bwMode="auto">
            <a:xfrm>
              <a:off x="1046" y="1402"/>
              <a:ext cx="1565" cy="333"/>
              <a:chOff x="2994" y="1331"/>
              <a:chExt cx="1117" cy="234"/>
            </a:xfrm>
          </p:grpSpPr>
          <p:pic>
            <p:nvPicPr>
              <p:cNvPr id="430138" name="Picture 58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39" name="Rectangle 59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/>
                  <a:t>Документы</a:t>
                </a:r>
                <a:endParaRPr lang="ru-RU" sz="200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60"/>
            <p:cNvGrpSpPr>
              <a:grpSpLocks/>
            </p:cNvGrpSpPr>
            <p:nvPr/>
          </p:nvGrpSpPr>
          <p:grpSpPr bwMode="auto">
            <a:xfrm>
              <a:off x="1046" y="1750"/>
              <a:ext cx="1565" cy="332"/>
              <a:chOff x="2994" y="1331"/>
              <a:chExt cx="1117" cy="234"/>
            </a:xfrm>
          </p:grpSpPr>
          <p:pic>
            <p:nvPicPr>
              <p:cNvPr id="430141" name="Picture 61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42" name="Rectangle 62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/>
                  <a:t>Фото</a:t>
                </a:r>
                <a:endParaRPr lang="ru-RU" sz="200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63"/>
            <p:cNvGrpSpPr>
              <a:grpSpLocks/>
            </p:cNvGrpSpPr>
            <p:nvPr/>
          </p:nvGrpSpPr>
          <p:grpSpPr bwMode="auto">
            <a:xfrm>
              <a:off x="1048" y="2118"/>
              <a:ext cx="1564" cy="332"/>
              <a:chOff x="2994" y="1331"/>
              <a:chExt cx="1117" cy="234"/>
            </a:xfrm>
          </p:grpSpPr>
          <p:pic>
            <p:nvPicPr>
              <p:cNvPr id="430144" name="Picture 64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0145" name="Rectangle 65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 type="none" w="lg" len="lg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/>
                  <a:t>Видео</a:t>
                </a:r>
                <a:endParaRPr lang="ru-RU" sz="200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aphicFrame>
          <p:nvGraphicFramePr>
            <p:cNvPr id="430146" name="Object 66"/>
            <p:cNvGraphicFramePr>
              <a:graphicFrameLocks noChangeAspect="1"/>
            </p:cNvGraphicFramePr>
            <p:nvPr/>
          </p:nvGraphicFramePr>
          <p:xfrm>
            <a:off x="615" y="1468"/>
            <a:ext cx="224" cy="227"/>
          </p:xfrm>
          <a:graphic>
            <a:graphicData uri="http://schemas.openxmlformats.org/presentationml/2006/ole">
              <p:oleObj spid="_x0000_s35842" name="Image" r:id="rId9" imgW="253789" imgH="253789" progId="Photoshop.Image.9">
                <p:embed/>
              </p:oleObj>
            </a:graphicData>
          </a:graphic>
        </p:graphicFrame>
        <p:graphicFrame>
          <p:nvGraphicFramePr>
            <p:cNvPr id="430147" name="Object 67"/>
            <p:cNvGraphicFramePr>
              <a:graphicFrameLocks noChangeAspect="1"/>
            </p:cNvGraphicFramePr>
            <p:nvPr/>
          </p:nvGraphicFramePr>
          <p:xfrm>
            <a:off x="608" y="2182"/>
            <a:ext cx="224" cy="227"/>
          </p:xfrm>
          <a:graphic>
            <a:graphicData uri="http://schemas.openxmlformats.org/presentationml/2006/ole">
              <p:oleObj spid="_x0000_s35843" name="Image" r:id="rId10" imgW="253789" imgH="253789" progId="Photoshop.Image.9">
                <p:embed/>
              </p:oleObj>
            </a:graphicData>
          </a:graphic>
        </p:graphicFrame>
        <p:graphicFrame>
          <p:nvGraphicFramePr>
            <p:cNvPr id="430148" name="Object 68"/>
            <p:cNvGraphicFramePr>
              <a:graphicFrameLocks noChangeAspect="1"/>
            </p:cNvGraphicFramePr>
            <p:nvPr/>
          </p:nvGraphicFramePr>
          <p:xfrm>
            <a:off x="612" y="1821"/>
            <a:ext cx="224" cy="227"/>
          </p:xfrm>
          <a:graphic>
            <a:graphicData uri="http://schemas.openxmlformats.org/presentationml/2006/ole">
              <p:oleObj spid="_x0000_s35844" name="Image" r:id="rId11" imgW="253789" imgH="253789" progId="Photoshop.Image.9">
                <p:embed/>
              </p:oleObj>
            </a:graphicData>
          </a:graphic>
        </p:graphicFrame>
        <p:sp>
          <p:nvSpPr>
            <p:cNvPr id="430193" name="Line 113"/>
            <p:cNvSpPr>
              <a:spLocks noChangeShapeType="1"/>
            </p:cNvSpPr>
            <p:nvPr/>
          </p:nvSpPr>
          <p:spPr bwMode="auto">
            <a:xfrm>
              <a:off x="727" y="1297"/>
              <a:ext cx="0" cy="17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6" name="Line 116"/>
            <p:cNvSpPr>
              <a:spLocks noChangeShapeType="1"/>
            </p:cNvSpPr>
            <p:nvPr/>
          </p:nvSpPr>
          <p:spPr bwMode="auto">
            <a:xfrm rot="-5400000">
              <a:off x="931" y="1488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7" name="Line 117"/>
            <p:cNvSpPr>
              <a:spLocks noChangeShapeType="1"/>
            </p:cNvSpPr>
            <p:nvPr/>
          </p:nvSpPr>
          <p:spPr bwMode="auto">
            <a:xfrm rot="-5400000">
              <a:off x="942" y="1837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8" name="Line 118"/>
            <p:cNvSpPr>
              <a:spLocks noChangeShapeType="1"/>
            </p:cNvSpPr>
            <p:nvPr/>
          </p:nvSpPr>
          <p:spPr bwMode="auto">
            <a:xfrm rot="-5400000">
              <a:off x="936" y="2198"/>
              <a:ext cx="0" cy="1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9" grpId="0" animBg="1"/>
      <p:bldP spid="43015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1" name="Text Box 3"/>
          <p:cNvSpPr txBox="1">
            <a:spLocks noChangeArrowheads="1"/>
          </p:cNvSpPr>
          <p:nvPr/>
        </p:nvSpPr>
        <p:spPr bwMode="auto">
          <a:xfrm>
            <a:off x="2071670" y="214290"/>
            <a:ext cx="66405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Файловая система</a:t>
            </a:r>
          </a:p>
        </p:txBody>
      </p:sp>
      <p:sp>
        <p:nvSpPr>
          <p:cNvPr id="401412" name="Rectangle 4"/>
          <p:cNvSpPr>
            <a:spLocks noChangeArrowheads="1"/>
          </p:cNvSpPr>
          <p:nvPr/>
        </p:nvSpPr>
        <p:spPr bwMode="auto">
          <a:xfrm>
            <a:off x="285720" y="2000240"/>
            <a:ext cx="8421687" cy="4889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ru-RU" sz="2600" dirty="0">
                <a:solidFill>
                  <a:schemeClr val="accent2"/>
                </a:solidFill>
              </a:rPr>
              <a:t>одноуровневая</a:t>
            </a:r>
            <a:endParaRPr lang="ru-RU" sz="2600" dirty="0">
              <a:solidFill>
                <a:srgbClr val="FF0000"/>
              </a:solidFill>
              <a:latin typeface="Courier New" pitchFamily="49" charset="0"/>
            </a:endParaRPr>
          </a:p>
        </p:txBody>
      </p:sp>
      <p:graphicFrame>
        <p:nvGraphicFramePr>
          <p:cNvPr id="401453" name="Group 45"/>
          <p:cNvGraphicFramePr>
            <a:graphicFrameLocks noGrp="1"/>
          </p:cNvGraphicFramePr>
          <p:nvPr/>
        </p:nvGraphicFramePr>
        <p:xfrm>
          <a:off x="357158" y="2714620"/>
          <a:ext cx="7215238" cy="518160"/>
        </p:xfrm>
        <a:graphic>
          <a:graphicData uri="http://schemas.openxmlformats.org/drawingml/2006/table">
            <a:tbl>
              <a:tblPr/>
              <a:tblGrid>
                <a:gridCol w="1857388"/>
                <a:gridCol w="535785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каталог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файлы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01428" name="Rectangle 20"/>
          <p:cNvSpPr>
            <a:spLocks noChangeArrowheads="1"/>
          </p:cNvSpPr>
          <p:nvPr/>
        </p:nvSpPr>
        <p:spPr bwMode="auto">
          <a:xfrm>
            <a:off x="1928794" y="4143380"/>
            <a:ext cx="6592888" cy="1006475"/>
          </a:xfrm>
          <a:prstGeom prst="rect">
            <a:avLst/>
          </a:prstGeom>
          <a:solidFill>
            <a:srgbClr val="D9D9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 b="1" dirty="0">
                <a:solidFill>
                  <a:srgbClr val="C00000"/>
                </a:solidFill>
              </a:rPr>
              <a:t>vasya.txt</a:t>
            </a:r>
            <a:r>
              <a:rPr lang="ru-RU" sz="2000" b="1" dirty="0">
                <a:solidFill>
                  <a:srgbClr val="C00000"/>
                </a:solidFill>
              </a:rPr>
              <a:t>            </a:t>
            </a:r>
            <a:r>
              <a:rPr lang="en-US" sz="2000" b="1" dirty="0">
                <a:solidFill>
                  <a:srgbClr val="C00000"/>
                </a:solidFill>
              </a:rPr>
              <a:t>360 </a:t>
            </a:r>
            <a:r>
              <a:rPr lang="ru-RU" sz="2000" b="1" dirty="0">
                <a:solidFill>
                  <a:srgbClr val="C00000"/>
                </a:solidFill>
              </a:rPr>
              <a:t>байт    	12.03.2007            </a:t>
            </a:r>
            <a:r>
              <a:rPr lang="en-US" sz="2000" b="1" dirty="0">
                <a:solidFill>
                  <a:srgbClr val="C00000"/>
                </a:solidFill>
              </a:rPr>
              <a:t>	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Примеры.</a:t>
            </a:r>
            <a:r>
              <a:rPr lang="en-US" sz="2000" b="1" dirty="0">
                <a:solidFill>
                  <a:srgbClr val="C00000"/>
                </a:solidFill>
              </a:rPr>
              <a:t>doc</a:t>
            </a:r>
            <a:r>
              <a:rPr lang="ru-RU" sz="2000" b="1" dirty="0">
                <a:solidFill>
                  <a:srgbClr val="C00000"/>
                </a:solidFill>
              </a:rPr>
              <a:t>        13 Кб  	25.04.2007	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Я.</a:t>
            </a:r>
            <a:r>
              <a:rPr lang="en-US" sz="2000" b="1" dirty="0">
                <a:solidFill>
                  <a:srgbClr val="C00000"/>
                </a:solidFill>
              </a:rPr>
              <a:t>bmp</a:t>
            </a:r>
            <a:r>
              <a:rPr lang="ru-RU" sz="2000" b="1" dirty="0">
                <a:solidFill>
                  <a:srgbClr val="C00000"/>
                </a:solidFill>
              </a:rPr>
              <a:t>                 1,28 Мб	</a:t>
            </a:r>
            <a:r>
              <a:rPr lang="ru-RU" sz="2000" b="1" dirty="0" smtClean="0">
                <a:solidFill>
                  <a:srgbClr val="C00000"/>
                </a:solidFill>
              </a:rPr>
              <a:t>              13.09.2006</a:t>
            </a:r>
            <a:r>
              <a:rPr lang="ru-RU" sz="2000" b="1" dirty="0">
                <a:solidFill>
                  <a:srgbClr val="C00000"/>
                </a:solidFill>
              </a:rPr>
              <a:t>	</a:t>
            </a:r>
          </a:p>
        </p:txBody>
      </p:sp>
      <p:sp>
        <p:nvSpPr>
          <p:cNvPr id="401430" name="AutoShape 22"/>
          <p:cNvSpPr>
            <a:spLocks noChangeArrowheads="1"/>
          </p:cNvSpPr>
          <p:nvPr/>
        </p:nvSpPr>
        <p:spPr bwMode="auto">
          <a:xfrm>
            <a:off x="2428860" y="3286124"/>
            <a:ext cx="331787" cy="765173"/>
          </a:xfrm>
          <a:prstGeom prst="downArrow">
            <a:avLst>
              <a:gd name="adj1" fmla="val 50000"/>
              <a:gd name="adj2" fmla="val 79187"/>
            </a:avLst>
          </a:prstGeom>
          <a:solidFill>
            <a:schemeClr val="accent2"/>
          </a:solidFill>
          <a:ln w="12700">
            <a:noFill/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1432" name="AutoShape 24"/>
          <p:cNvSpPr>
            <a:spLocks noChangeArrowheads="1"/>
          </p:cNvSpPr>
          <p:nvPr/>
        </p:nvSpPr>
        <p:spPr bwMode="auto">
          <a:xfrm>
            <a:off x="3357554" y="3357562"/>
            <a:ext cx="1225550" cy="398462"/>
          </a:xfrm>
          <a:prstGeom prst="wedgeRoundRectCallout">
            <a:avLst>
              <a:gd name="adj1" fmla="val 31585"/>
              <a:gd name="adj2" fmla="val 168111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b="0" dirty="0"/>
              <a:t>размер</a:t>
            </a:r>
          </a:p>
        </p:txBody>
      </p:sp>
      <p:sp>
        <p:nvSpPr>
          <p:cNvPr id="401433" name="AutoShape 25"/>
          <p:cNvSpPr>
            <a:spLocks noChangeArrowheads="1"/>
          </p:cNvSpPr>
          <p:nvPr/>
        </p:nvSpPr>
        <p:spPr bwMode="auto">
          <a:xfrm>
            <a:off x="5786446" y="3286124"/>
            <a:ext cx="1454150" cy="596899"/>
          </a:xfrm>
          <a:prstGeom prst="wedgeRoundRectCallout">
            <a:avLst>
              <a:gd name="adj1" fmla="val -3384"/>
              <a:gd name="adj2" fmla="val 100393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b="0" dirty="0"/>
              <a:t>дата изменения</a:t>
            </a:r>
          </a:p>
        </p:txBody>
      </p:sp>
      <p:grpSp>
        <p:nvGrpSpPr>
          <p:cNvPr id="2" name="Group 26"/>
          <p:cNvGrpSpPr>
            <a:grpSpLocks noChangeAspect="1"/>
          </p:cNvGrpSpPr>
          <p:nvPr/>
        </p:nvGrpSpPr>
        <p:grpSpPr bwMode="auto">
          <a:xfrm>
            <a:off x="571472" y="5357826"/>
            <a:ext cx="396875" cy="396875"/>
            <a:chOff x="2816" y="2458"/>
            <a:chExt cx="1728" cy="1728"/>
          </a:xfrm>
        </p:grpSpPr>
        <p:sp>
          <p:nvSpPr>
            <p:cNvPr id="401435" name="Oval 27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28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401437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01438" name="Rectangle 30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01439" name="Freeform 31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/>
              <a:ahLst/>
              <a:cxnLst>
                <a:cxn ang="0">
                  <a:pos x="3" y="438"/>
                </a:cxn>
                <a:cxn ang="0">
                  <a:pos x="444" y="438"/>
                </a:cxn>
                <a:cxn ang="0">
                  <a:pos x="444" y="0"/>
                </a:cxn>
                <a:cxn ang="0">
                  <a:pos x="870" y="0"/>
                </a:cxn>
                <a:cxn ang="0">
                  <a:pos x="870" y="441"/>
                </a:cxn>
                <a:cxn ang="0">
                  <a:pos x="1302" y="441"/>
                </a:cxn>
                <a:cxn ang="0">
                  <a:pos x="1302" y="864"/>
                </a:cxn>
                <a:cxn ang="0">
                  <a:pos x="870" y="864"/>
                </a:cxn>
                <a:cxn ang="0">
                  <a:pos x="870" y="1299"/>
                </a:cxn>
                <a:cxn ang="0">
                  <a:pos x="447" y="1299"/>
                </a:cxn>
                <a:cxn ang="0">
                  <a:pos x="447" y="867"/>
                </a:cxn>
                <a:cxn ang="0">
                  <a:pos x="0" y="867"/>
                </a:cxn>
                <a:cxn ang="0">
                  <a:pos x="3" y="438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2"/>
          <p:cNvGrpSpPr>
            <a:grpSpLocks noChangeAspect="1"/>
          </p:cNvGrpSpPr>
          <p:nvPr/>
        </p:nvGrpSpPr>
        <p:grpSpPr bwMode="auto">
          <a:xfrm>
            <a:off x="571472" y="6000768"/>
            <a:ext cx="395288" cy="395287"/>
            <a:chOff x="552" y="2523"/>
            <a:chExt cx="1728" cy="1728"/>
          </a:xfrm>
        </p:grpSpPr>
        <p:sp>
          <p:nvSpPr>
            <p:cNvPr id="401441" name="Oval 33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1442" name="Rectangle 34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1443" name="Rectangle 35"/>
          <p:cNvSpPr>
            <a:spLocks noChangeArrowheads="1"/>
          </p:cNvSpPr>
          <p:nvPr/>
        </p:nvSpPr>
        <p:spPr bwMode="auto">
          <a:xfrm>
            <a:off x="1214414" y="5357826"/>
            <a:ext cx="391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71463" indent="-271463">
              <a:buFontTx/>
              <a:buChar char="•"/>
            </a:pPr>
            <a:r>
              <a:rPr lang="ru-RU" sz="2400" b="0" dirty="0"/>
              <a:t>самый простой вариант</a:t>
            </a:r>
          </a:p>
        </p:txBody>
      </p:sp>
      <p:sp>
        <p:nvSpPr>
          <p:cNvPr id="401444" name="Rectangle 36"/>
          <p:cNvSpPr>
            <a:spLocks noChangeArrowheads="1"/>
          </p:cNvSpPr>
          <p:nvPr/>
        </p:nvSpPr>
        <p:spPr bwMode="auto">
          <a:xfrm>
            <a:off x="1214414" y="5786454"/>
            <a:ext cx="7261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71463" indent="-271463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все файлы «в куче», сложно разбираться</a:t>
            </a:r>
          </a:p>
          <a:p>
            <a:pPr marL="271463" indent="-271463">
              <a:buFontTx/>
              <a:buChar char="•"/>
            </a:pPr>
            <a:r>
              <a:rPr lang="ru-RU" sz="2400" b="0" dirty="0"/>
              <a:t>ограниченный объем каталога (512 записей)</a:t>
            </a:r>
          </a:p>
        </p:txBody>
      </p:sp>
      <p:sp>
        <p:nvSpPr>
          <p:cNvPr id="401445" name="Rectangle 37"/>
          <p:cNvSpPr>
            <a:spLocks noChangeArrowheads="1"/>
          </p:cNvSpPr>
          <p:nvPr/>
        </p:nvSpPr>
        <p:spPr bwMode="auto">
          <a:xfrm>
            <a:off x="357158" y="1214422"/>
            <a:ext cx="8421687" cy="8858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043238" indent="-3043238"/>
            <a:r>
              <a:rPr lang="ru-RU" sz="2600" dirty="0">
                <a:solidFill>
                  <a:schemeClr val="accent2"/>
                </a:solidFill>
              </a:rPr>
              <a:t>Файловая система </a:t>
            </a:r>
            <a:r>
              <a:rPr lang="ru-RU" sz="2600" b="0" dirty="0"/>
              <a:t>– это порядок размещения файлов на </a:t>
            </a:r>
            <a:r>
              <a:rPr lang="ru-RU" sz="2600" b="0" dirty="0" smtClean="0"/>
              <a:t>диске</a:t>
            </a:r>
            <a:endParaRPr lang="ru-RU" sz="2600" dirty="0">
              <a:solidFill>
                <a:srgbClr val="FF0000"/>
              </a:solidFill>
              <a:latin typeface="Courier New" pitchFamily="49" charset="0"/>
            </a:endParaRPr>
          </a:p>
        </p:txBody>
      </p:sp>
      <p:pic>
        <p:nvPicPr>
          <p:cNvPr id="22" name="Picture 8" descr="Конспек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00042"/>
            <a:ext cx="1735423" cy="588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1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0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0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0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2" grpId="0"/>
      <p:bldP spid="401428" grpId="0" animBg="1"/>
      <p:bldP spid="401430" grpId="0" animBg="1"/>
      <p:bldP spid="401432" grpId="0" animBg="1"/>
      <p:bldP spid="401433" grpId="0" animBg="1"/>
      <p:bldP spid="401443" grpId="0" build="p"/>
      <p:bldP spid="401444" grpId="0" build="p"/>
      <p:bldP spid="4014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96180" y="477416"/>
            <a:ext cx="8496300" cy="5903912"/>
            <a:chOff x="323850" y="620713"/>
            <a:chExt cx="8496300" cy="5903912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323850" y="620713"/>
              <a:ext cx="8496300" cy="5903912"/>
              <a:chOff x="323850" y="620713"/>
              <a:chExt cx="8496300" cy="5903912"/>
            </a:xfrm>
          </p:grpSpPr>
          <p:pic>
            <p:nvPicPr>
              <p:cNvPr id="4" name="Picture 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23850" y="620713"/>
                <a:ext cx="8496300" cy="59039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" name="Прямоугольник 5"/>
              <p:cNvSpPr/>
              <p:nvPr/>
            </p:nvSpPr>
            <p:spPr>
              <a:xfrm>
                <a:off x="8094240" y="708348"/>
                <a:ext cx="582216" cy="48840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8" name="Прямоугольник 7"/>
            <p:cNvSpPr/>
            <p:nvPr/>
          </p:nvSpPr>
          <p:spPr>
            <a:xfrm>
              <a:off x="6084168" y="778421"/>
              <a:ext cx="914400" cy="7200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9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Файловая система</a:t>
            </a:r>
          </a:p>
        </p:txBody>
      </p:sp>
      <p:sp>
        <p:nvSpPr>
          <p:cNvPr id="423940" name="Rectangle 4"/>
          <p:cNvSpPr>
            <a:spLocks noChangeArrowheads="1"/>
          </p:cNvSpPr>
          <p:nvPr/>
        </p:nvSpPr>
        <p:spPr bwMode="auto">
          <a:xfrm>
            <a:off x="412750" y="919163"/>
            <a:ext cx="8421688" cy="4889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ru-RU" sz="2600" dirty="0">
                <a:solidFill>
                  <a:schemeClr val="accent2"/>
                </a:solidFill>
              </a:rPr>
              <a:t>многоуровневая (дерево)</a:t>
            </a:r>
            <a:endParaRPr lang="ru-RU" sz="26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424078" name="Rectangle 142"/>
          <p:cNvSpPr>
            <a:spLocks noChangeArrowheads="1"/>
          </p:cNvSpPr>
          <p:nvPr/>
        </p:nvSpPr>
        <p:spPr bwMode="auto">
          <a:xfrm>
            <a:off x="3571868" y="5643578"/>
            <a:ext cx="5410200" cy="1006475"/>
          </a:xfrm>
          <a:prstGeom prst="rect">
            <a:avLst/>
          </a:prstGeom>
          <a:solidFill>
            <a:srgbClr val="EAEAEA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1708150" indent="-1708150" algn="just"/>
            <a:r>
              <a:rPr lang="ru-RU" sz="2000" b="1" dirty="0">
                <a:solidFill>
                  <a:srgbClr val="C00000"/>
                </a:solidFill>
              </a:rPr>
              <a:t>Рабочая папка (текущий каталог) </a:t>
            </a:r>
            <a:r>
              <a:rPr lang="ru-RU" sz="2000" b="0" dirty="0"/>
              <a:t>– папка, с которой в данный момент работает </a:t>
            </a:r>
            <a:r>
              <a:rPr lang="ru-RU" sz="2000" b="0" dirty="0" smtClean="0"/>
              <a:t>пользователь</a:t>
            </a:r>
            <a:endParaRPr lang="ru-RU" sz="2000" b="0" dirty="0"/>
          </a:p>
        </p:txBody>
      </p:sp>
      <p:sp>
        <p:nvSpPr>
          <p:cNvPr id="423972" name="Rectangle 36"/>
          <p:cNvSpPr>
            <a:spLocks noChangeArrowheads="1"/>
          </p:cNvSpPr>
          <p:nvPr/>
        </p:nvSpPr>
        <p:spPr bwMode="auto">
          <a:xfrm>
            <a:off x="1036638" y="1514475"/>
            <a:ext cx="1763624" cy="40011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дерево папок:</a:t>
            </a:r>
          </a:p>
        </p:txBody>
      </p:sp>
      <p:grpSp>
        <p:nvGrpSpPr>
          <p:cNvPr id="9" name="Group 148"/>
          <p:cNvGrpSpPr>
            <a:grpSpLocks/>
          </p:cNvGrpSpPr>
          <p:nvPr/>
        </p:nvGrpSpPr>
        <p:grpSpPr bwMode="auto">
          <a:xfrm>
            <a:off x="214283" y="4857760"/>
            <a:ext cx="2214578" cy="1816099"/>
            <a:chOff x="236" y="2425"/>
            <a:chExt cx="1562" cy="1234"/>
          </a:xfrm>
        </p:grpSpPr>
        <p:sp>
          <p:nvSpPr>
            <p:cNvPr id="424077" name="Rectangle 141"/>
            <p:cNvSpPr>
              <a:spLocks noChangeArrowheads="1"/>
            </p:cNvSpPr>
            <p:nvPr/>
          </p:nvSpPr>
          <p:spPr bwMode="auto">
            <a:xfrm>
              <a:off x="693" y="2425"/>
              <a:ext cx="62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корень</a:t>
              </a:r>
            </a:p>
          </p:txBody>
        </p:sp>
        <p:pic>
          <p:nvPicPr>
            <p:cNvPr id="424083" name="Picture 14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36" y="2667"/>
              <a:ext cx="1562" cy="9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</p:pic>
      </p:grpSp>
      <p:grpSp>
        <p:nvGrpSpPr>
          <p:cNvPr id="47" name="Группа 46"/>
          <p:cNvGrpSpPr/>
          <p:nvPr/>
        </p:nvGrpSpPr>
        <p:grpSpPr>
          <a:xfrm>
            <a:off x="495300" y="1731963"/>
            <a:ext cx="8405813" cy="3160719"/>
            <a:chOff x="495300" y="1731963"/>
            <a:chExt cx="8405813" cy="3160719"/>
          </a:xfrm>
        </p:grpSpPr>
        <p:grpSp>
          <p:nvGrpSpPr>
            <p:cNvPr id="3" name="Group 144"/>
            <p:cNvGrpSpPr>
              <a:grpSpLocks/>
            </p:cNvGrpSpPr>
            <p:nvPr/>
          </p:nvGrpSpPr>
          <p:grpSpPr bwMode="auto">
            <a:xfrm>
              <a:off x="3870325" y="1731963"/>
              <a:ext cx="1911350" cy="452438"/>
              <a:chOff x="2438" y="1091"/>
              <a:chExt cx="1204" cy="285"/>
            </a:xfrm>
          </p:grpSpPr>
          <p:pic>
            <p:nvPicPr>
              <p:cNvPr id="423947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438" y="1182"/>
                <a:ext cx="370" cy="194"/>
              </a:xfrm>
              <a:prstGeom prst="rect">
                <a:avLst/>
              </a:prstGeom>
              <a:noFill/>
            </p:spPr>
          </p:pic>
          <p:sp>
            <p:nvSpPr>
              <p:cNvPr id="423949" name="Rectangle 13"/>
              <p:cNvSpPr>
                <a:spLocks noChangeArrowheads="1"/>
              </p:cNvSpPr>
              <p:nvPr/>
            </p:nvSpPr>
            <p:spPr bwMode="auto">
              <a:xfrm>
                <a:off x="2839" y="1091"/>
                <a:ext cx="803" cy="264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/>
              <a:lstStyle/>
              <a:p>
                <a:r>
                  <a:rPr lang="ru-RU" sz="2000"/>
                  <a:t>Диск </a:t>
                </a:r>
                <a:r>
                  <a:rPr lang="en-US" sz="2000"/>
                  <a:t>C:</a:t>
                </a:r>
                <a:endParaRPr lang="ru-RU" sz="2000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495300" y="2641600"/>
              <a:ext cx="2276475" cy="463550"/>
              <a:chOff x="2994" y="1331"/>
              <a:chExt cx="1117" cy="234"/>
            </a:xfrm>
          </p:grpSpPr>
          <p:pic>
            <p:nvPicPr>
              <p:cNvPr id="423948" name="Picture 12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23950" name="Rectangle 14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/>
                  <a:t>Документы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6624638" y="2641600"/>
              <a:ext cx="2276475" cy="461963"/>
              <a:chOff x="2994" y="1331"/>
              <a:chExt cx="1117" cy="234"/>
            </a:xfrm>
          </p:grpSpPr>
          <p:pic>
            <p:nvPicPr>
              <p:cNvPr id="423957" name="Picture 21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23958" name="Rectangle 22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smtClean="0"/>
                  <a:t>Старшая школа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2901950" y="3530600"/>
              <a:ext cx="1543050" cy="463550"/>
              <a:chOff x="1792" y="1908"/>
              <a:chExt cx="757" cy="234"/>
            </a:xfrm>
          </p:grpSpPr>
          <p:pic>
            <p:nvPicPr>
              <p:cNvPr id="423960" name="Picture 24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23961" name="Rectangle 25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smtClean="0"/>
                  <a:t>1 класс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5394325" y="3530600"/>
              <a:ext cx="1543050" cy="463550"/>
              <a:chOff x="1792" y="1908"/>
              <a:chExt cx="757" cy="234"/>
            </a:xfrm>
          </p:grpSpPr>
          <p:pic>
            <p:nvPicPr>
              <p:cNvPr id="423964" name="Picture 28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23965" name="Rectangle 29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smtClean="0"/>
                  <a:t>2 класс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423966" name="Line 30"/>
            <p:cNvSpPr>
              <a:spLocks noChangeShapeType="1"/>
            </p:cNvSpPr>
            <p:nvPr/>
          </p:nvSpPr>
          <p:spPr bwMode="auto">
            <a:xfrm>
              <a:off x="4926013" y="2225675"/>
              <a:ext cx="0" cy="4159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3967" name="Line 31"/>
            <p:cNvSpPr>
              <a:spLocks noChangeShapeType="1"/>
            </p:cNvSpPr>
            <p:nvPr/>
          </p:nvSpPr>
          <p:spPr bwMode="auto">
            <a:xfrm flipH="1">
              <a:off x="2771775" y="2171700"/>
              <a:ext cx="1304925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3968" name="Line 32"/>
            <p:cNvSpPr>
              <a:spLocks noChangeShapeType="1"/>
            </p:cNvSpPr>
            <p:nvPr/>
          </p:nvSpPr>
          <p:spPr bwMode="auto">
            <a:xfrm>
              <a:off x="5808663" y="2114550"/>
              <a:ext cx="1379538" cy="511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3969" name="Line 33"/>
            <p:cNvSpPr>
              <a:spLocks noChangeShapeType="1"/>
            </p:cNvSpPr>
            <p:nvPr/>
          </p:nvSpPr>
          <p:spPr bwMode="auto">
            <a:xfrm flipH="1">
              <a:off x="4048125" y="2951163"/>
              <a:ext cx="912813" cy="552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3970" name="Line 34"/>
            <p:cNvSpPr>
              <a:spLocks noChangeShapeType="1"/>
            </p:cNvSpPr>
            <p:nvPr/>
          </p:nvSpPr>
          <p:spPr bwMode="auto">
            <a:xfrm>
              <a:off x="4986338" y="2962275"/>
              <a:ext cx="982663" cy="5413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3582988" y="2641600"/>
              <a:ext cx="2273300" cy="461963"/>
              <a:chOff x="2994" y="1331"/>
              <a:chExt cx="1117" cy="234"/>
            </a:xfrm>
          </p:grpSpPr>
          <p:pic>
            <p:nvPicPr>
              <p:cNvPr id="423954" name="Picture 18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994" y="1331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23955" name="Rectangle 19"/>
              <p:cNvSpPr>
                <a:spLocks noChangeArrowheads="1"/>
              </p:cNvSpPr>
              <p:nvPr/>
            </p:nvSpPr>
            <p:spPr bwMode="auto">
              <a:xfrm>
                <a:off x="3261" y="1332"/>
                <a:ext cx="85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err="1" smtClean="0"/>
                  <a:t>Нач</a:t>
                </a:r>
                <a:r>
                  <a:rPr lang="ru-RU" sz="1600" dirty="0"/>
                  <a:t>.</a:t>
                </a:r>
                <a:r>
                  <a:rPr lang="ru-RU" sz="1600" dirty="0" smtClean="0"/>
                  <a:t> школа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5" name="Group 26"/>
            <p:cNvGrpSpPr>
              <a:grpSpLocks/>
            </p:cNvGrpSpPr>
            <p:nvPr/>
          </p:nvGrpSpPr>
          <p:grpSpPr bwMode="auto">
            <a:xfrm>
              <a:off x="1714480" y="4429132"/>
              <a:ext cx="1543050" cy="463550"/>
              <a:chOff x="1792" y="1908"/>
              <a:chExt cx="757" cy="234"/>
            </a:xfrm>
          </p:grpSpPr>
          <p:pic>
            <p:nvPicPr>
              <p:cNvPr id="36" name="Picture 24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37" name="Rectangle 25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err="1" smtClean="0"/>
                  <a:t>матем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8" name="Group 26"/>
            <p:cNvGrpSpPr>
              <a:grpSpLocks/>
            </p:cNvGrpSpPr>
            <p:nvPr/>
          </p:nvGrpSpPr>
          <p:grpSpPr bwMode="auto">
            <a:xfrm>
              <a:off x="3571868" y="4429132"/>
              <a:ext cx="1543050" cy="463550"/>
              <a:chOff x="1792" y="1908"/>
              <a:chExt cx="757" cy="234"/>
            </a:xfrm>
          </p:grpSpPr>
          <p:pic>
            <p:nvPicPr>
              <p:cNvPr id="39" name="Picture 24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0" name="Rectangle 25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smtClean="0"/>
                  <a:t>русский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1" name="Group 26"/>
            <p:cNvGrpSpPr>
              <a:grpSpLocks/>
            </p:cNvGrpSpPr>
            <p:nvPr/>
          </p:nvGrpSpPr>
          <p:grpSpPr bwMode="auto">
            <a:xfrm>
              <a:off x="5429256" y="4429132"/>
              <a:ext cx="1543050" cy="463550"/>
              <a:chOff x="1792" y="1908"/>
              <a:chExt cx="757" cy="234"/>
            </a:xfrm>
          </p:grpSpPr>
          <p:pic>
            <p:nvPicPr>
              <p:cNvPr id="42" name="Picture 24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2" y="1908"/>
                <a:ext cx="234" cy="234"/>
              </a:xfrm>
              <a:prstGeom prst="rect">
                <a:avLst/>
              </a:prstGeom>
              <a:noFill/>
            </p:spPr>
          </p:pic>
          <p:sp>
            <p:nvSpPr>
              <p:cNvPr id="43" name="Rectangle 25"/>
              <p:cNvSpPr>
                <a:spLocks noChangeArrowheads="1"/>
              </p:cNvSpPr>
              <p:nvPr/>
            </p:nvSpPr>
            <p:spPr bwMode="auto">
              <a:xfrm>
                <a:off x="2059" y="1909"/>
                <a:ext cx="490" cy="170"/>
              </a:xfrm>
              <a:prstGeom prst="rect">
                <a:avLst/>
              </a:prstGeom>
              <a:solidFill>
                <a:srgbClr val="EAEAEA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dirty="0" smtClean="0"/>
                  <a:t>музыка</a:t>
                </a:r>
                <a:endParaRPr lang="ru-RU" sz="1600" dirty="0">
                  <a:solidFill>
                    <a:schemeClr val="accent2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44" name="Line 30"/>
            <p:cNvSpPr>
              <a:spLocks noChangeShapeType="1"/>
            </p:cNvSpPr>
            <p:nvPr/>
          </p:nvSpPr>
          <p:spPr bwMode="auto">
            <a:xfrm>
              <a:off x="3786182" y="3857628"/>
              <a:ext cx="642942" cy="5588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30"/>
            <p:cNvSpPr>
              <a:spLocks noChangeShapeType="1"/>
            </p:cNvSpPr>
            <p:nvPr/>
          </p:nvSpPr>
          <p:spPr bwMode="auto">
            <a:xfrm>
              <a:off x="4357686" y="3857628"/>
              <a:ext cx="1428760" cy="5715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33"/>
            <p:cNvSpPr>
              <a:spLocks noChangeShapeType="1"/>
            </p:cNvSpPr>
            <p:nvPr/>
          </p:nvSpPr>
          <p:spPr bwMode="auto">
            <a:xfrm flipH="1">
              <a:off x="2928925" y="3929066"/>
              <a:ext cx="698499" cy="5000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07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85720" y="2643182"/>
            <a:ext cx="2249390" cy="2360028"/>
            <a:chOff x="1104" y="1920"/>
            <a:chExt cx="1379" cy="1164"/>
          </a:xfrm>
        </p:grpSpPr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1451" y="1924"/>
              <a:ext cx="1032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sz="1800" b="1" dirty="0" smtClean="0">
                  <a:solidFill>
                    <a:schemeClr val="tx2"/>
                  </a:solidFill>
                  <a:latin typeface="Arial" pitchFamily="34" charset="0"/>
                </a:rPr>
                <a:t>Успеваемость</a:t>
              </a:r>
              <a:endParaRPr lang="ru-RU" sz="1800" b="1" dirty="0">
                <a:solidFill>
                  <a:schemeClr val="tx2"/>
                </a:solidFill>
                <a:latin typeface="Arial" pitchFamily="34" charset="0"/>
              </a:endParaRPr>
            </a:p>
          </p:txBody>
        </p:sp>
        <p:graphicFrame>
          <p:nvGraphicFramePr>
            <p:cNvPr id="21" name="Object 7"/>
            <p:cNvGraphicFramePr>
              <a:graphicFrameLocks/>
            </p:cNvGraphicFramePr>
            <p:nvPr/>
          </p:nvGraphicFramePr>
          <p:xfrm>
            <a:off x="1401" y="2171"/>
            <a:ext cx="343" cy="218"/>
          </p:xfrm>
          <a:graphic>
            <a:graphicData uri="http://schemas.openxmlformats.org/presentationml/2006/ole">
              <p:oleObj spid="_x0000_s37890" name="Точечный рисунок BMP" r:id="rId4" imgW="419000" imgH="561993" progId="PBrush">
                <p:embed/>
              </p:oleObj>
            </a:graphicData>
          </a:graphic>
        </p:graphicFrame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1740" y="2177"/>
              <a:ext cx="570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Иванов</a:t>
              </a:r>
            </a:p>
          </p:txBody>
        </p:sp>
        <p:sp>
          <p:nvSpPr>
            <p:cNvPr id="23" name="Text Box 9"/>
            <p:cNvSpPr txBox="1">
              <a:spLocks noChangeArrowheads="1"/>
            </p:cNvSpPr>
            <p:nvPr/>
          </p:nvSpPr>
          <p:spPr bwMode="auto">
            <a:xfrm>
              <a:off x="1761" y="2509"/>
              <a:ext cx="554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Петров</a:t>
              </a:r>
            </a:p>
          </p:txBody>
        </p:sp>
        <p:graphicFrame>
          <p:nvGraphicFramePr>
            <p:cNvPr id="24" name="Object 10"/>
            <p:cNvGraphicFramePr>
              <a:graphicFrameLocks/>
            </p:cNvGraphicFramePr>
            <p:nvPr/>
          </p:nvGraphicFramePr>
          <p:xfrm>
            <a:off x="1401" y="2504"/>
            <a:ext cx="343" cy="215"/>
          </p:xfrm>
          <a:graphic>
            <a:graphicData uri="http://schemas.openxmlformats.org/presentationml/2006/ole">
              <p:oleObj spid="_x0000_s37891" name="Точечный рисунок BMP" r:id="rId5" imgW="419000" imgH="561993" progId="PBrush">
                <p:embed/>
              </p:oleObj>
            </a:graphicData>
          </a:graphic>
        </p:graphicFrame>
        <p:graphicFrame>
          <p:nvGraphicFramePr>
            <p:cNvPr id="25" name="Object 11"/>
            <p:cNvGraphicFramePr>
              <a:graphicFrameLocks/>
            </p:cNvGraphicFramePr>
            <p:nvPr/>
          </p:nvGraphicFramePr>
          <p:xfrm>
            <a:off x="1104" y="1920"/>
            <a:ext cx="343" cy="216"/>
          </p:xfrm>
          <a:graphic>
            <a:graphicData uri="http://schemas.openxmlformats.org/presentationml/2006/ole">
              <p:oleObj spid="_x0000_s37892" name="Точечный рисунок BMP" r:id="rId6" imgW="419000" imgH="561993" progId="PBrush">
                <p:embed/>
              </p:oleObj>
            </a:graphicData>
          </a:graphic>
        </p:graphicFrame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1273" y="2109"/>
              <a:ext cx="163" cy="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05"/>
                </a:cxn>
                <a:cxn ang="0">
                  <a:pos x="90" y="705"/>
                </a:cxn>
              </a:cxnLst>
              <a:rect l="0" t="0" r="r" b="b"/>
              <a:pathLst>
                <a:path w="90" h="705">
                  <a:moveTo>
                    <a:pt x="0" y="0"/>
                  </a:moveTo>
                  <a:lnTo>
                    <a:pt x="0" y="705"/>
                  </a:lnTo>
                  <a:lnTo>
                    <a:pt x="90" y="705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27" name="Line 13"/>
            <p:cNvSpPr>
              <a:spLocks noChangeShapeType="1"/>
            </p:cNvSpPr>
            <p:nvPr/>
          </p:nvSpPr>
          <p:spPr bwMode="auto">
            <a:xfrm>
              <a:off x="1273" y="2595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1273" y="2234"/>
              <a:ext cx="148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29" name="Object 15"/>
            <p:cNvGraphicFramePr>
              <a:graphicFrameLocks/>
            </p:cNvGraphicFramePr>
            <p:nvPr/>
          </p:nvGraphicFramePr>
          <p:xfrm>
            <a:off x="1421" y="2868"/>
            <a:ext cx="343" cy="216"/>
          </p:xfrm>
          <a:graphic>
            <a:graphicData uri="http://schemas.openxmlformats.org/presentationml/2006/ole">
              <p:oleObj spid="_x0000_s37893" name="Точечный рисунок BMP" r:id="rId7" imgW="419000" imgH="561993" progId="PBrush">
                <p:embed/>
              </p:oleObj>
            </a:graphicData>
          </a:graphic>
        </p:graphicFrame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734" y="2865"/>
              <a:ext cx="671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r>
                <a:rPr lang="ru-RU" b="1" dirty="0">
                  <a:solidFill>
                    <a:schemeClr val="tx2"/>
                  </a:solidFill>
                  <a:latin typeface="Arial" pitchFamily="34" charset="0"/>
                </a:rPr>
                <a:t>Сидоров</a:t>
              </a:r>
            </a:p>
          </p:txBody>
        </p:sp>
      </p:grpSp>
      <p:graphicFrame>
        <p:nvGraphicFramePr>
          <p:cNvPr id="33" name="Object 7"/>
          <p:cNvGraphicFramePr>
            <a:graphicFrameLocks/>
          </p:cNvGraphicFramePr>
          <p:nvPr/>
        </p:nvGraphicFramePr>
        <p:xfrm>
          <a:off x="2781434" y="3190615"/>
          <a:ext cx="559493" cy="441998"/>
        </p:xfrm>
        <a:graphic>
          <a:graphicData uri="http://schemas.openxmlformats.org/presentationml/2006/ole">
            <p:oleObj spid="_x0000_s37894" name="Точечный рисунок BMP" r:id="rId8" imgW="419000" imgH="561993" progId="PBrush">
              <p:embed/>
            </p:oleObj>
          </a:graphicData>
        </a:graphic>
      </p:graphicFrame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3442064" y="3281854"/>
            <a:ext cx="1405376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математика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3515467" y="4011764"/>
            <a:ext cx="1633067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Русский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язык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graphicFrame>
        <p:nvGraphicFramePr>
          <p:cNvPr id="36" name="Object 10"/>
          <p:cNvGraphicFramePr>
            <a:graphicFrameLocks/>
          </p:cNvGraphicFramePr>
          <p:nvPr/>
        </p:nvGraphicFramePr>
        <p:xfrm>
          <a:off x="2781434" y="4011764"/>
          <a:ext cx="559493" cy="435916"/>
        </p:xfrm>
        <a:graphic>
          <a:graphicData uri="http://schemas.openxmlformats.org/presentationml/2006/ole">
            <p:oleObj spid="_x0000_s37895" name="Точечный рисунок BMP" r:id="rId9" imgW="419000" imgH="561993" progId="PBrush">
              <p:embed/>
            </p:oleObj>
          </a:graphicData>
        </a:graphic>
      </p:graphicFrame>
      <p:sp>
        <p:nvSpPr>
          <p:cNvPr id="38" name="Freeform 12"/>
          <p:cNvSpPr>
            <a:spLocks/>
          </p:cNvSpPr>
          <p:nvPr/>
        </p:nvSpPr>
        <p:spPr bwMode="auto">
          <a:xfrm>
            <a:off x="2487820" y="3373093"/>
            <a:ext cx="265882" cy="179840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05"/>
              </a:cxn>
              <a:cxn ang="0">
                <a:pos x="90" y="705"/>
              </a:cxn>
            </a:cxnLst>
            <a:rect l="0" t="0" r="r" b="b"/>
            <a:pathLst>
              <a:path w="90" h="705">
                <a:moveTo>
                  <a:pt x="0" y="0"/>
                </a:moveTo>
                <a:lnTo>
                  <a:pt x="0" y="705"/>
                </a:lnTo>
                <a:lnTo>
                  <a:pt x="90" y="705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39" name="Line 13"/>
          <p:cNvSpPr>
            <a:spLocks noChangeShapeType="1"/>
          </p:cNvSpPr>
          <p:nvPr/>
        </p:nvSpPr>
        <p:spPr bwMode="auto">
          <a:xfrm>
            <a:off x="2487820" y="4194242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>
            <a:off x="2487820" y="3373093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graphicFrame>
        <p:nvGraphicFramePr>
          <p:cNvPr id="41" name="Object 15"/>
          <p:cNvGraphicFramePr>
            <a:graphicFrameLocks/>
          </p:cNvGraphicFramePr>
          <p:nvPr/>
        </p:nvGraphicFramePr>
        <p:xfrm>
          <a:off x="2781434" y="4924153"/>
          <a:ext cx="559493" cy="437943"/>
        </p:xfrm>
        <a:graphic>
          <a:graphicData uri="http://schemas.openxmlformats.org/presentationml/2006/ole">
            <p:oleObj spid="_x0000_s37896" name="Точечный рисунок BMP" r:id="rId10" imgW="419000" imgH="561993" progId="PBrush">
              <p:embed/>
            </p:oleObj>
          </a:graphicData>
        </a:graphic>
      </p:graphicFrame>
      <p:sp>
        <p:nvSpPr>
          <p:cNvPr id="42" name="Text Box 16"/>
          <p:cNvSpPr txBox="1">
            <a:spLocks noChangeArrowheads="1"/>
          </p:cNvSpPr>
          <p:nvPr/>
        </p:nvSpPr>
        <p:spPr bwMode="auto">
          <a:xfrm>
            <a:off x="3588871" y="4924153"/>
            <a:ext cx="1653842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Информатика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graphicFrame>
        <p:nvGraphicFramePr>
          <p:cNvPr id="45" name="Object 7"/>
          <p:cNvGraphicFramePr>
            <a:graphicFrameLocks/>
          </p:cNvGraphicFramePr>
          <p:nvPr/>
        </p:nvGraphicFramePr>
        <p:xfrm>
          <a:off x="5570761" y="3373093"/>
          <a:ext cx="559493" cy="441998"/>
        </p:xfrm>
        <a:graphic>
          <a:graphicData uri="http://schemas.openxmlformats.org/presentationml/2006/ole">
            <p:oleObj spid="_x0000_s37897" name="Точечный рисунок BMP" r:id="rId11" imgW="419000" imgH="561993" progId="PBrush">
              <p:embed/>
            </p:oleObj>
          </a:graphicData>
        </a:graphic>
      </p:graphicFrame>
      <p:sp>
        <p:nvSpPr>
          <p:cNvPr id="46" name="Text Box 8"/>
          <p:cNvSpPr txBox="1">
            <a:spLocks noChangeArrowheads="1"/>
          </p:cNvSpPr>
          <p:nvPr/>
        </p:nvSpPr>
        <p:spPr bwMode="auto">
          <a:xfrm>
            <a:off x="6304794" y="3464331"/>
            <a:ext cx="1301181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1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четверть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graphicFrame>
        <p:nvGraphicFramePr>
          <p:cNvPr id="48" name="Object 10"/>
          <p:cNvGraphicFramePr>
            <a:graphicFrameLocks/>
          </p:cNvGraphicFramePr>
          <p:nvPr/>
        </p:nvGraphicFramePr>
        <p:xfrm>
          <a:off x="5570761" y="5015392"/>
          <a:ext cx="559493" cy="435916"/>
        </p:xfrm>
        <a:graphic>
          <a:graphicData uri="http://schemas.openxmlformats.org/presentationml/2006/ole">
            <p:oleObj spid="_x0000_s37898" name="Точечный рисунок BMP" r:id="rId12" imgW="419000" imgH="561993" progId="PBrush">
              <p:embed/>
            </p:oleObj>
          </a:graphicData>
        </a:graphic>
      </p:graphicFrame>
      <p:sp>
        <p:nvSpPr>
          <p:cNvPr id="51" name="Line 13"/>
          <p:cNvSpPr>
            <a:spLocks noChangeShapeType="1"/>
          </p:cNvSpPr>
          <p:nvPr/>
        </p:nvSpPr>
        <p:spPr bwMode="auto">
          <a:xfrm>
            <a:off x="5277148" y="5745302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52" name="Line 14"/>
          <p:cNvSpPr>
            <a:spLocks noChangeShapeType="1"/>
          </p:cNvSpPr>
          <p:nvPr/>
        </p:nvSpPr>
        <p:spPr bwMode="auto">
          <a:xfrm>
            <a:off x="5277148" y="3464331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6378198" y="5562825"/>
            <a:ext cx="449794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год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55" name="Line 13"/>
          <p:cNvSpPr>
            <a:spLocks noChangeShapeType="1"/>
          </p:cNvSpPr>
          <p:nvPr/>
        </p:nvSpPr>
        <p:spPr bwMode="auto">
          <a:xfrm>
            <a:off x="4836728" y="3555570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56" name="Line 13"/>
          <p:cNvSpPr>
            <a:spLocks noChangeShapeType="1"/>
          </p:cNvSpPr>
          <p:nvPr/>
        </p:nvSpPr>
        <p:spPr bwMode="auto">
          <a:xfrm>
            <a:off x="5277148" y="4103003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graphicFrame>
        <p:nvGraphicFramePr>
          <p:cNvPr id="58" name="Object 10"/>
          <p:cNvGraphicFramePr>
            <a:graphicFrameLocks/>
          </p:cNvGraphicFramePr>
          <p:nvPr/>
        </p:nvGraphicFramePr>
        <p:xfrm>
          <a:off x="5570761" y="3920526"/>
          <a:ext cx="559493" cy="435916"/>
        </p:xfrm>
        <a:graphic>
          <a:graphicData uri="http://schemas.openxmlformats.org/presentationml/2006/ole">
            <p:oleObj spid="_x0000_s37899" name="Точечный рисунок BMP" r:id="rId13" imgW="419000" imgH="561993" progId="PBrush">
              <p:embed/>
            </p:oleObj>
          </a:graphicData>
        </a:graphic>
      </p:graphicFrame>
      <p:graphicFrame>
        <p:nvGraphicFramePr>
          <p:cNvPr id="59" name="Object 10"/>
          <p:cNvGraphicFramePr>
            <a:graphicFrameLocks/>
          </p:cNvGraphicFramePr>
          <p:nvPr/>
        </p:nvGraphicFramePr>
        <p:xfrm>
          <a:off x="5570761" y="4467959"/>
          <a:ext cx="559493" cy="435916"/>
        </p:xfrm>
        <a:graphic>
          <a:graphicData uri="http://schemas.openxmlformats.org/presentationml/2006/ole">
            <p:oleObj spid="_x0000_s37900" name="Точечный рисунок BMP" r:id="rId14" imgW="419000" imgH="561993" progId="PBrush">
              <p:embed/>
            </p:oleObj>
          </a:graphicData>
        </a:graphic>
      </p:graphicFrame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6304794" y="3920526"/>
            <a:ext cx="1301181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2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четверть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6304794" y="4467959"/>
            <a:ext cx="1301181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3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четверть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62" name="Text Box 8"/>
          <p:cNvSpPr txBox="1">
            <a:spLocks noChangeArrowheads="1"/>
          </p:cNvSpPr>
          <p:nvPr/>
        </p:nvSpPr>
        <p:spPr bwMode="auto">
          <a:xfrm>
            <a:off x="6304794" y="5015392"/>
            <a:ext cx="1301181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4 четверть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graphicFrame>
        <p:nvGraphicFramePr>
          <p:cNvPr id="63" name="Object 15"/>
          <p:cNvGraphicFramePr>
            <a:graphicFrameLocks/>
          </p:cNvGraphicFramePr>
          <p:nvPr/>
        </p:nvGraphicFramePr>
        <p:xfrm>
          <a:off x="5570761" y="5562825"/>
          <a:ext cx="559493" cy="437943"/>
        </p:xfrm>
        <a:graphic>
          <a:graphicData uri="http://schemas.openxmlformats.org/presentationml/2006/ole">
            <p:oleObj spid="_x0000_s37901" name="Точечный рисунок BMP" r:id="rId15" imgW="419000" imgH="561993" progId="PBrush">
              <p:embed/>
            </p:oleObj>
          </a:graphicData>
        </a:graphic>
      </p:graphicFrame>
      <p:sp>
        <p:nvSpPr>
          <p:cNvPr id="64" name="Line 14"/>
          <p:cNvSpPr>
            <a:spLocks noChangeShapeType="1"/>
          </p:cNvSpPr>
          <p:nvPr/>
        </p:nvSpPr>
        <p:spPr bwMode="auto">
          <a:xfrm>
            <a:off x="5277148" y="4650436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>
            <a:off x="5277148" y="5289108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4136662" y="4605015"/>
            <a:ext cx="2280971" cy="16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 Box 9"/>
          <p:cNvSpPr txBox="1">
            <a:spLocks noChangeArrowheads="1"/>
          </p:cNvSpPr>
          <p:nvPr/>
        </p:nvSpPr>
        <p:spPr bwMode="auto">
          <a:xfrm>
            <a:off x="8066474" y="3555570"/>
            <a:ext cx="739552" cy="331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</a:rPr>
              <a:t>5. 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</a:rPr>
              <a:t>doc</a:t>
            </a:r>
            <a:endParaRPr lang="ru-RU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73" name="Line 14"/>
          <p:cNvSpPr>
            <a:spLocks noChangeShapeType="1"/>
          </p:cNvSpPr>
          <p:nvPr/>
        </p:nvSpPr>
        <p:spPr bwMode="auto">
          <a:xfrm>
            <a:off x="7699458" y="3738048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74" name="Line 14"/>
          <p:cNvSpPr>
            <a:spLocks noChangeShapeType="1"/>
          </p:cNvSpPr>
          <p:nvPr/>
        </p:nvSpPr>
        <p:spPr bwMode="auto">
          <a:xfrm>
            <a:off x="2194207" y="3464331"/>
            <a:ext cx="241414" cy="40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18000" anchor="ctr">
            <a:spAutoFit/>
          </a:bodyPr>
          <a:lstStyle/>
          <a:p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285720" y="150017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ru-RU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Задание</a:t>
            </a:r>
            <a:r>
              <a:rPr lang="ru-RU" dirty="0" smtClean="0"/>
              <a:t> </a:t>
            </a:r>
            <a:r>
              <a:rPr lang="ru-RU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1</a:t>
            </a:r>
            <a:endParaRPr lang="ru-RU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785918" y="285728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Практическая работа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70" name="Group 2"/>
          <p:cNvGrpSpPr>
            <a:grpSpLocks/>
          </p:cNvGrpSpPr>
          <p:nvPr/>
        </p:nvGrpSpPr>
        <p:grpSpPr bwMode="auto">
          <a:xfrm>
            <a:off x="1071538" y="1714488"/>
            <a:ext cx="7643866" cy="4316422"/>
            <a:chOff x="2301" y="1744"/>
            <a:chExt cx="7440" cy="2729"/>
          </a:xfrm>
        </p:grpSpPr>
        <p:graphicFrame>
          <p:nvGraphicFramePr>
            <p:cNvPr id="83971" name="Object 3"/>
            <p:cNvGraphicFramePr>
              <a:graphicFrameLocks noChangeAspect="1"/>
            </p:cNvGraphicFramePr>
            <p:nvPr/>
          </p:nvGraphicFramePr>
          <p:xfrm>
            <a:off x="2301" y="1744"/>
            <a:ext cx="7440" cy="2729"/>
          </p:xfrm>
          <a:graphic>
            <a:graphicData uri="http://schemas.openxmlformats.org/presentationml/2006/ole">
              <p:oleObj spid="_x0000_s83971" name="Точечный рисунок" r:id="rId3" imgW="3023280" imgH="1532880" progId="Paint.Picture">
                <p:embed/>
              </p:oleObj>
            </a:graphicData>
          </a:graphic>
        </p:graphicFrame>
        <p:sp>
          <p:nvSpPr>
            <p:cNvPr id="83972" name="Line 4"/>
            <p:cNvSpPr>
              <a:spLocks noChangeShapeType="1"/>
            </p:cNvSpPr>
            <p:nvPr/>
          </p:nvSpPr>
          <p:spPr bwMode="auto">
            <a:xfrm flipV="1">
              <a:off x="3501" y="2464"/>
              <a:ext cx="72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3" name="Line 5"/>
            <p:cNvSpPr>
              <a:spLocks noChangeShapeType="1"/>
            </p:cNvSpPr>
            <p:nvPr/>
          </p:nvSpPr>
          <p:spPr bwMode="auto">
            <a:xfrm>
              <a:off x="3501" y="3064"/>
              <a:ext cx="72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4" name="Line 6"/>
            <p:cNvSpPr>
              <a:spLocks noChangeShapeType="1"/>
            </p:cNvSpPr>
            <p:nvPr/>
          </p:nvSpPr>
          <p:spPr bwMode="auto">
            <a:xfrm>
              <a:off x="5181" y="246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5" name="Line 7"/>
            <p:cNvSpPr>
              <a:spLocks noChangeShapeType="1"/>
            </p:cNvSpPr>
            <p:nvPr/>
          </p:nvSpPr>
          <p:spPr bwMode="auto">
            <a:xfrm>
              <a:off x="5061" y="390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6" name="Line 8"/>
            <p:cNvSpPr>
              <a:spLocks noChangeShapeType="1"/>
            </p:cNvSpPr>
            <p:nvPr/>
          </p:nvSpPr>
          <p:spPr bwMode="auto">
            <a:xfrm>
              <a:off x="7181" y="248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7" name="Line 9"/>
            <p:cNvSpPr>
              <a:spLocks noChangeShapeType="1"/>
            </p:cNvSpPr>
            <p:nvPr/>
          </p:nvSpPr>
          <p:spPr bwMode="auto">
            <a:xfrm flipV="1">
              <a:off x="7221" y="1944"/>
              <a:ext cx="60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978" name="Line 10"/>
            <p:cNvSpPr>
              <a:spLocks noChangeShapeType="1"/>
            </p:cNvSpPr>
            <p:nvPr/>
          </p:nvSpPr>
          <p:spPr bwMode="auto">
            <a:xfrm>
              <a:off x="7221" y="2544"/>
              <a:ext cx="720" cy="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57158" y="357166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Задание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Группа 66"/>
          <p:cNvGrpSpPr/>
          <p:nvPr/>
        </p:nvGrpSpPr>
        <p:grpSpPr>
          <a:xfrm>
            <a:off x="214282" y="357166"/>
            <a:ext cx="8481643" cy="6147057"/>
            <a:chOff x="214282" y="357166"/>
            <a:chExt cx="8481643" cy="6147057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428992" y="357166"/>
              <a:ext cx="1785950" cy="7858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Фамилия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3428992" y="1500174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Мебель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715008" y="2786058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Для дома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14414" y="2786058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Офисная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 стрелкой 6"/>
            <p:cNvCxnSpPr>
              <a:stCxn id="2" idx="2"/>
              <a:endCxn id="3" idx="0"/>
            </p:cNvCxnSpPr>
            <p:nvPr/>
          </p:nvCxnSpPr>
          <p:spPr>
            <a:xfrm rot="5400000">
              <a:off x="4143372" y="1321579"/>
              <a:ext cx="35719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>
              <a:stCxn id="3" idx="2"/>
            </p:cNvCxnSpPr>
            <p:nvPr/>
          </p:nvCxnSpPr>
          <p:spPr>
            <a:xfrm rot="5400000">
              <a:off x="3232538" y="1696629"/>
              <a:ext cx="428628" cy="175023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>
              <a:stCxn id="3" idx="2"/>
            </p:cNvCxnSpPr>
            <p:nvPr/>
          </p:nvCxnSpPr>
          <p:spPr>
            <a:xfrm rot="16200000" flipH="1">
              <a:off x="5054206" y="1625190"/>
              <a:ext cx="428628" cy="18931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214282" y="4143380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Кресло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285984" y="4143380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Тумбочка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Прямая со стрелкой 14"/>
            <p:cNvCxnSpPr>
              <a:stCxn id="5" idx="2"/>
              <a:endCxn id="12" idx="0"/>
            </p:cNvCxnSpPr>
            <p:nvPr/>
          </p:nvCxnSpPr>
          <p:spPr>
            <a:xfrm rot="5400000">
              <a:off x="1357290" y="3393281"/>
              <a:ext cx="500066" cy="1000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>
              <a:stCxn id="5" idx="2"/>
              <a:endCxn id="13" idx="0"/>
            </p:cNvCxnSpPr>
            <p:nvPr/>
          </p:nvCxnSpPr>
          <p:spPr>
            <a:xfrm rot="16200000" flipH="1">
              <a:off x="2393141" y="3357562"/>
              <a:ext cx="500066" cy="10715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000100" y="5286388"/>
              <a:ext cx="1549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Редакторское</a:t>
              </a:r>
              <a:endParaRPr lang="ru-RU" b="1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00100" y="5929330"/>
              <a:ext cx="10422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кожаное</a:t>
              </a:r>
            </a:p>
          </p:txBody>
        </p:sp>
        <p:pic>
          <p:nvPicPr>
            <p:cNvPr id="23" name="Picture 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58082" y="5214950"/>
              <a:ext cx="381000" cy="371475"/>
            </a:xfrm>
            <a:prstGeom prst="rect">
              <a:avLst/>
            </a:prstGeom>
            <a:noFill/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00364" y="5286388"/>
              <a:ext cx="355600" cy="434975"/>
            </a:xfrm>
            <a:prstGeom prst="rect">
              <a:avLst/>
            </a:prstGeom>
            <a:noFill/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72066" y="5286388"/>
              <a:ext cx="390525" cy="352425"/>
            </a:xfrm>
            <a:prstGeom prst="rect">
              <a:avLst/>
            </a:prstGeom>
            <a:noFill/>
          </p:spPr>
        </p:pic>
        <p:pic>
          <p:nvPicPr>
            <p:cNvPr id="26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2910" y="5857892"/>
              <a:ext cx="355600" cy="434975"/>
            </a:xfrm>
            <a:prstGeom prst="rect">
              <a:avLst/>
            </a:prstGeom>
            <a:noFill/>
          </p:spPr>
        </p:pic>
        <p:pic>
          <p:nvPicPr>
            <p:cNvPr id="27" name="Picture 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2910" y="5286388"/>
              <a:ext cx="381000" cy="371475"/>
            </a:xfrm>
            <a:prstGeom prst="rect">
              <a:avLst/>
            </a:prstGeom>
            <a:noFill/>
          </p:spPr>
        </p:pic>
        <p:cxnSp>
          <p:nvCxnSpPr>
            <p:cNvPr id="33" name="Прямая со стрелкой 32"/>
            <p:cNvCxnSpPr>
              <a:endCxn id="26" idx="1"/>
            </p:cNvCxnSpPr>
            <p:nvPr/>
          </p:nvCxnSpPr>
          <p:spPr>
            <a:xfrm>
              <a:off x="428596" y="6072206"/>
              <a:ext cx="214314" cy="317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-107189" y="5536421"/>
              <a:ext cx="10715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flipV="1">
              <a:off x="428596" y="5418161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3" name="Picture 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00364" y="5929330"/>
              <a:ext cx="381000" cy="371475"/>
            </a:xfrm>
            <a:prstGeom prst="rect">
              <a:avLst/>
            </a:prstGeom>
            <a:noFill/>
          </p:spPr>
        </p:pic>
        <p:cxnSp>
          <p:nvCxnSpPr>
            <p:cNvPr id="44" name="Прямая со стрелкой 43"/>
            <p:cNvCxnSpPr/>
            <p:nvPr/>
          </p:nvCxnSpPr>
          <p:spPr>
            <a:xfrm flipV="1">
              <a:off x="2786050" y="5500702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 flipV="1">
              <a:off x="2786050" y="6072206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2251059" y="5535627"/>
              <a:ext cx="10715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357554" y="5286388"/>
              <a:ext cx="8072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комод</a:t>
              </a:r>
              <a:endParaRPr lang="ru-RU" b="1" i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357554" y="5929330"/>
              <a:ext cx="1094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секретер</a:t>
              </a:r>
              <a:endParaRPr lang="ru-RU" b="1" i="1" dirty="0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500562" y="4143380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Стол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1" name="Прямая со стрелкой 50"/>
            <p:cNvCxnSpPr/>
            <p:nvPr/>
          </p:nvCxnSpPr>
          <p:spPr>
            <a:xfrm rot="5400000">
              <a:off x="5893603" y="3393281"/>
              <a:ext cx="500066" cy="1000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Прямоугольник 52"/>
            <p:cNvSpPr/>
            <p:nvPr/>
          </p:nvSpPr>
          <p:spPr>
            <a:xfrm>
              <a:off x="6858016" y="4143380"/>
              <a:ext cx="1785950" cy="8572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стул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Прямая со стрелкой 53"/>
            <p:cNvCxnSpPr/>
            <p:nvPr/>
          </p:nvCxnSpPr>
          <p:spPr>
            <a:xfrm rot="16200000" flipH="1">
              <a:off x="6929454" y="3357562"/>
              <a:ext cx="500066" cy="10715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4322761" y="5535627"/>
              <a:ext cx="10715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6608777" y="5535627"/>
              <a:ext cx="107157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/>
            <p:nvPr/>
          </p:nvCxnSpPr>
          <p:spPr>
            <a:xfrm flipV="1">
              <a:off x="4857752" y="5429264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/>
            <p:nvPr/>
          </p:nvCxnSpPr>
          <p:spPr>
            <a:xfrm flipV="1">
              <a:off x="7143768" y="5429264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/>
            <p:cNvCxnSpPr/>
            <p:nvPr/>
          </p:nvCxnSpPr>
          <p:spPr>
            <a:xfrm flipV="1">
              <a:off x="4857752" y="6061103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 flipV="1">
              <a:off x="7143768" y="6072206"/>
              <a:ext cx="240144" cy="1110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" name="Picture 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2066" y="5857892"/>
              <a:ext cx="381000" cy="371475"/>
            </a:xfrm>
            <a:prstGeom prst="rect">
              <a:avLst/>
            </a:prstGeom>
            <a:noFill/>
          </p:spPr>
        </p:pic>
        <p:pic>
          <p:nvPicPr>
            <p:cNvPr id="62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58082" y="5857892"/>
              <a:ext cx="390525" cy="352425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5500694" y="5286388"/>
              <a:ext cx="78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тумба</a:t>
              </a:r>
              <a:endParaRPr lang="ru-RU" b="1" i="1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429256" y="5857892"/>
              <a:ext cx="14061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журнальный</a:t>
              </a:r>
              <a:endParaRPr lang="ru-RU" b="1" i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715272" y="5214950"/>
              <a:ext cx="965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err="1" smtClean="0"/>
                <a:t>барный</a:t>
              </a:r>
              <a:endParaRPr lang="ru-RU" b="1" i="1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715272" y="5857892"/>
              <a:ext cx="9806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Кресло-</a:t>
              </a:r>
            </a:p>
            <a:p>
              <a:r>
                <a:rPr lang="ru-RU" b="1" i="1" dirty="0" smtClean="0"/>
                <a:t>качалка</a:t>
              </a:r>
              <a:endParaRPr lang="ru-RU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45" name="Oval 21"/>
          <p:cNvSpPr>
            <a:spLocks noChangeArrowheads="1"/>
          </p:cNvSpPr>
          <p:nvPr/>
        </p:nvSpPr>
        <p:spPr bwMode="auto">
          <a:xfrm>
            <a:off x="5143500" y="1524000"/>
            <a:ext cx="3886200" cy="4800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44" name="AutoShape 20"/>
          <p:cNvSpPr>
            <a:spLocks noChangeArrowheads="1"/>
          </p:cNvSpPr>
          <p:nvPr/>
        </p:nvSpPr>
        <p:spPr bwMode="auto">
          <a:xfrm>
            <a:off x="176213" y="1219200"/>
            <a:ext cx="4852987" cy="5483225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bIns="0" anchor="b"/>
          <a:lstStyle/>
          <a:p>
            <a:pPr algn="ctr"/>
            <a:r>
              <a:rPr lang="ru-RU" sz="2800" b="1" dirty="0">
                <a:latin typeface="Arial" pitchFamily="34" charset="0"/>
              </a:rPr>
              <a:t>Программы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77840" name="Oval 16"/>
          <p:cNvSpPr>
            <a:spLocks noChangeArrowheads="1"/>
          </p:cNvSpPr>
          <p:nvPr/>
        </p:nvSpPr>
        <p:spPr bwMode="auto">
          <a:xfrm>
            <a:off x="457200" y="4038600"/>
            <a:ext cx="4191000" cy="1981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6" name="Oval 12"/>
          <p:cNvSpPr>
            <a:spLocks noChangeArrowheads="1"/>
          </p:cNvSpPr>
          <p:nvPr/>
        </p:nvSpPr>
        <p:spPr bwMode="auto">
          <a:xfrm>
            <a:off x="457200" y="1333500"/>
            <a:ext cx="4191000" cy="2667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0298" y="142852"/>
            <a:ext cx="5056066" cy="84124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Группы файлов</a:t>
            </a:r>
          </a:p>
        </p:txBody>
      </p:sp>
      <p:graphicFrame>
        <p:nvGraphicFramePr>
          <p:cNvPr id="77827" name="Object 3"/>
          <p:cNvGraphicFramePr>
            <a:graphicFrameLocks/>
          </p:cNvGraphicFramePr>
          <p:nvPr/>
        </p:nvGraphicFramePr>
        <p:xfrm>
          <a:off x="1081088" y="4727575"/>
          <a:ext cx="763587" cy="866775"/>
        </p:xfrm>
        <a:graphic>
          <a:graphicData uri="http://schemas.openxmlformats.org/presentationml/2006/ole">
            <p:oleObj spid="_x0000_s3074" name="Точечный рисунок BMP" r:id="rId3" imgW="494959" imgH="561993" progId="PBrush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/>
          </p:cNvGraphicFramePr>
          <p:nvPr/>
        </p:nvGraphicFramePr>
        <p:xfrm>
          <a:off x="3636963" y="2363788"/>
          <a:ext cx="631825" cy="866775"/>
        </p:xfrm>
        <a:graphic>
          <a:graphicData uri="http://schemas.openxmlformats.org/presentationml/2006/ole">
            <p:oleObj spid="_x0000_s3075" name="Точечный рисунок BMP" r:id="rId4" imgW="409349" imgH="561993" progId="PBrush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/>
          </p:cNvGraphicFramePr>
          <p:nvPr/>
        </p:nvGraphicFramePr>
        <p:xfrm>
          <a:off x="2247900" y="4975225"/>
          <a:ext cx="749300" cy="881063"/>
        </p:xfrm>
        <a:graphic>
          <a:graphicData uri="http://schemas.openxmlformats.org/presentationml/2006/ole">
            <p:oleObj spid="_x0000_s3076" name="Точечный рисунок BMP" r:id="rId5" imgW="485592" imgH="571257" progId="PBrush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/>
          </p:cNvGraphicFramePr>
          <p:nvPr/>
        </p:nvGraphicFramePr>
        <p:xfrm>
          <a:off x="7848600" y="2667000"/>
          <a:ext cx="587375" cy="881063"/>
        </p:xfrm>
        <a:graphic>
          <a:graphicData uri="http://schemas.openxmlformats.org/presentationml/2006/ole">
            <p:oleObj spid="_x0000_s3077" name="Точечный рисунок BMP" r:id="rId6" imgW="380891" imgH="571257" progId="PBrush">
              <p:embed/>
            </p:oleObj>
          </a:graphicData>
        </a:graphic>
      </p:graphicFrame>
      <p:graphicFrame>
        <p:nvGraphicFramePr>
          <p:cNvPr id="77833" name="Object 9"/>
          <p:cNvGraphicFramePr>
            <a:graphicFrameLocks/>
          </p:cNvGraphicFramePr>
          <p:nvPr/>
        </p:nvGraphicFramePr>
        <p:xfrm>
          <a:off x="7010400" y="3581400"/>
          <a:ext cx="850900" cy="850900"/>
        </p:xfrm>
        <a:graphic>
          <a:graphicData uri="http://schemas.openxmlformats.org/presentationml/2006/ole">
            <p:oleObj spid="_x0000_s3078" name="Точечный рисунок BMP" r:id="rId7" imgW="552180" imgH="552180" progId="PBrush">
              <p:embed/>
            </p:oleObj>
          </a:graphicData>
        </a:graphic>
      </p:graphicFrame>
      <p:graphicFrame>
        <p:nvGraphicFramePr>
          <p:cNvPr id="77834" name="Object 10"/>
          <p:cNvGraphicFramePr>
            <a:graphicFrameLocks/>
          </p:cNvGraphicFramePr>
          <p:nvPr/>
        </p:nvGraphicFramePr>
        <p:xfrm>
          <a:off x="5905500" y="2667000"/>
          <a:ext cx="969963" cy="903288"/>
        </p:xfrm>
        <a:graphic>
          <a:graphicData uri="http://schemas.openxmlformats.org/presentationml/2006/ole">
            <p:oleObj spid="_x0000_s3079" name="Точечный рисунок BMP" r:id="rId8" imgW="495021" imgH="502960" progId="PBrush">
              <p:embed/>
            </p:oleObj>
          </a:graphicData>
        </a:graphic>
      </p:graphicFrame>
      <p:sp>
        <p:nvSpPr>
          <p:cNvPr id="77838" name="WordArt 14"/>
          <p:cNvSpPr>
            <a:spLocks noChangeArrowheads="1" noChangeShapeType="1" noTextEdit="1"/>
          </p:cNvSpPr>
          <p:nvPr/>
        </p:nvSpPr>
        <p:spPr bwMode="auto">
          <a:xfrm rot="-102269">
            <a:off x="981075" y="1676400"/>
            <a:ext cx="3144838" cy="10937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90713"/>
              </a:avLst>
            </a:prstTxWarp>
          </a:bodyPr>
          <a:lstStyle/>
          <a:p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/>
                <a:cs typeface="Arial"/>
              </a:rPr>
              <a:t>Исполняемые</a:t>
            </a:r>
          </a:p>
        </p:txBody>
      </p:sp>
      <p:sp>
        <p:nvSpPr>
          <p:cNvPr id="77841" name="WordArt 17"/>
          <p:cNvSpPr>
            <a:spLocks noChangeArrowheads="1" noChangeShapeType="1" noTextEdit="1"/>
          </p:cNvSpPr>
          <p:nvPr/>
        </p:nvSpPr>
        <p:spPr bwMode="auto">
          <a:xfrm rot="-56443">
            <a:off x="1287463" y="4413250"/>
            <a:ext cx="2532062" cy="460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28532"/>
              </a:avLst>
            </a:prstTxWarp>
          </a:bodyPr>
          <a:lstStyle/>
          <a:p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/>
                <a:cs typeface="Arial"/>
              </a:rPr>
              <a:t>Служебные</a:t>
            </a:r>
          </a:p>
        </p:txBody>
      </p:sp>
      <p:sp>
        <p:nvSpPr>
          <p:cNvPr id="77846" name="WordArt 22"/>
          <p:cNvSpPr>
            <a:spLocks noChangeArrowheads="1" noChangeShapeType="1" noTextEdit="1"/>
          </p:cNvSpPr>
          <p:nvPr/>
        </p:nvSpPr>
        <p:spPr bwMode="auto">
          <a:xfrm rot="-56443">
            <a:off x="5829300" y="2057400"/>
            <a:ext cx="2532063" cy="460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28532"/>
              </a:avLst>
            </a:prstTxWarp>
          </a:bodyPr>
          <a:lstStyle/>
          <a:p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/>
                <a:cs typeface="Arial"/>
              </a:rPr>
              <a:t>Документы</a:t>
            </a:r>
          </a:p>
        </p:txBody>
      </p:sp>
      <p:pic>
        <p:nvPicPr>
          <p:cNvPr id="77848" name="Picture 2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4572000"/>
            <a:ext cx="1220788" cy="823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77849" name="Picture 2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78525" y="4835525"/>
            <a:ext cx="1108075" cy="95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graphicFrame>
        <p:nvGraphicFramePr>
          <p:cNvPr id="77828" name="Object 4"/>
          <p:cNvGraphicFramePr>
            <a:graphicFrameLocks/>
          </p:cNvGraphicFramePr>
          <p:nvPr/>
        </p:nvGraphicFramePr>
        <p:xfrm>
          <a:off x="841375" y="2205038"/>
          <a:ext cx="646113" cy="808037"/>
        </p:xfrm>
        <a:graphic>
          <a:graphicData uri="http://schemas.openxmlformats.org/presentationml/2006/ole">
            <p:oleObj spid="_x0000_s3080" name="Точечный рисунок BMP" r:id="rId11" imgW="419000" imgH="523795" progId="PBrush">
              <p:embed/>
            </p:oleObj>
          </a:graphicData>
        </a:graphic>
      </p:graphicFrame>
      <p:pic>
        <p:nvPicPr>
          <p:cNvPr id="77852" name="Picture 2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27400" y="4754563"/>
            <a:ext cx="765175" cy="941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77853" name="Picture 2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619750" y="3844925"/>
            <a:ext cx="958850" cy="806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77855" name="Picture 3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47825" y="2755900"/>
            <a:ext cx="969963" cy="92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77856" name="Picture 3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95563" y="2032000"/>
            <a:ext cx="773112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4" name="Line 2"/>
          <p:cNvSpPr>
            <a:spLocks noChangeShapeType="1"/>
          </p:cNvSpPr>
          <p:nvPr/>
        </p:nvSpPr>
        <p:spPr bwMode="auto">
          <a:xfrm flipV="1">
            <a:off x="357158" y="1025826"/>
            <a:ext cx="8786842" cy="45719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1651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Папки </a:t>
            </a:r>
            <a:r>
              <a:rPr lang="en-US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Windows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61963" y="2087563"/>
            <a:ext cx="1931987" cy="641350"/>
            <a:chOff x="435" y="1330"/>
            <a:chExt cx="1217" cy="404"/>
          </a:xfrm>
        </p:grpSpPr>
        <p:pic>
          <p:nvPicPr>
            <p:cNvPr id="411653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" y="1330"/>
              <a:ext cx="270" cy="306"/>
            </a:xfrm>
            <a:prstGeom prst="rect">
              <a:avLst/>
            </a:prstGeom>
            <a:noFill/>
          </p:spPr>
        </p:pic>
        <p:sp>
          <p:nvSpPr>
            <p:cNvPr id="411657" name="Rectangle 9"/>
            <p:cNvSpPr>
              <a:spLocks noChangeArrowheads="1"/>
            </p:cNvSpPr>
            <p:nvPr/>
          </p:nvSpPr>
          <p:spPr bwMode="auto">
            <a:xfrm>
              <a:off x="725" y="1366"/>
              <a:ext cx="927" cy="368"/>
            </a:xfrm>
            <a:prstGeom prst="rect">
              <a:avLst/>
            </a:prstGeom>
            <a:solidFill>
              <a:srgbClr val="EAEAEA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/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Мои </a:t>
              </a:r>
              <a:b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</a:br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документы</a:t>
              </a:r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7069138" y="2087563"/>
            <a:ext cx="1701800" cy="495300"/>
            <a:chOff x="4453" y="1315"/>
            <a:chExt cx="1072" cy="312"/>
          </a:xfrm>
        </p:grpSpPr>
        <p:pic>
          <p:nvPicPr>
            <p:cNvPr id="411655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53" y="1315"/>
              <a:ext cx="294" cy="312"/>
            </a:xfrm>
            <a:prstGeom prst="rect">
              <a:avLst/>
            </a:prstGeom>
            <a:noFill/>
          </p:spPr>
        </p:pic>
        <p:sp>
          <p:nvSpPr>
            <p:cNvPr id="411658" name="Rectangle 10"/>
            <p:cNvSpPr>
              <a:spLocks noChangeArrowheads="1"/>
            </p:cNvSpPr>
            <p:nvPr/>
          </p:nvSpPr>
          <p:spPr bwMode="auto">
            <a:xfrm>
              <a:off x="4741" y="1333"/>
              <a:ext cx="784" cy="213"/>
            </a:xfrm>
            <a:prstGeom prst="rect">
              <a:avLst/>
            </a:prstGeom>
            <a:solidFill>
              <a:srgbClr val="EAEAEA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Корзина</a:t>
              </a: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2579688" y="2141538"/>
            <a:ext cx="2154237" cy="584200"/>
            <a:chOff x="1625" y="1349"/>
            <a:chExt cx="1357" cy="368"/>
          </a:xfrm>
        </p:grpSpPr>
        <p:pic>
          <p:nvPicPr>
            <p:cNvPr id="4116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25" y="1365"/>
              <a:ext cx="330" cy="318"/>
            </a:xfrm>
            <a:prstGeom prst="rect">
              <a:avLst/>
            </a:prstGeom>
            <a:noFill/>
          </p:spPr>
        </p:pic>
        <p:sp>
          <p:nvSpPr>
            <p:cNvPr id="411659" name="Rectangle 11"/>
            <p:cNvSpPr>
              <a:spLocks noChangeArrowheads="1"/>
            </p:cNvSpPr>
            <p:nvPr/>
          </p:nvSpPr>
          <p:spPr bwMode="auto">
            <a:xfrm>
              <a:off x="1975" y="1349"/>
              <a:ext cx="1007" cy="368"/>
            </a:xfrm>
            <a:prstGeom prst="rect">
              <a:avLst/>
            </a:prstGeom>
            <a:solidFill>
              <a:srgbClr val="EAEAEA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/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Мой </a:t>
              </a:r>
              <a:b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</a:br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компьютер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851400" y="2087563"/>
            <a:ext cx="1971675" cy="608012"/>
            <a:chOff x="842" y="2668"/>
            <a:chExt cx="1242" cy="383"/>
          </a:xfrm>
        </p:grpSpPr>
        <p:pic>
          <p:nvPicPr>
            <p:cNvPr id="411656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2" y="2668"/>
              <a:ext cx="318" cy="336"/>
            </a:xfrm>
            <a:prstGeom prst="rect">
              <a:avLst/>
            </a:prstGeom>
            <a:noFill/>
          </p:spPr>
        </p:pic>
        <p:sp>
          <p:nvSpPr>
            <p:cNvPr id="411661" name="Rectangle 13"/>
            <p:cNvSpPr>
              <a:spLocks noChangeArrowheads="1"/>
            </p:cNvSpPr>
            <p:nvPr/>
          </p:nvSpPr>
          <p:spPr bwMode="auto">
            <a:xfrm>
              <a:off x="1171" y="2683"/>
              <a:ext cx="913" cy="368"/>
            </a:xfrm>
            <a:prstGeom prst="rect">
              <a:avLst/>
            </a:prstGeom>
            <a:solidFill>
              <a:srgbClr val="EAEAEA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/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Сетевое </a:t>
              </a:r>
              <a:b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</a:br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окружение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511175" y="2836863"/>
            <a:ext cx="1836738" cy="495300"/>
            <a:chOff x="257" y="2263"/>
            <a:chExt cx="1157" cy="312"/>
          </a:xfrm>
        </p:grpSpPr>
        <p:sp>
          <p:nvSpPr>
            <p:cNvPr id="411660" name="Rectangle 12"/>
            <p:cNvSpPr>
              <a:spLocks noChangeArrowheads="1"/>
            </p:cNvSpPr>
            <p:nvPr/>
          </p:nvSpPr>
          <p:spPr bwMode="auto">
            <a:xfrm>
              <a:off x="530" y="2323"/>
              <a:ext cx="88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r>
                <a:rPr lang="ru-RU" sz="1600" b="0"/>
                <a:t>Мои рисунки</a:t>
              </a:r>
            </a:p>
          </p:txBody>
        </p:sp>
        <p:pic>
          <p:nvPicPr>
            <p:cNvPr id="411671" name="Picture 2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57" y="2263"/>
              <a:ext cx="264" cy="312"/>
            </a:xfrm>
            <a:prstGeom prst="rect">
              <a:avLst/>
            </a:prstGeom>
            <a:noFill/>
          </p:spPr>
        </p:pic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514350" y="3435350"/>
            <a:ext cx="1763713" cy="485775"/>
            <a:chOff x="259" y="2640"/>
            <a:chExt cx="1111" cy="306"/>
          </a:xfrm>
        </p:grpSpPr>
        <p:pic>
          <p:nvPicPr>
            <p:cNvPr id="411670" name="Picture 2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59" y="2640"/>
              <a:ext cx="276" cy="306"/>
            </a:xfrm>
            <a:prstGeom prst="rect">
              <a:avLst/>
            </a:prstGeom>
            <a:noFill/>
          </p:spPr>
        </p:pic>
        <p:sp>
          <p:nvSpPr>
            <p:cNvPr id="411684" name="Rectangle 36"/>
            <p:cNvSpPr>
              <a:spLocks noChangeArrowheads="1"/>
            </p:cNvSpPr>
            <p:nvPr/>
          </p:nvSpPr>
          <p:spPr bwMode="auto">
            <a:xfrm>
              <a:off x="537" y="2684"/>
              <a:ext cx="833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r>
                <a:rPr lang="ru-RU" sz="1600" b="0"/>
                <a:t>Моя музыка</a:t>
              </a:r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485775" y="3962400"/>
            <a:ext cx="1838325" cy="636588"/>
            <a:chOff x="241" y="2972"/>
            <a:chExt cx="1158" cy="401"/>
          </a:xfrm>
        </p:grpSpPr>
        <p:pic>
          <p:nvPicPr>
            <p:cNvPr id="411672" name="Picture 2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41" y="2972"/>
              <a:ext cx="282" cy="306"/>
            </a:xfrm>
            <a:prstGeom prst="rect">
              <a:avLst/>
            </a:prstGeom>
            <a:noFill/>
          </p:spPr>
        </p:pic>
        <p:sp>
          <p:nvSpPr>
            <p:cNvPr id="411685" name="Rectangle 37"/>
            <p:cNvSpPr>
              <a:spLocks noChangeArrowheads="1"/>
            </p:cNvSpPr>
            <p:nvPr/>
          </p:nvSpPr>
          <p:spPr bwMode="auto">
            <a:xfrm>
              <a:off x="508" y="3007"/>
              <a:ext cx="891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r>
                <a:rPr lang="ru-RU" sz="1600" b="0"/>
                <a:t>Мои видеозаписи</a:t>
              </a:r>
            </a:p>
          </p:txBody>
        </p:sp>
      </p:grp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3176588" y="2882900"/>
            <a:ext cx="1400175" cy="336550"/>
            <a:chOff x="1742" y="1845"/>
            <a:chExt cx="882" cy="212"/>
          </a:xfrm>
        </p:grpSpPr>
        <p:pic>
          <p:nvPicPr>
            <p:cNvPr id="411673" name="Picture 2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742" y="1879"/>
              <a:ext cx="294" cy="174"/>
            </a:xfrm>
            <a:prstGeom prst="rect">
              <a:avLst/>
            </a:prstGeom>
            <a:noFill/>
          </p:spPr>
        </p:pic>
        <p:sp>
          <p:nvSpPr>
            <p:cNvPr id="411689" name="Rectangle 41"/>
            <p:cNvSpPr>
              <a:spLocks noChangeArrowheads="1"/>
            </p:cNvSpPr>
            <p:nvPr/>
          </p:nvSpPr>
          <p:spPr bwMode="auto">
            <a:xfrm>
              <a:off x="2065" y="1845"/>
              <a:ext cx="559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</a:t>
              </a:r>
              <a:r>
                <a:rPr lang="ru-RU" sz="1600" b="0"/>
                <a:t>С</a:t>
              </a:r>
              <a:r>
                <a:rPr lang="en-US" sz="1600" b="0"/>
                <a:t>:</a:t>
              </a:r>
              <a:endParaRPr lang="ru-RU" sz="1600" b="0"/>
            </a:p>
          </p:txBody>
        </p:sp>
      </p:grp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5403850" y="2859088"/>
            <a:ext cx="1401763" cy="476250"/>
            <a:chOff x="3145" y="1801"/>
            <a:chExt cx="883" cy="300"/>
          </a:xfrm>
        </p:grpSpPr>
        <p:pic>
          <p:nvPicPr>
            <p:cNvPr id="411680" name="Picture 32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145" y="1801"/>
              <a:ext cx="276" cy="300"/>
            </a:xfrm>
            <a:prstGeom prst="rect">
              <a:avLst/>
            </a:prstGeom>
            <a:noFill/>
          </p:spPr>
        </p:pic>
        <p:sp>
          <p:nvSpPr>
            <p:cNvPr id="411690" name="Rectangle 42"/>
            <p:cNvSpPr>
              <a:spLocks noChangeArrowheads="1"/>
            </p:cNvSpPr>
            <p:nvPr/>
          </p:nvSpPr>
          <p:spPr bwMode="auto">
            <a:xfrm>
              <a:off x="3397" y="1838"/>
              <a:ext cx="631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Вся сеть</a:t>
              </a:r>
            </a:p>
          </p:txBody>
        </p: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3176588" y="3302000"/>
            <a:ext cx="1411287" cy="339725"/>
            <a:chOff x="1742" y="2109"/>
            <a:chExt cx="889" cy="214"/>
          </a:xfrm>
        </p:grpSpPr>
        <p:pic>
          <p:nvPicPr>
            <p:cNvPr id="411675" name="Picture 2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742" y="2149"/>
              <a:ext cx="294" cy="174"/>
            </a:xfrm>
            <a:prstGeom prst="rect">
              <a:avLst/>
            </a:prstGeom>
            <a:noFill/>
          </p:spPr>
        </p:pic>
        <p:sp>
          <p:nvSpPr>
            <p:cNvPr id="411691" name="Rectangle 43"/>
            <p:cNvSpPr>
              <a:spLocks noChangeArrowheads="1"/>
            </p:cNvSpPr>
            <p:nvPr/>
          </p:nvSpPr>
          <p:spPr bwMode="auto">
            <a:xfrm>
              <a:off x="2072" y="2109"/>
              <a:ext cx="559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D:</a:t>
              </a:r>
              <a:endParaRPr lang="ru-RU" sz="1600" b="0"/>
            </a:p>
          </p:txBody>
        </p:sp>
      </p:grp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3170238" y="3794125"/>
            <a:ext cx="1395412" cy="466725"/>
            <a:chOff x="1738" y="2419"/>
            <a:chExt cx="879" cy="294"/>
          </a:xfrm>
        </p:grpSpPr>
        <p:pic>
          <p:nvPicPr>
            <p:cNvPr id="411674" name="Picture 26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38" y="2419"/>
              <a:ext cx="300" cy="294"/>
            </a:xfrm>
            <a:prstGeom prst="rect">
              <a:avLst/>
            </a:prstGeom>
            <a:noFill/>
          </p:spPr>
        </p:pic>
        <p:sp>
          <p:nvSpPr>
            <p:cNvPr id="411692" name="Rectangle 44"/>
            <p:cNvSpPr>
              <a:spLocks noChangeArrowheads="1"/>
            </p:cNvSpPr>
            <p:nvPr/>
          </p:nvSpPr>
          <p:spPr bwMode="auto">
            <a:xfrm>
              <a:off x="2065" y="2453"/>
              <a:ext cx="55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A:</a:t>
              </a:r>
              <a:endParaRPr lang="ru-RU" sz="1600" b="0"/>
            </a:p>
          </p:txBody>
        </p:sp>
      </p:grpSp>
      <p:grpSp>
        <p:nvGrpSpPr>
          <p:cNvPr id="13" name="Group 51"/>
          <p:cNvGrpSpPr>
            <a:grpSpLocks/>
          </p:cNvGrpSpPr>
          <p:nvPr/>
        </p:nvGrpSpPr>
        <p:grpSpPr bwMode="auto">
          <a:xfrm>
            <a:off x="3175000" y="4413250"/>
            <a:ext cx="1390650" cy="485775"/>
            <a:chOff x="1741" y="2809"/>
            <a:chExt cx="876" cy="306"/>
          </a:xfrm>
        </p:grpSpPr>
        <p:pic>
          <p:nvPicPr>
            <p:cNvPr id="411677" name="Picture 29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741" y="2809"/>
              <a:ext cx="294" cy="306"/>
            </a:xfrm>
            <a:prstGeom prst="rect">
              <a:avLst/>
            </a:prstGeom>
            <a:noFill/>
          </p:spPr>
        </p:pic>
        <p:sp>
          <p:nvSpPr>
            <p:cNvPr id="411693" name="Rectangle 45"/>
            <p:cNvSpPr>
              <a:spLocks noChangeArrowheads="1"/>
            </p:cNvSpPr>
            <p:nvPr/>
          </p:nvSpPr>
          <p:spPr bwMode="auto">
            <a:xfrm>
              <a:off x="2065" y="2832"/>
              <a:ext cx="55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E:</a:t>
              </a:r>
              <a:endParaRPr lang="ru-RU" sz="1600" b="0"/>
            </a:p>
          </p:txBody>
        </p:sp>
      </p:grp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3170238" y="4972050"/>
            <a:ext cx="1384300" cy="355600"/>
            <a:chOff x="1738" y="3161"/>
            <a:chExt cx="872" cy="224"/>
          </a:xfrm>
        </p:grpSpPr>
        <p:pic>
          <p:nvPicPr>
            <p:cNvPr id="411679" name="Picture 31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38" y="3211"/>
              <a:ext cx="300" cy="174"/>
            </a:xfrm>
            <a:prstGeom prst="rect">
              <a:avLst/>
            </a:prstGeom>
            <a:noFill/>
          </p:spPr>
        </p:pic>
        <p:sp>
          <p:nvSpPr>
            <p:cNvPr id="411694" name="Rectangle 46"/>
            <p:cNvSpPr>
              <a:spLocks noChangeArrowheads="1"/>
            </p:cNvSpPr>
            <p:nvPr/>
          </p:nvSpPr>
          <p:spPr bwMode="auto">
            <a:xfrm>
              <a:off x="2065" y="3161"/>
              <a:ext cx="545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F:</a:t>
              </a:r>
              <a:endParaRPr lang="ru-RU" sz="1600" b="0"/>
            </a:p>
          </p:txBody>
        </p:sp>
      </p:grpSp>
      <p:grpSp>
        <p:nvGrpSpPr>
          <p:cNvPr id="15" name="Group 53"/>
          <p:cNvGrpSpPr>
            <a:grpSpLocks/>
          </p:cNvGrpSpPr>
          <p:nvPr/>
        </p:nvGrpSpPr>
        <p:grpSpPr bwMode="auto">
          <a:xfrm>
            <a:off x="3165475" y="5481638"/>
            <a:ext cx="1389063" cy="400050"/>
            <a:chOff x="1735" y="3482"/>
            <a:chExt cx="875" cy="252"/>
          </a:xfrm>
        </p:grpSpPr>
        <p:pic>
          <p:nvPicPr>
            <p:cNvPr id="411678" name="Picture 3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735" y="3482"/>
              <a:ext cx="306" cy="252"/>
            </a:xfrm>
            <a:prstGeom prst="rect">
              <a:avLst/>
            </a:prstGeom>
            <a:noFill/>
          </p:spPr>
        </p:pic>
        <p:sp>
          <p:nvSpPr>
            <p:cNvPr id="411695" name="Rectangle 47"/>
            <p:cNvSpPr>
              <a:spLocks noChangeArrowheads="1"/>
            </p:cNvSpPr>
            <p:nvPr/>
          </p:nvSpPr>
          <p:spPr bwMode="auto">
            <a:xfrm>
              <a:off x="2065" y="3491"/>
              <a:ext cx="545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Диск</a:t>
              </a:r>
              <a:r>
                <a:rPr lang="en-US" sz="1600" b="0"/>
                <a:t> Z:</a:t>
              </a:r>
              <a:endParaRPr lang="ru-RU" sz="1600" b="0"/>
            </a:p>
          </p:txBody>
        </p:sp>
      </p:grpSp>
      <p:grpSp>
        <p:nvGrpSpPr>
          <p:cNvPr id="16" name="Group 58"/>
          <p:cNvGrpSpPr>
            <a:grpSpLocks/>
          </p:cNvGrpSpPr>
          <p:nvPr/>
        </p:nvGrpSpPr>
        <p:grpSpPr bwMode="auto">
          <a:xfrm>
            <a:off x="5400675" y="3443288"/>
            <a:ext cx="2316163" cy="476250"/>
            <a:chOff x="3143" y="2197"/>
            <a:chExt cx="1459" cy="300"/>
          </a:xfrm>
        </p:grpSpPr>
        <p:pic>
          <p:nvPicPr>
            <p:cNvPr id="411681" name="Picture 33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143" y="2197"/>
              <a:ext cx="222" cy="300"/>
            </a:xfrm>
            <a:prstGeom prst="rect">
              <a:avLst/>
            </a:prstGeom>
            <a:noFill/>
          </p:spPr>
        </p:pic>
        <p:sp>
          <p:nvSpPr>
            <p:cNvPr id="411704" name="Rectangle 56"/>
            <p:cNvSpPr>
              <a:spLocks noChangeArrowheads="1"/>
            </p:cNvSpPr>
            <p:nvPr/>
          </p:nvSpPr>
          <p:spPr bwMode="auto">
            <a:xfrm>
              <a:off x="3332" y="2270"/>
              <a:ext cx="127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Учебники на</a:t>
              </a:r>
              <a:r>
                <a:rPr lang="en-US" sz="1600" b="0"/>
                <a:t> Server</a:t>
              </a:r>
              <a:endParaRPr lang="ru-RU" sz="1600" b="0"/>
            </a:p>
          </p:txBody>
        </p:sp>
      </p:grpSp>
      <p:grpSp>
        <p:nvGrpSpPr>
          <p:cNvPr id="17" name="Group 59"/>
          <p:cNvGrpSpPr>
            <a:grpSpLocks/>
          </p:cNvGrpSpPr>
          <p:nvPr/>
        </p:nvGrpSpPr>
        <p:grpSpPr bwMode="auto">
          <a:xfrm>
            <a:off x="5400675" y="3979863"/>
            <a:ext cx="2236788" cy="476250"/>
            <a:chOff x="3136" y="2586"/>
            <a:chExt cx="1409" cy="300"/>
          </a:xfrm>
        </p:grpSpPr>
        <p:pic>
          <p:nvPicPr>
            <p:cNvPr id="411682" name="Picture 34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136" y="2586"/>
              <a:ext cx="222" cy="300"/>
            </a:xfrm>
            <a:prstGeom prst="rect">
              <a:avLst/>
            </a:prstGeom>
            <a:noFill/>
          </p:spPr>
        </p:pic>
        <p:sp>
          <p:nvSpPr>
            <p:cNvPr id="411705" name="Rectangle 57"/>
            <p:cNvSpPr>
              <a:spLocks noChangeArrowheads="1"/>
            </p:cNvSpPr>
            <p:nvPr/>
          </p:nvSpPr>
          <p:spPr bwMode="auto">
            <a:xfrm>
              <a:off x="3332" y="2644"/>
              <a:ext cx="1213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0"/>
                <a:t>Задания на</a:t>
              </a:r>
              <a:r>
                <a:rPr lang="en-US" sz="1600" b="0"/>
                <a:t> Server</a:t>
              </a:r>
              <a:endParaRPr lang="ru-RU" sz="1600" b="0"/>
            </a:p>
          </p:txBody>
        </p:sp>
      </p:grpSp>
      <p:sp>
        <p:nvSpPr>
          <p:cNvPr id="411710" name="Line 62"/>
          <p:cNvSpPr>
            <a:spLocks noChangeShapeType="1"/>
          </p:cNvSpPr>
          <p:nvPr/>
        </p:nvSpPr>
        <p:spPr bwMode="auto">
          <a:xfrm flipH="1">
            <a:off x="2389188" y="1417638"/>
            <a:ext cx="2582862" cy="7191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711" name="Line 63"/>
          <p:cNvSpPr>
            <a:spLocks noChangeShapeType="1"/>
          </p:cNvSpPr>
          <p:nvPr/>
        </p:nvSpPr>
        <p:spPr bwMode="auto">
          <a:xfrm flipH="1">
            <a:off x="3910013" y="1408113"/>
            <a:ext cx="1074737" cy="728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712" name="Line 64"/>
          <p:cNvSpPr>
            <a:spLocks noChangeShapeType="1"/>
          </p:cNvSpPr>
          <p:nvPr/>
        </p:nvSpPr>
        <p:spPr bwMode="auto">
          <a:xfrm>
            <a:off x="4960938" y="1417638"/>
            <a:ext cx="1096962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713" name="Line 65"/>
          <p:cNvSpPr>
            <a:spLocks noChangeShapeType="1"/>
          </p:cNvSpPr>
          <p:nvPr/>
        </p:nvSpPr>
        <p:spPr bwMode="auto">
          <a:xfrm>
            <a:off x="4983163" y="1428750"/>
            <a:ext cx="3176587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" name="Group 15"/>
          <p:cNvGrpSpPr>
            <a:grpSpLocks/>
          </p:cNvGrpSpPr>
          <p:nvPr/>
        </p:nvGrpSpPr>
        <p:grpSpPr bwMode="auto">
          <a:xfrm>
            <a:off x="3489325" y="1031875"/>
            <a:ext cx="2632075" cy="546100"/>
            <a:chOff x="2198" y="650"/>
            <a:chExt cx="1658" cy="344"/>
          </a:xfrm>
        </p:grpSpPr>
        <p:pic>
          <p:nvPicPr>
            <p:cNvPr id="411652" name="Picture 4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2198" y="650"/>
              <a:ext cx="366" cy="344"/>
            </a:xfrm>
            <a:prstGeom prst="rect">
              <a:avLst/>
            </a:prstGeom>
            <a:noFill/>
          </p:spPr>
        </p:pic>
        <p:sp>
          <p:nvSpPr>
            <p:cNvPr id="411662" name="Rectangle 14"/>
            <p:cNvSpPr>
              <a:spLocks noChangeArrowheads="1"/>
            </p:cNvSpPr>
            <p:nvPr/>
          </p:nvSpPr>
          <p:spPr bwMode="auto">
            <a:xfrm>
              <a:off x="2576" y="659"/>
              <a:ext cx="1280" cy="213"/>
            </a:xfrm>
            <a:prstGeom prst="rect">
              <a:avLst/>
            </a:prstGeom>
            <a:solidFill>
              <a:srgbClr val="EAEAEA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/>
              <a:r>
                <a:rPr lang="ru-RU" sz="1600" b="1" cap="all" dirty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latin typeface="+mj-lt"/>
                  <a:ea typeface="+mj-ea"/>
                  <a:cs typeface="+mj-cs"/>
                </a:rPr>
                <a:t>Рабочий стол</a:t>
              </a:r>
            </a:p>
          </p:txBody>
        </p:sp>
      </p:grpSp>
      <p:sp>
        <p:nvSpPr>
          <p:cNvPr id="411715" name="AutoShape 67"/>
          <p:cNvSpPr>
            <a:spLocks noChangeArrowheads="1"/>
          </p:cNvSpPr>
          <p:nvPr/>
        </p:nvSpPr>
        <p:spPr bwMode="auto">
          <a:xfrm>
            <a:off x="7188200" y="4660900"/>
            <a:ext cx="1509713" cy="706438"/>
          </a:xfrm>
          <a:prstGeom prst="wedgeRoundRectCallout">
            <a:avLst>
              <a:gd name="adj1" fmla="val -35089"/>
              <a:gd name="adj2" fmla="val -98991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sz="1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сетевые ресурсы</a:t>
            </a:r>
          </a:p>
        </p:txBody>
      </p:sp>
      <p:sp>
        <p:nvSpPr>
          <p:cNvPr id="411716" name="AutoShape 68"/>
          <p:cNvSpPr>
            <a:spLocks noChangeArrowheads="1"/>
          </p:cNvSpPr>
          <p:nvPr/>
        </p:nvSpPr>
        <p:spPr bwMode="auto">
          <a:xfrm>
            <a:off x="4357686" y="6072206"/>
            <a:ext cx="1808162" cy="433388"/>
          </a:xfrm>
          <a:prstGeom prst="wedgeRoundRectCallout">
            <a:avLst>
              <a:gd name="adj1" fmla="val -56231"/>
              <a:gd name="adj2" fmla="val -106042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sz="1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сетевой диск</a:t>
            </a:r>
          </a:p>
        </p:txBody>
      </p:sp>
      <p:sp>
        <p:nvSpPr>
          <p:cNvPr id="411717" name="AutoShape 69"/>
          <p:cNvSpPr>
            <a:spLocks noChangeArrowheads="1"/>
          </p:cNvSpPr>
          <p:nvPr/>
        </p:nvSpPr>
        <p:spPr bwMode="auto">
          <a:xfrm>
            <a:off x="4902200" y="4903788"/>
            <a:ext cx="1592263" cy="433387"/>
          </a:xfrm>
          <a:prstGeom prst="wedgeRoundRectCallout">
            <a:avLst>
              <a:gd name="adj1" fmla="val -72134"/>
              <a:gd name="adj2" fmla="val 7509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sz="1600" b="1" cap="all" dirty="0" err="1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флэш-диск</a:t>
            </a:r>
            <a:endParaRPr lang="ru-RU" sz="1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11718" name="AutoShape 70"/>
          <p:cNvSpPr>
            <a:spLocks noChangeArrowheads="1"/>
          </p:cNvSpPr>
          <p:nvPr/>
        </p:nvSpPr>
        <p:spPr bwMode="auto">
          <a:xfrm>
            <a:off x="1071538" y="4929198"/>
            <a:ext cx="1592263" cy="433388"/>
          </a:xfrm>
          <a:prstGeom prst="wedgeRoundRectCallout">
            <a:avLst>
              <a:gd name="adj1" fmla="val 86588"/>
              <a:gd name="adj2" fmla="val -63551"/>
              <a:gd name="adj3" fmla="val 16667"/>
            </a:avLst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en-US" sz="1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CD (DVD)</a:t>
            </a:r>
            <a:endParaRPr lang="ru-RU" sz="1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1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1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10" grpId="0" animBg="1"/>
      <p:bldP spid="411711" grpId="0" animBg="1"/>
      <p:bldP spid="411712" grpId="0" animBg="1"/>
      <p:bldP spid="411713" grpId="0" animBg="1"/>
      <p:bldP spid="411715" grpId="0" animBg="1"/>
      <p:bldP spid="411716" grpId="0" animBg="1"/>
      <p:bldP spid="411717" grpId="0" animBg="1"/>
      <p:bldP spid="4117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E:\Безимени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786742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714348" y="1785926"/>
            <a:ext cx="8001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781300" indent="-2781300" algn="just">
              <a:spcBef>
                <a:spcPct val="50000"/>
              </a:spcBef>
            </a:pPr>
            <a:r>
              <a:rPr lang="ru-RU" sz="28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Объекты ОС </a:t>
            </a:r>
            <a:r>
              <a:rPr lang="ru-RU" dirty="0"/>
              <a:t>– </a:t>
            </a:r>
            <a:r>
              <a:rPr lang="ru-RU" sz="2000" b="1" dirty="0"/>
              <a:t>это элементы, с которыми работает операционная система </a:t>
            </a:r>
            <a:r>
              <a:rPr lang="en-US" sz="2000" b="1" dirty="0" smtClean="0"/>
              <a:t>Windows</a:t>
            </a:r>
            <a:endParaRPr lang="ru-RU" sz="2000" b="1" dirty="0"/>
          </a:p>
        </p:txBody>
      </p:sp>
      <p:pic>
        <p:nvPicPr>
          <p:cNvPr id="22551" name="Picture 23" descr="Конспек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142984"/>
            <a:ext cx="1473511" cy="500066"/>
          </a:xfrm>
          <a:prstGeom prst="rect">
            <a:avLst/>
          </a:prstGeom>
          <a:noFill/>
        </p:spPr>
      </p:pic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2143108" y="214290"/>
            <a:ext cx="51847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Объекты ОС </a:t>
            </a:r>
            <a:r>
              <a:rPr lang="en-US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Windows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285720" y="100010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000364" y="3071810"/>
            <a:ext cx="3000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</a:rPr>
              <a:t>Объекты ОС</a:t>
            </a:r>
            <a:endParaRPr lang="ru-RU" sz="32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1357290" y="3571876"/>
            <a:ext cx="5857916" cy="1237600"/>
            <a:chOff x="1357290" y="3571876"/>
            <a:chExt cx="5857916" cy="1237600"/>
          </a:xfrm>
        </p:grpSpPr>
        <p:sp>
          <p:nvSpPr>
            <p:cNvPr id="25" name="TextBox 24"/>
            <p:cNvSpPr txBox="1"/>
            <p:nvPr/>
          </p:nvSpPr>
          <p:spPr>
            <a:xfrm>
              <a:off x="1357290" y="4214818"/>
              <a:ext cx="22860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cap="all" dirty="0" smtClean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hlinkClick r:id="rId3" action="ppaction://hlinksldjump"/>
                </a:rPr>
                <a:t>Папка</a:t>
              </a:r>
              <a:endParaRPr lang="ru-RU" sz="28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86380" y="4286256"/>
              <a:ext cx="19288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cap="all" dirty="0" smtClean="0">
                  <a:solidFill>
                    <a:schemeClr val="accent2"/>
                  </a:solidFill>
                  <a:effectLst>
                    <a:reflection blurRad="12700" stA="48000" endA="300" endPos="55000" dir="5400000" sy="-90000" algn="bl" rotWithShape="0"/>
                  </a:effectLst>
                  <a:hlinkClick r:id="rId4" action="ppaction://hlinksldjump"/>
                </a:rPr>
                <a:t>Файл</a:t>
              </a:r>
              <a:endPara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rot="10800000" flipV="1">
              <a:off x="2786050" y="3643314"/>
              <a:ext cx="1357322" cy="50006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4714876" y="3571876"/>
              <a:ext cx="1428760" cy="64294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785926"/>
            <a:ext cx="1584325" cy="855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1928794" y="1857364"/>
            <a:ext cx="678661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350963" indent="-1350963" algn="just">
              <a:spcBef>
                <a:spcPct val="50000"/>
              </a:spcBef>
            </a:pPr>
            <a:r>
              <a:rPr lang="ru-RU" sz="28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Папка</a:t>
            </a:r>
            <a:r>
              <a:rPr lang="ru-RU" dirty="0"/>
              <a:t> – </a:t>
            </a:r>
            <a:r>
              <a:rPr lang="ru-RU" sz="2000" b="1" dirty="0"/>
              <a:t>это</a:t>
            </a:r>
            <a:r>
              <a:rPr lang="ru-RU" sz="2000" dirty="0"/>
              <a:t> </a:t>
            </a:r>
            <a:r>
              <a:rPr lang="ru-RU" sz="2000" b="1" dirty="0"/>
              <a:t>контейнер</a:t>
            </a:r>
            <a:r>
              <a:rPr lang="ru-RU" sz="2000" dirty="0"/>
              <a:t>, в </a:t>
            </a:r>
            <a:r>
              <a:rPr lang="ru-RU" sz="2000" b="1" dirty="0"/>
              <a:t>котором содержаться другие объекты</a:t>
            </a: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2214546" y="2857496"/>
            <a:ext cx="4500594" cy="3643338"/>
          </a:xfrm>
          <a:custGeom>
            <a:avLst/>
            <a:gdLst/>
            <a:ahLst/>
            <a:cxnLst>
              <a:cxn ang="0">
                <a:pos x="2441" y="0"/>
              </a:cxn>
              <a:cxn ang="0">
                <a:pos x="0" y="859"/>
              </a:cxn>
              <a:cxn ang="0">
                <a:pos x="0" y="2090"/>
              </a:cxn>
              <a:cxn ang="0">
                <a:pos x="1568" y="2090"/>
              </a:cxn>
              <a:cxn ang="0">
                <a:pos x="2441" y="0"/>
              </a:cxn>
            </a:cxnLst>
            <a:rect l="0" t="0" r="r" b="b"/>
            <a:pathLst>
              <a:path w="2441" h="2090">
                <a:moveTo>
                  <a:pt x="2441" y="0"/>
                </a:moveTo>
                <a:lnTo>
                  <a:pt x="0" y="859"/>
                </a:lnTo>
                <a:lnTo>
                  <a:pt x="0" y="2090"/>
                </a:lnTo>
                <a:lnTo>
                  <a:pt x="1568" y="2090"/>
                </a:lnTo>
                <a:lnTo>
                  <a:pt x="2441" y="0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3786182" y="4643446"/>
            <a:ext cx="1364317" cy="380024"/>
            <a:chOff x="7000892" y="5357826"/>
            <a:chExt cx="1364317" cy="380024"/>
          </a:xfrm>
        </p:grpSpPr>
        <p:graphicFrame>
          <p:nvGraphicFramePr>
            <p:cNvPr id="8" name="Object 7"/>
            <p:cNvGraphicFramePr>
              <a:graphicFrameLocks/>
            </p:cNvGraphicFramePr>
            <p:nvPr/>
          </p:nvGraphicFramePr>
          <p:xfrm>
            <a:off x="7000892" y="5357826"/>
            <a:ext cx="632406" cy="380024"/>
          </p:xfrm>
          <a:graphic>
            <a:graphicData uri="http://schemas.openxmlformats.org/presentationml/2006/ole">
              <p:oleObj spid="_x0000_s45058" name="Точечный рисунок" r:id="rId4" imgW="352474" imgH="495369" progId="PBrush">
                <p:embed/>
              </p:oleObj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7572396" y="5357826"/>
              <a:ext cx="792813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Стихи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3000364" y="4214818"/>
            <a:ext cx="2126633" cy="388606"/>
            <a:chOff x="6929454" y="4843948"/>
            <a:chExt cx="2126633" cy="388606"/>
          </a:xfrm>
        </p:grpSpPr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7522087" y="4843948"/>
              <a:ext cx="1534000" cy="3608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Пушкин А.С</a:t>
              </a:r>
              <a:r>
                <a:rPr lang="ru-RU" dirty="0">
                  <a:solidFill>
                    <a:schemeClr val="tx2"/>
                  </a:solidFill>
                </a:rPr>
                <a:t>.</a:t>
              </a:r>
              <a:endParaRPr lang="ru-RU" b="1" dirty="0">
                <a:solidFill>
                  <a:schemeClr val="tx2"/>
                </a:solidFill>
              </a:endParaRPr>
            </a:p>
          </p:txBody>
        </p:sp>
        <p:graphicFrame>
          <p:nvGraphicFramePr>
            <p:cNvPr id="11" name="Object 10"/>
            <p:cNvGraphicFramePr>
              <a:graphicFrameLocks/>
            </p:cNvGraphicFramePr>
            <p:nvPr/>
          </p:nvGraphicFramePr>
          <p:xfrm>
            <a:off x="6929454" y="4857760"/>
            <a:ext cx="632406" cy="374794"/>
          </p:xfrm>
          <a:graphic>
            <a:graphicData uri="http://schemas.openxmlformats.org/presentationml/2006/ole">
              <p:oleObj spid="_x0000_s45059" name="Точечный рисунок BMP" r:id="rId5" imgW="419000" imgH="561993" progId="PBrush">
                <p:embed/>
              </p:oleObj>
            </a:graphicData>
          </a:graphic>
        </p:graphicFrame>
      </p:grpSp>
      <p:grpSp>
        <p:nvGrpSpPr>
          <p:cNvPr id="22" name="Группа 21"/>
          <p:cNvGrpSpPr/>
          <p:nvPr/>
        </p:nvGrpSpPr>
        <p:grpSpPr>
          <a:xfrm>
            <a:off x="3786182" y="5286388"/>
            <a:ext cx="1456504" cy="376537"/>
            <a:chOff x="7072330" y="5857892"/>
            <a:chExt cx="1456504" cy="376537"/>
          </a:xfrm>
        </p:grpSpPr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7643834" y="5857892"/>
              <a:ext cx="885000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Сказки</a:t>
              </a:r>
            </a:p>
          </p:txBody>
        </p:sp>
        <p:graphicFrame>
          <p:nvGraphicFramePr>
            <p:cNvPr id="12" name="Object 11"/>
            <p:cNvGraphicFramePr>
              <a:graphicFrameLocks/>
            </p:cNvGraphicFramePr>
            <p:nvPr/>
          </p:nvGraphicFramePr>
          <p:xfrm>
            <a:off x="7072330" y="5857892"/>
            <a:ext cx="632406" cy="376537"/>
          </p:xfrm>
          <a:graphic>
            <a:graphicData uri="http://schemas.openxmlformats.org/presentationml/2006/ole">
              <p:oleObj spid="_x0000_s45060" name="Точечный рисунок BMP" r:id="rId6" imgW="419000" imgH="561993" progId="PBrush">
                <p:embed/>
              </p:oleObj>
            </a:graphicData>
          </a:graphic>
        </p:graphicFrame>
      </p:grpSp>
      <p:grpSp>
        <p:nvGrpSpPr>
          <p:cNvPr id="25" name="Группа 24"/>
          <p:cNvGrpSpPr/>
          <p:nvPr/>
        </p:nvGrpSpPr>
        <p:grpSpPr>
          <a:xfrm>
            <a:off x="3428992" y="4643446"/>
            <a:ext cx="300531" cy="1546244"/>
            <a:chOff x="7572396" y="2857496"/>
            <a:chExt cx="300531" cy="1546244"/>
          </a:xfrm>
        </p:grpSpPr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7572396" y="2857496"/>
              <a:ext cx="300531" cy="15462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05"/>
                </a:cxn>
                <a:cxn ang="0">
                  <a:pos x="90" y="705"/>
                </a:cxn>
              </a:cxnLst>
              <a:rect l="0" t="0" r="r" b="b"/>
              <a:pathLst>
                <a:path w="90" h="705">
                  <a:moveTo>
                    <a:pt x="0" y="0"/>
                  </a:moveTo>
                  <a:lnTo>
                    <a:pt x="0" y="705"/>
                  </a:lnTo>
                  <a:lnTo>
                    <a:pt x="90" y="705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7572396" y="3568390"/>
              <a:ext cx="272875" cy="34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7572396" y="2857496"/>
              <a:ext cx="272875" cy="34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3786182" y="5929330"/>
            <a:ext cx="1476785" cy="376537"/>
            <a:chOff x="7072330" y="6286520"/>
            <a:chExt cx="1476785" cy="376537"/>
          </a:xfrm>
        </p:grpSpPr>
        <p:graphicFrame>
          <p:nvGraphicFramePr>
            <p:cNvPr id="16" name="Object 15"/>
            <p:cNvGraphicFramePr>
              <a:graphicFrameLocks/>
            </p:cNvGraphicFramePr>
            <p:nvPr/>
          </p:nvGraphicFramePr>
          <p:xfrm>
            <a:off x="7072330" y="6286520"/>
            <a:ext cx="632406" cy="376537"/>
          </p:xfrm>
          <a:graphic>
            <a:graphicData uri="http://schemas.openxmlformats.org/presentationml/2006/ole">
              <p:oleObj spid="_x0000_s45061" name="Точечный рисунок BMP" r:id="rId7" imgW="419000" imgH="561993" progId="PBrush">
                <p:embed/>
              </p:oleObj>
            </a:graphicData>
          </a:graphic>
        </p:graphicFrame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7643834" y="6286520"/>
              <a:ext cx="905281" cy="3277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18000" anchor="ctr">
              <a:spAutoFit/>
            </a:bodyPr>
            <a:lstStyle/>
            <a:p>
              <a:pPr algn="ctr" eaLnBrk="0" hangingPunct="0"/>
              <a:r>
                <a:rPr lang="ru-RU" sz="1600" b="1" dirty="0">
                  <a:solidFill>
                    <a:schemeClr val="tx2"/>
                  </a:solidFill>
                </a:rPr>
                <a:t>Поэмы</a:t>
              </a:r>
            </a:p>
          </p:txBody>
        </p:sp>
      </p:grp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2143108" y="214290"/>
            <a:ext cx="51847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Папка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9" name="Picture 23" descr="Конспект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714356"/>
            <a:ext cx="1894514" cy="642942"/>
          </a:xfrm>
          <a:prstGeom prst="rect">
            <a:avLst/>
          </a:prstGeom>
          <a:noFill/>
        </p:spPr>
      </p:pic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214282" y="6072206"/>
            <a:ext cx="714380" cy="5715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620" y="714356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Название книги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20" y="1785926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Автор произведения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2357430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издательство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3000372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Год выпуска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20" y="3571876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Количество страниц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4214818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Наличие рисунков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0" y="1285860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Жанр книги</a:t>
            </a:r>
            <a:endParaRPr lang="ru-RU" sz="28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85720" y="6072206"/>
            <a:ext cx="857256" cy="57150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357430"/>
            <a:ext cx="3214710" cy="17653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2071670" y="1214422"/>
            <a:ext cx="6858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076325" indent="-1076325" algn="just">
              <a:spcBef>
                <a:spcPct val="50000"/>
              </a:spcBef>
            </a:pPr>
            <a:r>
              <a:rPr lang="ru-RU" sz="28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Файл</a:t>
            </a:r>
            <a:r>
              <a:rPr lang="ru-RU" dirty="0"/>
              <a:t> – </a:t>
            </a:r>
            <a:r>
              <a:rPr lang="ru-RU" sz="2000" b="1" dirty="0"/>
              <a:t>это поименованная область на диске для хранения информации</a:t>
            </a:r>
          </a:p>
        </p:txBody>
      </p:sp>
      <p:sp>
        <p:nvSpPr>
          <p:cNvPr id="4" name="Freeform 17"/>
          <p:cNvSpPr>
            <a:spLocks/>
          </p:cNvSpPr>
          <p:nvPr/>
        </p:nvSpPr>
        <p:spPr bwMode="auto">
          <a:xfrm>
            <a:off x="3286116" y="4286256"/>
            <a:ext cx="5472112" cy="2019300"/>
          </a:xfrm>
          <a:custGeom>
            <a:avLst/>
            <a:gdLst/>
            <a:ahLst/>
            <a:cxnLst>
              <a:cxn ang="0">
                <a:pos x="0" y="364"/>
              </a:cxn>
              <a:cxn ang="0">
                <a:pos x="2687" y="0"/>
              </a:cxn>
              <a:cxn ang="0">
                <a:pos x="2687" y="1272"/>
              </a:cxn>
              <a:cxn ang="0">
                <a:pos x="1295" y="1272"/>
              </a:cxn>
              <a:cxn ang="0">
                <a:pos x="0" y="364"/>
              </a:cxn>
            </a:cxnLst>
            <a:rect l="0" t="0" r="r" b="b"/>
            <a:pathLst>
              <a:path w="2687" h="1272">
                <a:moveTo>
                  <a:pt x="0" y="364"/>
                </a:moveTo>
                <a:lnTo>
                  <a:pt x="2687" y="0"/>
                </a:lnTo>
                <a:lnTo>
                  <a:pt x="2687" y="1272"/>
                </a:lnTo>
                <a:lnTo>
                  <a:pt x="1295" y="1272"/>
                </a:lnTo>
                <a:lnTo>
                  <a:pt x="0" y="364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5724525" y="4868863"/>
            <a:ext cx="3095625" cy="1163637"/>
            <a:chOff x="5724525" y="4868863"/>
            <a:chExt cx="3095625" cy="1163637"/>
          </a:xfrm>
        </p:grpSpPr>
        <p:sp>
          <p:nvSpPr>
            <p:cNvPr id="6" name="Text Box 18"/>
            <p:cNvSpPr txBox="1">
              <a:spLocks noChangeArrowheads="1"/>
            </p:cNvSpPr>
            <p:nvPr/>
          </p:nvSpPr>
          <p:spPr bwMode="auto">
            <a:xfrm>
              <a:off x="6156325" y="4941888"/>
              <a:ext cx="2663825" cy="10699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1600" b="1" dirty="0">
                  <a:latin typeface="Tahoma" pitchFamily="34" charset="0"/>
                </a:rPr>
                <a:t>О</a:t>
              </a:r>
              <a:r>
                <a:rPr lang="en-US" sz="1600" b="1" dirty="0">
                  <a:latin typeface="Tahoma" pitchFamily="34" charset="0"/>
                </a:rPr>
                <a:t> </a:t>
              </a:r>
              <a:r>
                <a:rPr lang="ru-RU" sz="1600" b="1" dirty="0">
                  <a:latin typeface="Tahoma" pitchFamily="34" charset="0"/>
                </a:rPr>
                <a:t>царе Султане. </a:t>
              </a:r>
              <a:r>
                <a:rPr lang="en-US" sz="1600" b="1" dirty="0">
                  <a:latin typeface="Tahoma" pitchFamily="34" charset="0"/>
                </a:rPr>
                <a:t>txt</a:t>
              </a:r>
              <a:endParaRPr lang="ru-RU" sz="1600" b="1" dirty="0">
                <a:latin typeface="Tahoma" pitchFamily="34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ru-RU" sz="1600" b="1" dirty="0">
                  <a:latin typeface="Tahoma" pitchFamily="34" charset="0"/>
                </a:rPr>
                <a:t>О золотой рыбке.</a:t>
              </a:r>
              <a:r>
                <a:rPr lang="en-US" sz="1600" b="1" dirty="0">
                  <a:latin typeface="Tahoma" pitchFamily="34" charset="0"/>
                </a:rPr>
                <a:t>bmp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ru-RU" sz="1600" b="1" dirty="0">
                  <a:latin typeface="Tahoma" pitchFamily="34" charset="0"/>
                </a:rPr>
                <a:t>О спящей царевне.</a:t>
              </a:r>
              <a:r>
                <a:rPr lang="en-US" sz="1600" b="1" dirty="0">
                  <a:latin typeface="Tahoma" pitchFamily="34" charset="0"/>
                </a:rPr>
                <a:t>doc</a:t>
              </a:r>
              <a:endParaRPr lang="ru-RU" sz="1600" b="1" dirty="0">
                <a:latin typeface="Tahoma" pitchFamily="34" charset="0"/>
              </a:endParaRPr>
            </a:p>
          </p:txBody>
        </p:sp>
        <p:pic>
          <p:nvPicPr>
            <p:cNvPr id="7" name="Picture 2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95963" y="5661025"/>
              <a:ext cx="381000" cy="371475"/>
            </a:xfrm>
            <a:prstGeom prst="rect">
              <a:avLst/>
            </a:prstGeom>
            <a:noFill/>
          </p:spPr>
        </p:pic>
        <p:pic>
          <p:nvPicPr>
            <p:cNvPr id="8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35638" y="4868863"/>
              <a:ext cx="355600" cy="434975"/>
            </a:xfrm>
            <a:prstGeom prst="rect">
              <a:avLst/>
            </a:prstGeom>
            <a:noFill/>
          </p:spPr>
        </p:pic>
        <p:pic>
          <p:nvPicPr>
            <p:cNvPr id="9" name="Picture 2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724525" y="5300663"/>
              <a:ext cx="390525" cy="352425"/>
            </a:xfrm>
            <a:prstGeom prst="rect">
              <a:avLst/>
            </a:prstGeom>
            <a:noFill/>
          </p:spPr>
        </p:pic>
      </p:grp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2143108" y="214290"/>
            <a:ext cx="51847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 smtClean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Файл</a:t>
            </a:r>
            <a:endParaRPr lang="ru-RU" sz="3600" b="1" cap="all" dirty="0">
              <a:solidFill>
                <a:schemeClr val="accent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1" name="Picture 23" descr="Конспект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714356"/>
            <a:ext cx="1894514" cy="642942"/>
          </a:xfrm>
          <a:prstGeom prst="rect">
            <a:avLst/>
          </a:prstGeom>
          <a:noFill/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428596" y="5857892"/>
            <a:ext cx="571504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14546" y="285728"/>
            <a:ext cx="61436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Представление объектов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071670" y="2928934"/>
            <a:ext cx="678661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528763" indent="-1528763">
              <a:spcBef>
                <a:spcPct val="50000"/>
              </a:spcBef>
            </a:pPr>
            <a:r>
              <a:rPr lang="ru-RU" sz="28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Значок</a:t>
            </a:r>
            <a:r>
              <a:rPr lang="ru-RU" dirty="0" smtClean="0"/>
              <a:t> </a:t>
            </a:r>
            <a:r>
              <a:rPr lang="ru-RU" dirty="0" smtClean="0">
                <a:latin typeface="Franklin Gothic Book"/>
              </a:rPr>
              <a:t>─ </a:t>
            </a:r>
            <a:r>
              <a:rPr lang="ru-RU" sz="2400" dirty="0" smtClean="0"/>
              <a:t>это </a:t>
            </a:r>
            <a:r>
              <a:rPr lang="ru-RU" sz="2400" b="1" dirty="0"/>
              <a:t>графическое представление</a:t>
            </a:r>
            <a:r>
              <a:rPr lang="ru-RU" sz="2400" dirty="0"/>
              <a:t> объекта </a:t>
            </a:r>
            <a:r>
              <a:rPr lang="en-US" sz="2400" dirty="0"/>
              <a:t>Windows</a:t>
            </a:r>
            <a:r>
              <a:rPr lang="ru-RU" sz="2400" dirty="0"/>
              <a:t>.</a:t>
            </a:r>
          </a:p>
          <a:p>
            <a:pPr indent="541338">
              <a:spcBef>
                <a:spcPct val="5000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! Каждый </a:t>
            </a:r>
            <a:r>
              <a:rPr lang="ru-RU" sz="2400" b="1" dirty="0">
                <a:solidFill>
                  <a:srgbClr val="C00000"/>
                </a:solidFill>
              </a:rPr>
              <a:t>объект имеет только один значок.</a:t>
            </a:r>
          </a:p>
          <a:p>
            <a:pPr indent="541338">
              <a:spcBef>
                <a:spcPct val="5000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! Удаление </a:t>
            </a:r>
            <a:r>
              <a:rPr lang="ru-RU" sz="2400" b="1" dirty="0">
                <a:solidFill>
                  <a:srgbClr val="C00000"/>
                </a:solidFill>
              </a:rPr>
              <a:t>значка означает удаление объекта</a:t>
            </a:r>
          </a:p>
        </p:txBody>
      </p:sp>
      <p:pic>
        <p:nvPicPr>
          <p:cNvPr id="28680" name="Picture 8" descr="Конспек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736"/>
            <a:ext cx="1735423" cy="588951"/>
          </a:xfrm>
          <a:prstGeom prst="rect">
            <a:avLst/>
          </a:prstGeom>
          <a:noFill/>
        </p:spPr>
      </p:pic>
      <p:pic>
        <p:nvPicPr>
          <p:cNvPr id="2868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1096847" cy="8572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285720" y="1071546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5429264"/>
            <a:ext cx="642942" cy="786456"/>
          </a:xfrm>
          <a:prstGeom prst="rect">
            <a:avLst/>
          </a:prstGeom>
          <a:noFill/>
        </p:spPr>
      </p:pic>
      <p:pic>
        <p:nvPicPr>
          <p:cNvPr id="11" name="Picture 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57290" y="5429264"/>
            <a:ext cx="732697" cy="714380"/>
          </a:xfrm>
          <a:prstGeom prst="rect">
            <a:avLst/>
          </a:prstGeom>
          <a:noFill/>
        </p:spPr>
      </p:pic>
      <p:pic>
        <p:nvPicPr>
          <p:cNvPr id="12" name="Picture 2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5429264"/>
            <a:ext cx="714380" cy="714380"/>
          </a:xfrm>
          <a:prstGeom prst="rect">
            <a:avLst/>
          </a:prstGeom>
          <a:noFill/>
        </p:spPr>
      </p:pic>
      <p:pic>
        <p:nvPicPr>
          <p:cNvPr id="27649" name="Picture 1" descr="E:\Безимени-3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6116" y="5429264"/>
            <a:ext cx="952504" cy="666753"/>
          </a:xfrm>
          <a:prstGeom prst="rect">
            <a:avLst/>
          </a:prstGeom>
          <a:noFill/>
        </p:spPr>
      </p:pic>
      <p:pic>
        <p:nvPicPr>
          <p:cNvPr id="27650" name="Picture 2" descr="E:\Безимени-2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5429264"/>
            <a:ext cx="730616" cy="642942"/>
          </a:xfrm>
          <a:prstGeom prst="rect">
            <a:avLst/>
          </a:prstGeom>
          <a:noFill/>
        </p:spPr>
      </p:pic>
      <p:pic>
        <p:nvPicPr>
          <p:cNvPr id="27651" name="Picture 3" descr="E:\Безимени-5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57818" y="5357826"/>
            <a:ext cx="1000132" cy="928694"/>
          </a:xfrm>
          <a:prstGeom prst="rect">
            <a:avLst/>
          </a:prstGeom>
          <a:noFill/>
        </p:spPr>
      </p:pic>
      <p:pic>
        <p:nvPicPr>
          <p:cNvPr id="27652" name="Picture 4" descr="E:\Безимени-6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429388" y="5286388"/>
            <a:ext cx="939565" cy="785818"/>
          </a:xfrm>
          <a:prstGeom prst="rect">
            <a:avLst/>
          </a:prstGeom>
          <a:noFill/>
        </p:spPr>
      </p:pic>
      <p:pic>
        <p:nvPicPr>
          <p:cNvPr id="27653" name="Picture 5" descr="E:\Безимени-7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00959" y="5286388"/>
            <a:ext cx="785818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14546" y="285728"/>
            <a:ext cx="61436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Представление объектов</a:t>
            </a:r>
          </a:p>
        </p:txBody>
      </p:sp>
      <p:pic>
        <p:nvPicPr>
          <p:cNvPr id="3" name="Picture 11" descr="Pa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836612" cy="1081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4" name="Picture 23" descr="Конспек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857232"/>
            <a:ext cx="1894514" cy="642942"/>
          </a:xfrm>
          <a:prstGeom prst="rect">
            <a:avLst/>
          </a:prstGeom>
          <a:noFill/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857356" y="1928802"/>
            <a:ext cx="69294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cap="all" dirty="0">
                <a:solidFill>
                  <a:schemeClr val="accent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Ярлычок</a:t>
            </a:r>
            <a:r>
              <a:rPr lang="ru-RU" dirty="0" smtClean="0"/>
              <a:t> </a:t>
            </a:r>
            <a:r>
              <a:rPr lang="ru-RU" dirty="0" smtClean="0">
                <a:latin typeface="Franklin Gothic Book"/>
              </a:rPr>
              <a:t>─ </a:t>
            </a:r>
            <a:r>
              <a:rPr lang="ru-RU" sz="2400" dirty="0" smtClean="0"/>
              <a:t>это </a:t>
            </a:r>
            <a:r>
              <a:rPr lang="ru-RU" sz="2400" b="1" dirty="0"/>
              <a:t>ссылка на</a:t>
            </a:r>
            <a:r>
              <a:rPr lang="ru-RU" sz="2400" dirty="0"/>
              <a:t> объект.</a:t>
            </a:r>
          </a:p>
          <a:p>
            <a:pPr indent="360363">
              <a:spcBef>
                <a:spcPct val="50000"/>
              </a:spcBef>
            </a:pPr>
            <a:r>
              <a:rPr lang="ru-RU" sz="2400" b="1" dirty="0">
                <a:solidFill>
                  <a:srgbClr val="C00000"/>
                </a:solidFill>
              </a:rPr>
              <a:t>! Один объект может иметь несколько значков.</a:t>
            </a:r>
          </a:p>
          <a:p>
            <a:pPr indent="360363">
              <a:spcBef>
                <a:spcPct val="50000"/>
              </a:spcBef>
            </a:pPr>
            <a:r>
              <a:rPr lang="ru-RU" sz="2400" b="1" dirty="0">
                <a:solidFill>
                  <a:srgbClr val="C00000"/>
                </a:solidFill>
              </a:rPr>
              <a:t>! Удаление значка не затрагивает сам объект</a:t>
            </a:r>
          </a:p>
        </p:txBody>
      </p:sp>
      <p:pic>
        <p:nvPicPr>
          <p:cNvPr id="46082" name="Picture 2" descr="E:\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4000504"/>
            <a:ext cx="714380" cy="714380"/>
          </a:xfrm>
          <a:prstGeom prst="rect">
            <a:avLst/>
          </a:prstGeom>
          <a:noFill/>
        </p:spPr>
      </p:pic>
      <p:pic>
        <p:nvPicPr>
          <p:cNvPr id="46083" name="Picture 3" descr="E:\2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4000504"/>
            <a:ext cx="779324" cy="714380"/>
          </a:xfrm>
          <a:prstGeom prst="rect">
            <a:avLst/>
          </a:prstGeom>
          <a:noFill/>
        </p:spPr>
      </p:pic>
      <p:pic>
        <p:nvPicPr>
          <p:cNvPr id="46084" name="Picture 4" descr="E:\3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5985" y="4000504"/>
            <a:ext cx="612326" cy="571504"/>
          </a:xfrm>
          <a:prstGeom prst="rect">
            <a:avLst/>
          </a:prstGeom>
          <a:noFill/>
        </p:spPr>
      </p:pic>
      <p:pic>
        <p:nvPicPr>
          <p:cNvPr id="46085" name="Picture 5" descr="E:\4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6116" y="3929066"/>
            <a:ext cx="567302" cy="642942"/>
          </a:xfrm>
          <a:prstGeom prst="rect">
            <a:avLst/>
          </a:prstGeom>
          <a:noFill/>
        </p:spPr>
      </p:pic>
      <p:pic>
        <p:nvPicPr>
          <p:cNvPr id="46086" name="Picture 6" descr="E:\5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86380" y="4000504"/>
            <a:ext cx="571500" cy="600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488</TotalTime>
  <Words>495</Words>
  <Application>Microsoft Office PowerPoint</Application>
  <PresentationFormat>Экран (4:3)</PresentationFormat>
  <Paragraphs>202</Paragraphs>
  <Slides>25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Трек</vt:lpstr>
      <vt:lpstr>Точечный рисунок</vt:lpstr>
      <vt:lpstr>Точечный рисунок BMP</vt:lpstr>
      <vt:lpstr>Image</vt:lpstr>
      <vt:lpstr>Файлы и папки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Диски, папки, файлы</vt:lpstr>
      <vt:lpstr>Слайд 18</vt:lpstr>
      <vt:lpstr>Слайд 19</vt:lpstr>
      <vt:lpstr>Слайд 20</vt:lpstr>
      <vt:lpstr>Слайд 21</vt:lpstr>
      <vt:lpstr>Слайд 22</vt:lpstr>
      <vt:lpstr>Слайд 23</vt:lpstr>
      <vt:lpstr>Группы файлов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Файлы и папки</dc:title>
  <dc:creator>Tatyana</dc:creator>
  <cp:lastModifiedBy>guest</cp:lastModifiedBy>
  <cp:revision>82</cp:revision>
  <dcterms:created xsi:type="dcterms:W3CDTF">2009-12-12T16:27:42Z</dcterms:created>
  <dcterms:modified xsi:type="dcterms:W3CDTF">2010-09-02T16:49:32Z</dcterms:modified>
</cp:coreProperties>
</file>