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61" r:id="rId4"/>
    <p:sldId id="257" r:id="rId5"/>
    <p:sldId id="258" r:id="rId6"/>
    <p:sldId id="259" r:id="rId7"/>
    <p:sldId id="260" r:id="rId8"/>
    <p:sldId id="265" r:id="rId9"/>
    <p:sldId id="266" r:id="rId10"/>
    <p:sldId id="262" r:id="rId11"/>
    <p:sldId id="263" r:id="rId12"/>
    <p:sldId id="264" r:id="rId13"/>
    <p:sldId id="268" r:id="rId14"/>
    <p:sldId id="269" r:id="rId15"/>
    <p:sldId id="270" r:id="rId16"/>
    <p:sldId id="271" r:id="rId17"/>
    <p:sldId id="274" r:id="rId18"/>
    <p:sldId id="275" r:id="rId19"/>
    <p:sldId id="276" r:id="rId20"/>
    <p:sldId id="272" r:id="rId21"/>
    <p:sldId id="273" r:id="rId22"/>
  </p:sldIdLst>
  <p:sldSz cx="9144000" cy="6858000" type="screen4x3"/>
  <p:notesSz cx="6858000" cy="9144000"/>
  <p:defaultTextStyle>
    <a:defPPr>
      <a:defRPr lang="tt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4593"/>
    <a:srgbClr val="E17578"/>
    <a:srgbClr val="6AD49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tt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tt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tt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tt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tt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tt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tt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tt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tt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t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t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tt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tt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12CC7-DAC5-4348-AA42-9E58BB45D6C6}" type="datetimeFigureOut">
              <a:rPr lang="tt-RU" smtClean="0"/>
              <a:pPr/>
              <a:t>18.01.2011</a:t>
            </a:fld>
            <a:endParaRPr lang="tt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t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D5B37-59E0-4E6E-9BF2-1ABED6C22CB7}" type="slidenum">
              <a:rPr lang="tt-RU" smtClean="0"/>
              <a:pPr/>
              <a:t>‹#›</a:t>
            </a:fld>
            <a:endParaRPr lang="tt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t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7772400" cy="407196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E17578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Химия  </a:t>
            </a:r>
            <a:b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E17578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E17578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9   класс</a:t>
            </a:r>
            <a:b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E17578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E17578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Путешествие   в «мир металлов» </a:t>
            </a:r>
            <a:endParaRPr lang="tt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E17578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428605"/>
            <a:ext cx="7429552" cy="1071569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/>
              <a:t>  </a:t>
            </a:r>
            <a:r>
              <a:rPr lang="ru-RU" sz="3600" b="1" dirty="0" smtClean="0">
                <a:solidFill>
                  <a:srgbClr val="FF0000"/>
                </a:solidFill>
              </a:rPr>
              <a:t>Биологическая    роль  металлов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endParaRPr lang="tt-RU" sz="36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643050"/>
            <a:ext cx="7715304" cy="435771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28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1). Биологическая    роль   золота</a:t>
            </a:r>
            <a:endParaRPr lang="tt-RU" sz="2800" dirty="0" smtClean="0">
              <a:ln>
                <a:solidFill>
                  <a:srgbClr val="7030A0"/>
                </a:solidFill>
              </a:ln>
              <a:solidFill>
                <a:srgbClr val="7030A0"/>
              </a:solidFill>
            </a:endParaRPr>
          </a:p>
          <a:p>
            <a:pPr algn="l"/>
            <a:r>
              <a:rPr lang="tt-RU" sz="28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2). Медь   -   в  человеческом    организме</a:t>
            </a:r>
          </a:p>
          <a:p>
            <a:pPr algn="l"/>
            <a:r>
              <a:rPr lang="tt-RU" sz="28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3). Биологическая  роль   натрия    и   калия  </a:t>
            </a:r>
          </a:p>
          <a:p>
            <a:pPr algn="l"/>
            <a:r>
              <a:rPr lang="tt-RU" sz="28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4). Кальций  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</a:rPr>
              <a:t>необходим  для   процессов      </a:t>
            </a:r>
          </a:p>
          <a:p>
            <a:pPr algn="l"/>
            <a:r>
              <a:rPr lang="ru-RU" sz="2800" b="1" dirty="0" smtClean="0">
                <a:solidFill>
                  <a:srgbClr val="7030A0"/>
                </a:solidFill>
              </a:rPr>
              <a:t>     кроветворения,  обмена   веществ</a:t>
            </a:r>
            <a:endParaRPr lang="tt-RU" sz="2800" b="1" dirty="0" smtClean="0">
              <a:ln>
                <a:solidFill>
                  <a:srgbClr val="7030A0"/>
                </a:solidFill>
              </a:ln>
              <a:solidFill>
                <a:srgbClr val="7030A0"/>
              </a:solidFill>
            </a:endParaRPr>
          </a:p>
          <a:p>
            <a:pPr algn="l"/>
            <a:r>
              <a:rPr lang="tt-RU" sz="28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5). </a:t>
            </a:r>
            <a:r>
              <a:rPr lang="ru-RU" sz="2800" b="1" dirty="0" smtClean="0">
                <a:solidFill>
                  <a:srgbClr val="7030A0"/>
                </a:solidFill>
              </a:rPr>
              <a:t>Железо   </a:t>
            </a:r>
            <a:r>
              <a:rPr lang="tt-RU" sz="2800" b="1" dirty="0" smtClean="0">
                <a:solidFill>
                  <a:srgbClr val="7030A0"/>
                </a:solidFill>
              </a:rPr>
              <a:t>-</a:t>
            </a:r>
            <a:r>
              <a:rPr lang="ru-RU" sz="2800" b="1" dirty="0" smtClean="0">
                <a:solidFill>
                  <a:srgbClr val="7030A0"/>
                </a:solidFill>
              </a:rPr>
              <a:t>   основной    </a:t>
            </a:r>
            <a:r>
              <a:rPr lang="tt-RU" sz="2800" b="1" dirty="0" smtClean="0">
                <a:solidFill>
                  <a:srgbClr val="7030A0"/>
                </a:solidFill>
              </a:rPr>
              <a:t>компонент</a:t>
            </a:r>
            <a:r>
              <a:rPr lang="ru-RU" sz="2800" b="1" dirty="0" smtClean="0">
                <a:solidFill>
                  <a:srgbClr val="7030A0"/>
                </a:solidFill>
              </a:rPr>
              <a:t>      </a:t>
            </a:r>
          </a:p>
          <a:p>
            <a:pPr algn="l"/>
            <a:r>
              <a:rPr lang="ru-RU" sz="2800" b="1" dirty="0" smtClean="0">
                <a:solidFill>
                  <a:srgbClr val="7030A0"/>
                </a:solidFill>
              </a:rPr>
              <a:t>     </a:t>
            </a:r>
            <a:r>
              <a:rPr lang="tt-RU" sz="2800" b="1" dirty="0" smtClean="0">
                <a:solidFill>
                  <a:srgbClr val="7030A0"/>
                </a:solidFill>
              </a:rPr>
              <a:t>гемоглобин</a:t>
            </a:r>
            <a:r>
              <a:rPr lang="ru-RU" sz="2800" b="1" dirty="0" smtClean="0">
                <a:solidFill>
                  <a:srgbClr val="7030A0"/>
                </a:solidFill>
              </a:rPr>
              <a:t>а</a:t>
            </a:r>
            <a:endParaRPr lang="tt-RU" sz="2800" b="1" dirty="0" smtClean="0">
              <a:solidFill>
                <a:srgbClr val="7030A0"/>
              </a:solidFill>
            </a:endParaRPr>
          </a:p>
          <a:p>
            <a:pPr algn="l"/>
            <a:r>
              <a:rPr lang="tt-RU" sz="28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6).</a:t>
            </a:r>
            <a:r>
              <a:rPr lang="ru-RU" sz="28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Алюминий  и  </a:t>
            </a:r>
            <a:r>
              <a:rPr lang="tt-RU" sz="2800" dirty="0" smtClean="0">
                <a:solidFill>
                  <a:srgbClr val="7030A0"/>
                </a:solidFill>
              </a:rPr>
              <a:t> </a:t>
            </a:r>
            <a:r>
              <a:rPr lang="tt-RU" sz="2800" b="1" dirty="0" smtClean="0">
                <a:solidFill>
                  <a:srgbClr val="7030A0"/>
                </a:solidFill>
              </a:rPr>
              <a:t>цинк -  </a:t>
            </a:r>
            <a:r>
              <a:rPr lang="ru-RU" sz="2800" b="1" dirty="0" smtClean="0">
                <a:solidFill>
                  <a:srgbClr val="7030A0"/>
                </a:solidFill>
              </a:rPr>
              <a:t>в  клетках  живых  организмов</a:t>
            </a:r>
            <a:endParaRPr lang="tt-RU" sz="2800" b="1" dirty="0" smtClean="0">
              <a:solidFill>
                <a:srgbClr val="7030A0"/>
              </a:solidFill>
            </a:endParaRPr>
          </a:p>
          <a:p>
            <a:r>
              <a:rPr lang="tt-RU" sz="2800" dirty="0" smtClean="0">
                <a:solidFill>
                  <a:srgbClr val="7030A0"/>
                </a:solidFill>
              </a:rPr>
              <a:t>  </a:t>
            </a:r>
            <a:endParaRPr lang="tt-RU" sz="2800" dirty="0" smtClean="0">
              <a:ln>
                <a:solidFill>
                  <a:srgbClr val="7030A0"/>
                </a:solidFill>
              </a:ln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85729"/>
            <a:ext cx="6286544" cy="714379"/>
          </a:xfrm>
        </p:spPr>
        <p:txBody>
          <a:bodyPr>
            <a:prstTxWarp prst="textTriangleInverted">
              <a:avLst/>
            </a:prstTxWarp>
            <a:normAutofit/>
          </a:bodyPr>
          <a:lstStyle/>
          <a:p>
            <a:pPr algn="l"/>
            <a:r>
              <a:rPr lang="tt-RU" sz="4000" dirty="0" smtClean="0"/>
              <a:t> </a:t>
            </a:r>
            <a:r>
              <a:rPr lang="tt-RU" sz="4000" dirty="0" smtClean="0">
                <a:solidFill>
                  <a:schemeClr val="accent6"/>
                </a:solidFill>
              </a:rPr>
              <a:t>Знаете ли  вы?</a:t>
            </a:r>
            <a:endParaRPr lang="tt-RU" sz="4000" dirty="0">
              <a:solidFill>
                <a:schemeClr val="accent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428736"/>
            <a:ext cx="7643866" cy="4714908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tt-RU" dirty="0" smtClean="0"/>
              <a:t>                            </a:t>
            </a:r>
            <a:endParaRPr lang="tt-RU" sz="11100" dirty="0" smtClean="0">
              <a:solidFill>
                <a:srgbClr val="7030A0"/>
              </a:solidFill>
            </a:endParaRPr>
          </a:p>
          <a:p>
            <a:r>
              <a:rPr lang="ru-RU" sz="5400" dirty="0" smtClean="0"/>
              <a:t> </a:t>
            </a:r>
            <a:r>
              <a:rPr lang="ru-RU" sz="8600" dirty="0" smtClean="0">
                <a:solidFill>
                  <a:srgbClr val="C00000"/>
                </a:solidFill>
              </a:rPr>
              <a:t>Содержание   металлов    в   картофеле</a:t>
            </a:r>
            <a:endParaRPr lang="tt-RU" sz="8600" dirty="0" smtClean="0">
              <a:solidFill>
                <a:srgbClr val="C00000"/>
              </a:solidFill>
            </a:endParaRPr>
          </a:p>
          <a:p>
            <a:r>
              <a:rPr lang="tt-RU" sz="11100" dirty="0" smtClean="0">
                <a:solidFill>
                  <a:srgbClr val="FFC000"/>
                </a:solidFill>
              </a:rPr>
              <a:t> </a:t>
            </a:r>
            <a:r>
              <a:rPr lang="en-US" sz="11100" baseline="-25000" dirty="0" smtClean="0">
                <a:solidFill>
                  <a:srgbClr val="FFC000"/>
                </a:solidFill>
              </a:rPr>
              <a:t> </a:t>
            </a:r>
            <a:endParaRPr lang="tt-RU" sz="11100" dirty="0" smtClean="0">
              <a:solidFill>
                <a:srgbClr val="FFC000"/>
              </a:solidFill>
            </a:endParaRPr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ru-RU" baseline="-25000" dirty="0" smtClean="0"/>
              <a:t>                                                                             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ru-RU" baseline="-25000" dirty="0" smtClean="0"/>
              <a:t> </a:t>
            </a:r>
            <a:endParaRPr lang="tt-RU" dirty="0" smtClean="0"/>
          </a:p>
          <a:p>
            <a:r>
              <a:rPr lang="en-US" baseline="-25000" dirty="0" smtClean="0"/>
              <a:t> </a:t>
            </a:r>
            <a:endParaRPr lang="tt-RU" dirty="0" smtClean="0"/>
          </a:p>
          <a:p>
            <a:r>
              <a:rPr lang="ru-RU" baseline="-25000" dirty="0" smtClean="0"/>
              <a:t> </a:t>
            </a:r>
            <a:endParaRPr lang="tt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14480" y="2428868"/>
          <a:ext cx="5500726" cy="4177490"/>
        </p:xfrm>
        <a:graphic>
          <a:graphicData uri="http://schemas.openxmlformats.org/drawingml/2006/table">
            <a:tbl>
              <a:tblPr/>
              <a:tblGrid>
                <a:gridCol w="2135576"/>
                <a:gridCol w="3365150"/>
              </a:tblGrid>
              <a:tr h="270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Металл</a:t>
                      </a:r>
                      <a:endParaRPr lang="tt-RU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Содержание, мг  на100 г  сырого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продукта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tt-RU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Железо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30,0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Медь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16,5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Рубидий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5,0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t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Маргане</a:t>
                      </a:r>
                      <a:r>
                        <a:rPr lang="ru-RU" sz="2000" dirty="0" err="1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ц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3,5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Цинк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3,0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Алюминий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1,05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Молибден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aseline="-250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0,026 </a:t>
                      </a:r>
                      <a:r>
                        <a:rPr lang="ru-RU" sz="2800" baseline="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ru-RU" sz="2000" baseline="-25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Кобальт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0,015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Никель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0,026</a:t>
                      </a:r>
                      <a:endParaRPr lang="tt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4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0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1071570"/>
          </a:xfrm>
        </p:spPr>
        <p:txBody>
          <a:bodyPr>
            <a:normAutofit/>
          </a:bodyPr>
          <a:lstStyle/>
          <a:p>
            <a:pPr algn="l"/>
            <a:r>
              <a:rPr lang="ru-RU" sz="27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  </a:t>
            </a:r>
            <a:r>
              <a:rPr lang="ru-RU" sz="2700" b="1" cap="all" dirty="0" smtClean="0">
                <a:ln/>
                <a:solidFill>
                  <a:schemeClr val="accent6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Влияние  металлов  на    окраску       </a:t>
            </a:r>
            <a:br>
              <a:rPr lang="ru-RU" sz="2700" b="1" cap="all" dirty="0" smtClean="0">
                <a:ln/>
                <a:solidFill>
                  <a:schemeClr val="accent6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2700" b="1" cap="all" dirty="0" smtClean="0">
                <a:ln/>
                <a:solidFill>
                  <a:schemeClr val="accent6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                        растений     </a:t>
            </a:r>
            <a:endParaRPr lang="tt-RU" sz="2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071678"/>
            <a:ext cx="7786742" cy="3500462"/>
          </a:xfrm>
        </p:spPr>
        <p:txBody>
          <a:bodyPr/>
          <a:lstStyle/>
          <a:p>
            <a:endParaRPr lang="tt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2214551"/>
          <a:ext cx="6096000" cy="2714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992"/>
                <a:gridCol w="4191008"/>
              </a:tblGrid>
              <a:tr h="452441">
                <a:tc>
                  <a:txBody>
                    <a:bodyPr/>
                    <a:lstStyle/>
                    <a:p>
                      <a:r>
                        <a:rPr lang="tt-RU" dirty="0" smtClean="0"/>
                        <a:t>Металл</a:t>
                      </a:r>
                      <a:endParaRPr lang="tt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Окраска</a:t>
                      </a:r>
                      <a:r>
                        <a:rPr lang="ru-RU" baseline="0" dirty="0" smtClean="0"/>
                        <a:t>   растений</a:t>
                      </a:r>
                      <a:endParaRPr lang="tt-RU" dirty="0"/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r>
                        <a:rPr lang="ru-RU" dirty="0" smtClean="0"/>
                        <a:t>Медь</a:t>
                      </a:r>
                      <a:endParaRPr lang="tt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Синие</a:t>
                      </a:r>
                      <a:r>
                        <a:rPr lang="tt-RU" baseline="0" dirty="0" smtClean="0"/>
                        <a:t>  и  голубые  тона</a:t>
                      </a:r>
                      <a:r>
                        <a:rPr lang="tt-RU" dirty="0" smtClean="0"/>
                        <a:t>    </a:t>
                      </a:r>
                      <a:endParaRPr lang="tt-RU" dirty="0"/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r>
                        <a:rPr lang="tt-RU" dirty="0" smtClean="0"/>
                        <a:t>Мар</a:t>
                      </a:r>
                      <a:r>
                        <a:rPr lang="ru-RU" dirty="0" smtClean="0"/>
                        <a:t>ганец</a:t>
                      </a:r>
                      <a:endParaRPr lang="tt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Розовая</a:t>
                      </a:r>
                      <a:r>
                        <a:rPr lang="ru-RU" baseline="0" dirty="0" smtClean="0"/>
                        <a:t>  и  красная</a:t>
                      </a:r>
                      <a:endParaRPr lang="tt-RU" dirty="0"/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r>
                        <a:rPr lang="ru-RU" dirty="0" smtClean="0"/>
                        <a:t>Никель</a:t>
                      </a:r>
                      <a:endParaRPr lang="tt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Обесцвечивание</a:t>
                      </a:r>
                      <a:r>
                        <a:rPr lang="ru-RU" baseline="0" dirty="0" smtClean="0"/>
                        <a:t>   цветов</a:t>
                      </a:r>
                      <a:endParaRPr lang="tt-RU" dirty="0"/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r>
                        <a:rPr lang="ru-RU" dirty="0" smtClean="0"/>
                        <a:t>Железо</a:t>
                      </a:r>
                      <a:endParaRPr lang="tt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Яркие  желто -  зеленые   листья</a:t>
                      </a:r>
                      <a:endParaRPr lang="tt-RU" dirty="0"/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r>
                        <a:rPr lang="ru-RU" dirty="0" smtClean="0"/>
                        <a:t>Цинк</a:t>
                      </a:r>
                      <a:endParaRPr lang="tt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t-RU" dirty="0" smtClean="0"/>
                        <a:t>  Лимонный  цвет   листьев  эшшольции</a:t>
                      </a:r>
                      <a:endParaRPr lang="tt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71569"/>
          </a:xfrm>
        </p:spPr>
        <p:txBody>
          <a:bodyPr>
            <a:prstTxWarp prst="textInflate">
              <a:avLst>
                <a:gd name="adj" fmla="val 20000"/>
              </a:avLst>
            </a:prstTxWarp>
            <a:normAutofit/>
          </a:bodyPr>
          <a:lstStyle/>
          <a:p>
            <a:pPr algn="l"/>
            <a:r>
              <a:rPr lang="ru-RU" sz="2400" b="1" dirty="0" smtClean="0">
                <a:solidFill>
                  <a:srgbClr val="CD4593"/>
                </a:solidFill>
              </a:rPr>
              <a:t>Вредное  влияние  металлов  и  их  соединений  на  организм  человека </a:t>
            </a:r>
            <a:r>
              <a:rPr lang="tt-RU" sz="2400" dirty="0" smtClean="0">
                <a:solidFill>
                  <a:srgbClr val="CD4593"/>
                </a:solidFill>
              </a:rPr>
              <a:t> </a:t>
            </a:r>
            <a:endParaRPr lang="tt-RU" sz="2400" dirty="0">
              <a:solidFill>
                <a:srgbClr val="CD459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15304" cy="457203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FF0000"/>
                </a:solidFill>
              </a:rPr>
              <a:t>1).Свинец   накапливается   в</a:t>
            </a:r>
            <a:r>
              <a:rPr lang="tt-RU" sz="24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</a:rPr>
              <a:t>костной  ткани  </a:t>
            </a:r>
            <a:r>
              <a:rPr lang="tt-RU" sz="2400" b="1" dirty="0" smtClean="0">
                <a:solidFill>
                  <a:srgbClr val="FF0000"/>
                </a:solidFill>
              </a:rPr>
              <a:t>,  </a:t>
            </a:r>
            <a:r>
              <a:rPr lang="ru-RU" sz="2400" b="1" dirty="0" smtClean="0">
                <a:solidFill>
                  <a:srgbClr val="FF0000"/>
                </a:solidFill>
              </a:rPr>
              <a:t>печени </a:t>
            </a:r>
            <a:r>
              <a:rPr lang="tt-RU" sz="2400" b="1" dirty="0" smtClean="0">
                <a:solidFill>
                  <a:srgbClr val="FF0000"/>
                </a:solidFill>
              </a:rPr>
              <a:t>,  </a:t>
            </a:r>
            <a:r>
              <a:rPr lang="ru-RU" sz="2400" b="1" dirty="0" smtClean="0">
                <a:solidFill>
                  <a:srgbClr val="FF0000"/>
                </a:solidFill>
              </a:rPr>
              <a:t>почках </a:t>
            </a:r>
            <a:endParaRPr lang="tt-RU" sz="2400" b="1" dirty="0" smtClean="0">
              <a:solidFill>
                <a:srgbClr val="FF0000"/>
              </a:solidFill>
            </a:endParaRPr>
          </a:p>
          <a:p>
            <a:pPr algn="l"/>
            <a:r>
              <a:rPr lang="tt-RU" sz="2400" b="1" dirty="0" smtClean="0">
                <a:solidFill>
                  <a:srgbClr val="FF0000"/>
                </a:solidFill>
              </a:rPr>
              <a:t>2).</a:t>
            </a:r>
            <a:r>
              <a:rPr lang="ru-RU" sz="2400" b="1" dirty="0" smtClean="0">
                <a:solidFill>
                  <a:srgbClr val="FF0000"/>
                </a:solidFill>
              </a:rPr>
              <a:t> Марганец   </a:t>
            </a:r>
            <a:r>
              <a:rPr lang="ru-RU" sz="2400" b="1" dirty="0" err="1" smtClean="0">
                <a:solidFill>
                  <a:srgbClr val="FF0000"/>
                </a:solidFill>
              </a:rPr>
              <a:t>пораж</a:t>
            </a:r>
            <a:r>
              <a:rPr lang="tt-RU" sz="2400" b="1" dirty="0" smtClean="0">
                <a:solidFill>
                  <a:srgbClr val="FF0000"/>
                </a:solidFill>
              </a:rPr>
              <a:t>ает     </a:t>
            </a:r>
            <a:r>
              <a:rPr lang="ru-RU" sz="2400" b="1" dirty="0" smtClean="0">
                <a:solidFill>
                  <a:srgbClr val="FF0000"/>
                </a:solidFill>
              </a:rPr>
              <a:t>центральную  </a:t>
            </a:r>
            <a:r>
              <a:rPr lang="tt-RU" sz="2400" b="1" dirty="0" smtClean="0">
                <a:solidFill>
                  <a:srgbClr val="FF0000"/>
                </a:solidFill>
              </a:rPr>
              <a:t>  нерв</a:t>
            </a:r>
            <a:r>
              <a:rPr lang="ru-RU" sz="2400" b="1" dirty="0" err="1" smtClean="0">
                <a:solidFill>
                  <a:srgbClr val="FF0000"/>
                </a:solidFill>
              </a:rPr>
              <a:t>ную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tt-RU" sz="2400" b="1" dirty="0" smtClean="0">
                <a:solidFill>
                  <a:srgbClr val="FF0000"/>
                </a:solidFill>
              </a:rPr>
              <a:t>  систем</a:t>
            </a:r>
            <a:r>
              <a:rPr lang="ru-RU" sz="2400" b="1" dirty="0" smtClean="0">
                <a:solidFill>
                  <a:srgbClr val="FF0000"/>
                </a:solidFill>
              </a:rPr>
              <a:t>у </a:t>
            </a:r>
            <a:r>
              <a:rPr lang="tt-RU" sz="2400" b="1" dirty="0" smtClean="0">
                <a:solidFill>
                  <a:srgbClr val="FF0000"/>
                </a:solidFill>
              </a:rPr>
              <a:t>, </a:t>
            </a:r>
            <a:r>
              <a:rPr lang="ru-RU" sz="2400" b="1" dirty="0" smtClean="0">
                <a:solidFill>
                  <a:srgbClr val="FF0000"/>
                </a:solidFill>
              </a:rPr>
              <a:t>почки  </a:t>
            </a:r>
            <a:r>
              <a:rPr lang="tt-RU" sz="2400" b="1" dirty="0" smtClean="0">
                <a:solidFill>
                  <a:srgbClr val="FF0000"/>
                </a:solidFill>
              </a:rPr>
              <a:t>,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органы   кровообращения   и  легкие </a:t>
            </a:r>
            <a:endParaRPr lang="tt-RU" sz="2400" b="1" dirty="0" smtClean="0">
              <a:solidFill>
                <a:srgbClr val="FF0000"/>
              </a:solidFill>
            </a:endParaRPr>
          </a:p>
          <a:p>
            <a:pPr algn="l"/>
            <a:r>
              <a:rPr lang="tt-RU" sz="2400" b="1" dirty="0" smtClean="0">
                <a:solidFill>
                  <a:srgbClr val="FF0000"/>
                </a:solidFill>
              </a:rPr>
              <a:t>3). Хром </a:t>
            </a:r>
            <a:r>
              <a:rPr lang="ru-RU" sz="2400" b="1" dirty="0" smtClean="0">
                <a:solidFill>
                  <a:srgbClr val="FF0000"/>
                </a:solidFill>
              </a:rPr>
              <a:t> действует  на  слизистые  оболочки</a:t>
            </a:r>
            <a:endParaRPr lang="tt-RU" sz="2400" b="1" dirty="0" smtClean="0">
              <a:solidFill>
                <a:srgbClr val="FF0000"/>
              </a:solidFill>
            </a:endParaRPr>
          </a:p>
          <a:p>
            <a:pPr algn="l"/>
            <a:r>
              <a:rPr lang="ru-RU" sz="2400" b="1" dirty="0" smtClean="0">
                <a:solidFill>
                  <a:srgbClr val="FF0000"/>
                </a:solidFill>
              </a:rPr>
              <a:t>4). Ртуть  поражает  ЦНС,   кору  головного   мозга</a:t>
            </a:r>
            <a:endParaRPr lang="tt-RU" sz="2400" b="1" dirty="0" smtClean="0">
              <a:solidFill>
                <a:srgbClr val="FF0000"/>
              </a:solidFill>
            </a:endParaRPr>
          </a:p>
          <a:p>
            <a:pPr algn="l"/>
            <a:r>
              <a:rPr lang="tt-RU" sz="2400" b="1" dirty="0" smtClean="0">
                <a:solidFill>
                  <a:srgbClr val="FF0000"/>
                </a:solidFill>
              </a:rPr>
              <a:t>5). Медь  накапливается   в  печени</a:t>
            </a:r>
          </a:p>
          <a:p>
            <a:pPr algn="l"/>
            <a:r>
              <a:rPr lang="tt-RU" sz="2400" b="1" dirty="0" smtClean="0">
                <a:solidFill>
                  <a:srgbClr val="FF0000"/>
                </a:solidFill>
              </a:rPr>
              <a:t>6). Никель </a:t>
            </a:r>
            <a:r>
              <a:rPr lang="ru-RU" sz="2400" b="1" dirty="0" smtClean="0">
                <a:solidFill>
                  <a:srgbClr val="FF0000"/>
                </a:solidFill>
              </a:rPr>
              <a:t>   поражает   легкие </a:t>
            </a:r>
            <a:r>
              <a:rPr lang="tt-RU" sz="2400" b="1" dirty="0" smtClean="0">
                <a:solidFill>
                  <a:srgbClr val="FF0000"/>
                </a:solidFill>
              </a:rPr>
              <a:t>, </a:t>
            </a:r>
            <a:r>
              <a:rPr lang="ru-RU" sz="2400" b="1" dirty="0" smtClean="0">
                <a:solidFill>
                  <a:srgbClr val="FF0000"/>
                </a:solidFill>
              </a:rPr>
              <a:t>кожу</a:t>
            </a:r>
            <a:endParaRPr lang="tt-RU" sz="2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 </a:t>
            </a:r>
            <a:endParaRPr lang="tt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143007"/>
          </a:xfrm>
        </p:spPr>
        <p:txBody>
          <a:bodyPr>
            <a:prstTxWarp prst="textTriangleInverted">
              <a:avLst/>
            </a:prstTxWarp>
          </a:bodyPr>
          <a:lstStyle/>
          <a:p>
            <a:r>
              <a:rPr lang="tt-RU" dirty="0" smtClean="0">
                <a:solidFill>
                  <a:srgbClr val="00B0F0"/>
                </a:solidFill>
              </a:rPr>
              <a:t>Тестовые   задания</a:t>
            </a:r>
            <a:endParaRPr lang="tt-RU" dirty="0">
              <a:solidFill>
                <a:srgbClr val="00B0F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571612"/>
            <a:ext cx="7715304" cy="4643470"/>
          </a:xfrm>
        </p:spPr>
        <p:txBody>
          <a:bodyPr>
            <a:normAutofit/>
          </a:bodyPr>
          <a:lstStyle/>
          <a:p>
            <a:pPr algn="l"/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1).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Металлические   свойства   в  ряду  элементов</a:t>
            </a:r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 Be, Mg, Ca, Sr, Ba   :</a:t>
            </a: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а). не  изменяются, б). ослабевают,  в).усиливаются,  г).    изменяются   периодически    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2). Сталь  -  это  сплав: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а). марганца  с  хлором  , б). никеля  с  кремнием , </a:t>
            </a: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в). фосфора  с   серой , г). железа  с    углеродом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3). Реагирует    с водой    при   комнатной     температуре :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а).  железо,  б).  цинк,  в).  медь,  г). кальций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ru-RU" sz="24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85817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tt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Тестовые   задания</a:t>
            </a:r>
            <a:endParaRPr lang="tt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214422"/>
            <a:ext cx="7643866" cy="5000660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4). Широко   используется  в   электротехнике</a:t>
            </a:r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algn="l"/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а).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железо</a:t>
            </a:r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,  б). 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медь</a:t>
            </a:r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,  в).  литий,  г).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кальций</a:t>
            </a: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5).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Не  реагирует  с  водой  даже   при   нагревании</a:t>
            </a:r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algn="l"/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а). 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магний,  б).  цинк,  в). железо,  г). медь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6). Металлические   свойства  в   ряду   элементов            </a:t>
            </a:r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Si,  Al, Mg,  Na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а). не   изменяются, б). ослабевают, в).усиливаются, </a:t>
            </a: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 г).изменяются  периодически .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7). Бронза  -это   сплав:  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а). цинка  с   оловом,   б).  алюминия  с   марганцем  ,  в).железа с   фосфором,    </a:t>
            </a:r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г).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меди  с</a:t>
            </a:r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оловом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tt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428605"/>
            <a:ext cx="6286544" cy="1357321"/>
          </a:xfrm>
        </p:spPr>
        <p:txBody>
          <a:bodyPr>
            <a:prstTxWarp prst="textCanDown">
              <a:avLst/>
            </a:prstTxWarp>
          </a:bodyPr>
          <a:lstStyle/>
          <a:p>
            <a:r>
              <a:rPr lang="ru-RU" smtClean="0">
                <a:solidFill>
                  <a:srgbClr val="FF0000"/>
                </a:solidFill>
              </a:rPr>
              <a:t>Правильные  ответы</a:t>
            </a:r>
            <a:endParaRPr lang="tt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2214554"/>
            <a:ext cx="7286676" cy="1643074"/>
          </a:xfrm>
        </p:spPr>
        <p:txBody>
          <a:bodyPr/>
          <a:lstStyle/>
          <a:p>
            <a:pPr algn="l"/>
            <a:endParaRPr lang="tt-RU" dirty="0" smtClean="0"/>
          </a:p>
          <a:p>
            <a:pPr algn="l"/>
            <a:r>
              <a:rPr lang="tt-RU" dirty="0" smtClean="0">
                <a:solidFill>
                  <a:srgbClr val="CD4593"/>
                </a:solidFill>
              </a:rPr>
              <a:t>1).в,  2).г   3).г   4).б    5). г,   6).в , 7).г</a:t>
            </a:r>
            <a:endParaRPr lang="tt-RU" dirty="0">
              <a:solidFill>
                <a:srgbClr val="CD459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428604"/>
            <a:ext cx="6286544" cy="1214445"/>
          </a:xfrm>
        </p:spPr>
        <p:txBody>
          <a:bodyPr>
            <a:prstTxWarp prst="textWave1">
              <a:avLst>
                <a:gd name="adj1" fmla="val 12500"/>
                <a:gd name="adj2" fmla="val -808"/>
              </a:avLst>
            </a:prstTxWarp>
            <a:normAutofit/>
          </a:bodyPr>
          <a:lstStyle/>
          <a:p>
            <a:r>
              <a:rPr lang="ru-RU" sz="6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Задания</a:t>
            </a:r>
            <a:endParaRPr lang="tt-RU" sz="60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071678"/>
            <a:ext cx="7072362" cy="3567122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•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Какой   объем (н.у.)  оксида  углерода  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V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выделится   при   взаимодействии   соляной  кислоты   с  50  г   минерала  сидерита,  содержащего   80 % FeCO</a:t>
            </a:r>
            <a:r>
              <a:rPr lang="tt-RU" baseline="-25000" dirty="0" smtClean="0">
                <a:solidFill>
                  <a:schemeClr val="accent6">
                    <a:lumMod val="75000"/>
                  </a:schemeClr>
                </a:solidFill>
              </a:rPr>
              <a:t>3 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 ? </a:t>
            </a:r>
          </a:p>
          <a:p>
            <a:pPr algn="l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• 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Fe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→ 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FeSO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4 </a:t>
            </a:r>
            <a:r>
              <a:rPr lang="tt-RU" baseline="-25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→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Fe(OH)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tt-RU" baseline="-250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→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l"/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→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Fe (OH)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→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FeCl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tt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tt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571481"/>
            <a:ext cx="6786610" cy="1214445"/>
          </a:xfrm>
        </p:spPr>
        <p:txBody>
          <a:bodyPr>
            <a:prstTxWarp prst="textChevronInverted">
              <a:avLst/>
            </a:prstTxWarp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+mn-lt"/>
              </a:rPr>
              <a:t>Правильный    ответ</a:t>
            </a:r>
            <a:endParaRPr lang="tt-RU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285992"/>
            <a:ext cx="7286676" cy="35719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Fe CO</a:t>
            </a:r>
            <a:r>
              <a:rPr lang="en-US" sz="2800" baseline="-25000" dirty="0" smtClean="0">
                <a:solidFill>
                  <a:srgbClr val="7030A0"/>
                </a:solidFill>
              </a:rPr>
              <a:t>3</a:t>
            </a:r>
            <a:r>
              <a:rPr lang="en-US" sz="2800" dirty="0" smtClean="0">
                <a:solidFill>
                  <a:srgbClr val="7030A0"/>
                </a:solidFill>
              </a:rPr>
              <a:t>  +2HCl  →  FeCl</a:t>
            </a:r>
            <a:r>
              <a:rPr lang="en-US" sz="2800" baseline="-25000" dirty="0" smtClean="0">
                <a:solidFill>
                  <a:srgbClr val="7030A0"/>
                </a:solidFill>
              </a:rPr>
              <a:t>2</a:t>
            </a:r>
            <a:r>
              <a:rPr lang="en-US" sz="2800" dirty="0" smtClean="0">
                <a:solidFill>
                  <a:srgbClr val="7030A0"/>
                </a:solidFill>
              </a:rPr>
              <a:t>   +H</a:t>
            </a:r>
            <a:r>
              <a:rPr lang="en-US" sz="2800" baseline="-25000" dirty="0" smtClean="0">
                <a:solidFill>
                  <a:srgbClr val="7030A0"/>
                </a:solidFill>
              </a:rPr>
              <a:t>2</a:t>
            </a:r>
            <a:r>
              <a:rPr lang="en-US" sz="2800" dirty="0" smtClean="0">
                <a:solidFill>
                  <a:srgbClr val="7030A0"/>
                </a:solidFill>
              </a:rPr>
              <a:t> O  +  </a:t>
            </a:r>
            <a:r>
              <a:rPr lang="en-US" sz="2800" dirty="0" smtClean="0">
                <a:solidFill>
                  <a:srgbClr val="7030A0"/>
                </a:solidFill>
              </a:rPr>
              <a:t>CO</a:t>
            </a:r>
            <a:r>
              <a:rPr lang="en-US" sz="2800" baseline="-25000" dirty="0" smtClean="0">
                <a:solidFill>
                  <a:srgbClr val="7030A0"/>
                </a:solidFill>
              </a:rPr>
              <a:t>2</a:t>
            </a:r>
            <a:endParaRPr lang="en-US" sz="2800" baseline="-25000" dirty="0" smtClean="0">
              <a:solidFill>
                <a:srgbClr val="7030A0"/>
              </a:solidFill>
            </a:endParaRPr>
          </a:p>
          <a:p>
            <a:r>
              <a:rPr lang="en-US" sz="2800" dirty="0" smtClean="0">
                <a:solidFill>
                  <a:srgbClr val="7030A0"/>
                </a:solidFill>
              </a:rPr>
              <a:t>m </a:t>
            </a:r>
            <a:r>
              <a:rPr lang="en-US" sz="2800" dirty="0" smtClean="0">
                <a:solidFill>
                  <a:srgbClr val="7030A0"/>
                </a:solidFill>
              </a:rPr>
              <a:t>(</a:t>
            </a:r>
            <a:r>
              <a:rPr lang="ru-RU" sz="2800" dirty="0" err="1" smtClean="0">
                <a:solidFill>
                  <a:srgbClr val="7030A0"/>
                </a:solidFill>
              </a:rPr>
              <a:t>чис</a:t>
            </a:r>
            <a:r>
              <a:rPr lang="en-US" sz="2800" dirty="0" smtClean="0">
                <a:solidFill>
                  <a:srgbClr val="7030A0"/>
                </a:solidFill>
              </a:rPr>
              <a:t>.)  Fe CO</a:t>
            </a:r>
            <a:r>
              <a:rPr lang="en-US" sz="2800" baseline="-25000" dirty="0" smtClean="0">
                <a:solidFill>
                  <a:srgbClr val="7030A0"/>
                </a:solidFill>
              </a:rPr>
              <a:t>3</a:t>
            </a:r>
            <a:r>
              <a:rPr lang="en-US" sz="2800" dirty="0" smtClean="0">
                <a:solidFill>
                  <a:srgbClr val="7030A0"/>
                </a:solidFill>
              </a:rPr>
              <a:t>  =  50  •0</a:t>
            </a:r>
            <a:r>
              <a:rPr lang="tt-RU" sz="2800" dirty="0" smtClean="0">
                <a:solidFill>
                  <a:srgbClr val="7030A0"/>
                </a:solidFill>
              </a:rPr>
              <a:t>,</a:t>
            </a:r>
            <a:r>
              <a:rPr lang="en-US" sz="2800" dirty="0" smtClean="0">
                <a:solidFill>
                  <a:srgbClr val="7030A0"/>
                </a:solidFill>
              </a:rPr>
              <a:t>8  =40  </a:t>
            </a:r>
            <a:r>
              <a:rPr lang="ru-RU" sz="2800" dirty="0" smtClean="0">
                <a:solidFill>
                  <a:srgbClr val="7030A0"/>
                </a:solidFill>
              </a:rPr>
              <a:t>г</a:t>
            </a:r>
            <a:endParaRPr lang="tt-RU" sz="2800" dirty="0" smtClean="0">
              <a:solidFill>
                <a:srgbClr val="7030A0"/>
              </a:solidFill>
            </a:endParaRPr>
          </a:p>
          <a:p>
            <a:r>
              <a:rPr lang="en-US" sz="2800" dirty="0" smtClean="0">
                <a:solidFill>
                  <a:srgbClr val="7030A0"/>
                </a:solidFill>
              </a:rPr>
              <a:t>n (Fe CO</a:t>
            </a:r>
            <a:r>
              <a:rPr lang="en-US" sz="2800" baseline="-25000" dirty="0" smtClean="0">
                <a:solidFill>
                  <a:srgbClr val="7030A0"/>
                </a:solidFill>
              </a:rPr>
              <a:t>3</a:t>
            </a:r>
            <a:r>
              <a:rPr lang="en-US" sz="2800" dirty="0" smtClean="0">
                <a:solidFill>
                  <a:srgbClr val="7030A0"/>
                </a:solidFill>
              </a:rPr>
              <a:t> ) = n/  M=  40/  116 = 0</a:t>
            </a:r>
            <a:r>
              <a:rPr lang="tt-RU" sz="2800" dirty="0" smtClean="0">
                <a:solidFill>
                  <a:srgbClr val="7030A0"/>
                </a:solidFill>
              </a:rPr>
              <a:t>,</a:t>
            </a:r>
            <a:r>
              <a:rPr lang="en-US" sz="2800" dirty="0" smtClean="0">
                <a:solidFill>
                  <a:srgbClr val="7030A0"/>
                </a:solidFill>
              </a:rPr>
              <a:t>345  </a:t>
            </a:r>
            <a:r>
              <a:rPr lang="ru-RU" sz="2800" dirty="0" smtClean="0">
                <a:solidFill>
                  <a:srgbClr val="7030A0"/>
                </a:solidFill>
              </a:rPr>
              <a:t>моль</a:t>
            </a:r>
            <a:endParaRPr lang="tt-RU" sz="2800" dirty="0" smtClean="0">
              <a:solidFill>
                <a:srgbClr val="7030A0"/>
              </a:solidFill>
            </a:endParaRPr>
          </a:p>
          <a:p>
            <a:r>
              <a:rPr lang="en-US" sz="2800" dirty="0" smtClean="0">
                <a:solidFill>
                  <a:srgbClr val="7030A0"/>
                </a:solidFill>
              </a:rPr>
              <a:t>n (CO</a:t>
            </a:r>
            <a:r>
              <a:rPr lang="en-US" sz="2800" baseline="-25000" dirty="0" smtClean="0">
                <a:solidFill>
                  <a:srgbClr val="7030A0"/>
                </a:solidFill>
              </a:rPr>
              <a:t>2</a:t>
            </a:r>
            <a:r>
              <a:rPr lang="en-US" sz="2800" dirty="0" smtClean="0">
                <a:solidFill>
                  <a:srgbClr val="7030A0"/>
                </a:solidFill>
              </a:rPr>
              <a:t> )  = n (Fe CO</a:t>
            </a:r>
            <a:r>
              <a:rPr lang="en-US" sz="2800" baseline="-25000" dirty="0" smtClean="0">
                <a:solidFill>
                  <a:srgbClr val="7030A0"/>
                </a:solidFill>
              </a:rPr>
              <a:t>3</a:t>
            </a:r>
            <a:r>
              <a:rPr lang="en-US" sz="2800" dirty="0" smtClean="0">
                <a:solidFill>
                  <a:srgbClr val="7030A0"/>
                </a:solidFill>
              </a:rPr>
              <a:t>  ) = 0</a:t>
            </a:r>
            <a:r>
              <a:rPr lang="tt-RU" sz="2800" dirty="0" smtClean="0">
                <a:solidFill>
                  <a:srgbClr val="7030A0"/>
                </a:solidFill>
              </a:rPr>
              <a:t>,</a:t>
            </a:r>
            <a:r>
              <a:rPr lang="en-US" sz="2800" dirty="0" smtClean="0">
                <a:solidFill>
                  <a:srgbClr val="7030A0"/>
                </a:solidFill>
              </a:rPr>
              <a:t>345  </a:t>
            </a:r>
            <a:r>
              <a:rPr lang="ru-RU" sz="2800" dirty="0" smtClean="0">
                <a:solidFill>
                  <a:srgbClr val="7030A0"/>
                </a:solidFill>
              </a:rPr>
              <a:t>моль</a:t>
            </a:r>
            <a:endParaRPr lang="tt-RU" sz="2800" dirty="0" smtClean="0">
              <a:solidFill>
                <a:srgbClr val="7030A0"/>
              </a:solidFill>
            </a:endParaRPr>
          </a:p>
          <a:p>
            <a:r>
              <a:rPr lang="en-US" sz="2800" dirty="0" smtClean="0">
                <a:solidFill>
                  <a:srgbClr val="7030A0"/>
                </a:solidFill>
              </a:rPr>
              <a:t>V (CO</a:t>
            </a:r>
            <a:r>
              <a:rPr lang="en-US" sz="2800" baseline="-25000" dirty="0" smtClean="0">
                <a:solidFill>
                  <a:srgbClr val="7030A0"/>
                </a:solidFill>
              </a:rPr>
              <a:t>2</a:t>
            </a:r>
            <a:r>
              <a:rPr lang="en-US" sz="2800" dirty="0" smtClean="0">
                <a:solidFill>
                  <a:srgbClr val="7030A0"/>
                </a:solidFill>
              </a:rPr>
              <a:t> ) =  </a:t>
            </a:r>
            <a:r>
              <a:rPr lang="en-US" sz="2800" dirty="0" err="1" smtClean="0">
                <a:solidFill>
                  <a:srgbClr val="7030A0"/>
                </a:solidFill>
              </a:rPr>
              <a:t>n•V</a:t>
            </a:r>
            <a:r>
              <a:rPr lang="en-US" sz="2800" baseline="-25000" dirty="0" err="1" smtClean="0">
                <a:solidFill>
                  <a:srgbClr val="7030A0"/>
                </a:solidFill>
              </a:rPr>
              <a:t>m</a:t>
            </a:r>
            <a:r>
              <a:rPr lang="en-US" sz="2800" dirty="0" smtClean="0">
                <a:solidFill>
                  <a:srgbClr val="7030A0"/>
                </a:solidFill>
              </a:rPr>
              <a:t>  =0</a:t>
            </a:r>
            <a:r>
              <a:rPr lang="tt-RU" sz="2800" dirty="0" smtClean="0">
                <a:solidFill>
                  <a:srgbClr val="7030A0"/>
                </a:solidFill>
              </a:rPr>
              <a:t>,</a:t>
            </a:r>
            <a:r>
              <a:rPr lang="en-US" sz="2800" dirty="0" smtClean="0">
                <a:solidFill>
                  <a:srgbClr val="7030A0"/>
                </a:solidFill>
              </a:rPr>
              <a:t>345  • 22</a:t>
            </a:r>
            <a:r>
              <a:rPr lang="tt-RU" sz="2800" dirty="0" smtClean="0">
                <a:solidFill>
                  <a:srgbClr val="7030A0"/>
                </a:solidFill>
              </a:rPr>
              <a:t>,</a:t>
            </a:r>
            <a:r>
              <a:rPr lang="en-US" sz="2800" dirty="0" smtClean="0">
                <a:solidFill>
                  <a:srgbClr val="7030A0"/>
                </a:solidFill>
              </a:rPr>
              <a:t>4 = 7</a:t>
            </a:r>
            <a:r>
              <a:rPr lang="tt-RU" sz="2800" dirty="0" smtClean="0">
                <a:solidFill>
                  <a:srgbClr val="7030A0"/>
                </a:solidFill>
              </a:rPr>
              <a:t>,</a:t>
            </a:r>
            <a:r>
              <a:rPr lang="en-US" sz="2800" dirty="0" smtClean="0">
                <a:solidFill>
                  <a:srgbClr val="7030A0"/>
                </a:solidFill>
              </a:rPr>
              <a:t>7 </a:t>
            </a:r>
            <a:r>
              <a:rPr lang="ru-RU" sz="2800" dirty="0" smtClean="0">
                <a:solidFill>
                  <a:srgbClr val="7030A0"/>
                </a:solidFill>
              </a:rPr>
              <a:t>л</a:t>
            </a:r>
            <a:endParaRPr lang="tt-RU" sz="2800" dirty="0" smtClean="0">
              <a:solidFill>
                <a:srgbClr val="7030A0"/>
              </a:solidFill>
            </a:endParaRPr>
          </a:p>
          <a:p>
            <a:pPr algn="l"/>
            <a:r>
              <a:rPr lang="ru-RU" sz="2800" dirty="0" smtClean="0">
                <a:solidFill>
                  <a:srgbClr val="7030A0"/>
                </a:solidFill>
              </a:rPr>
              <a:t>                               </a:t>
            </a:r>
            <a:r>
              <a:rPr lang="tt-RU" sz="2800" dirty="0" smtClean="0">
                <a:solidFill>
                  <a:srgbClr val="7030A0"/>
                </a:solidFill>
              </a:rPr>
              <a:t>Ответ: </a:t>
            </a:r>
            <a:r>
              <a:rPr lang="en-US" sz="2800" dirty="0" smtClean="0">
                <a:solidFill>
                  <a:srgbClr val="7030A0"/>
                </a:solidFill>
              </a:rPr>
              <a:t>V (CO</a:t>
            </a:r>
            <a:r>
              <a:rPr lang="en-US" sz="2800" baseline="-25000" dirty="0" smtClean="0">
                <a:solidFill>
                  <a:srgbClr val="7030A0"/>
                </a:solidFill>
              </a:rPr>
              <a:t>2</a:t>
            </a:r>
            <a:r>
              <a:rPr lang="tt-RU" sz="2800" dirty="0" smtClean="0">
                <a:solidFill>
                  <a:srgbClr val="7030A0"/>
                </a:solidFill>
              </a:rPr>
              <a:t>)  =  7,7  л</a:t>
            </a:r>
            <a:endParaRPr lang="tt-RU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214445"/>
          </a:xfrm>
        </p:spPr>
        <p:txBody>
          <a:bodyPr>
            <a:prstTxWarp prst="textChevronInverted">
              <a:avLst/>
            </a:prstTxWarp>
          </a:bodyPr>
          <a:lstStyle/>
          <a:p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Правильные   ответы </a:t>
            </a:r>
            <a:endParaRPr lang="tt-RU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2000240"/>
            <a:ext cx="7143800" cy="363856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•Fe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→FeSO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4 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→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Fe(OH)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2</a:t>
            </a:r>
            <a:r>
              <a:rPr lang="tt-RU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→Fe (OH)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3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→FeCl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3   </a:t>
            </a:r>
            <a:r>
              <a:rPr lang="tt-RU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   </a:t>
            </a:r>
          </a:p>
          <a:p>
            <a:pPr algn="l"/>
            <a:r>
              <a:rPr lang="tt-RU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1).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Fe  +H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2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SO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4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→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 FeSO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4 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+ H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2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↑</a:t>
            </a:r>
            <a:endParaRPr lang="tt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SL_Times New Roman" pitchFamily="18" charset="0"/>
            </a:endParaRPr>
          </a:p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2)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.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FeSO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4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+ 2NaOH 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→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Fe(OH)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2</a:t>
            </a:r>
            <a:r>
              <a:rPr lang="tt-RU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 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↓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+Na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2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SO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4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</a:t>
            </a:r>
            <a:endParaRPr lang="tt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SL_Times New Roman" pitchFamily="18" charset="0"/>
            </a:endParaRPr>
          </a:p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3)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.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 2Fe(OH)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2</a:t>
            </a:r>
            <a:r>
              <a:rPr lang="tt-RU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+O +HOH  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→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2 Fe (OH)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3</a:t>
            </a:r>
            <a:endParaRPr lang="tt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SL_Times New Roman" pitchFamily="18" charset="0"/>
            </a:endParaRPr>
          </a:p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4)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.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Fe (OH)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3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+ 3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HCl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  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→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FeCl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3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 +</a:t>
            </a:r>
            <a:r>
              <a:rPr lang="tt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3H</a:t>
            </a:r>
            <a:r>
              <a:rPr lang="en-US" sz="28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2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L_Times New Roman" pitchFamily="18" charset="0"/>
              </a:rPr>
              <a:t>O</a:t>
            </a: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SL_Times New Roman" pitchFamily="18" charset="0"/>
            </a:endParaRPr>
          </a:p>
          <a:p>
            <a:pPr algn="l"/>
            <a:endParaRPr lang="tt-RU" sz="2800" dirty="0">
              <a:solidFill>
                <a:schemeClr val="tx1">
                  <a:lumMod val="95000"/>
                  <a:lumOff val="5000"/>
                </a:schemeClr>
              </a:solidFill>
              <a:latin typeface="SL_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214445"/>
          </a:xfrm>
        </p:spPr>
        <p:txBody>
          <a:bodyPr>
            <a:prstTxWarp prst="textDeflate">
              <a:avLst/>
            </a:prstTxWarp>
          </a:bodyPr>
          <a:lstStyle/>
          <a:p>
            <a:r>
              <a:rPr lang="tt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План</a:t>
            </a:r>
            <a:endParaRPr lang="tt-RU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2500306"/>
            <a:ext cx="7429552" cy="3857652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ru-RU" sz="3800" dirty="0" smtClean="0">
                <a:solidFill>
                  <a:srgbClr val="7030A0"/>
                </a:solidFill>
              </a:rPr>
              <a:t>1).  Общая  характеристика  металлов.</a:t>
            </a:r>
            <a:endParaRPr lang="tt-RU" sz="3800" dirty="0" smtClean="0">
              <a:solidFill>
                <a:srgbClr val="7030A0"/>
              </a:solidFill>
            </a:endParaRPr>
          </a:p>
          <a:p>
            <a:pPr algn="l"/>
            <a:r>
              <a:rPr lang="tt-RU" sz="3800" dirty="0" smtClean="0">
                <a:solidFill>
                  <a:srgbClr val="7030A0"/>
                </a:solidFill>
              </a:rPr>
              <a:t>2).  </a:t>
            </a:r>
            <a:r>
              <a:rPr lang="ru-RU" sz="3800" dirty="0" smtClean="0">
                <a:solidFill>
                  <a:srgbClr val="7030A0"/>
                </a:solidFill>
              </a:rPr>
              <a:t>Что</a:t>
            </a:r>
            <a:r>
              <a:rPr lang="tt-RU" sz="3800" dirty="0" smtClean="0">
                <a:solidFill>
                  <a:srgbClr val="7030A0"/>
                </a:solidFill>
              </a:rPr>
              <a:t>?  </a:t>
            </a:r>
            <a:r>
              <a:rPr lang="ru-RU" sz="3800" dirty="0" smtClean="0">
                <a:solidFill>
                  <a:srgbClr val="7030A0"/>
                </a:solidFill>
              </a:rPr>
              <a:t>Где</a:t>
            </a:r>
            <a:r>
              <a:rPr lang="tt-RU" sz="3800" dirty="0" smtClean="0">
                <a:solidFill>
                  <a:srgbClr val="7030A0"/>
                </a:solidFill>
              </a:rPr>
              <a:t>?  </a:t>
            </a:r>
            <a:r>
              <a:rPr lang="ru-RU" sz="3800" dirty="0" smtClean="0">
                <a:solidFill>
                  <a:srgbClr val="7030A0"/>
                </a:solidFill>
              </a:rPr>
              <a:t>Когда</a:t>
            </a:r>
            <a:r>
              <a:rPr lang="tt-RU" sz="3800" dirty="0" smtClean="0">
                <a:solidFill>
                  <a:srgbClr val="7030A0"/>
                </a:solidFill>
              </a:rPr>
              <a:t>? </a:t>
            </a:r>
          </a:p>
          <a:p>
            <a:pPr algn="l"/>
            <a:r>
              <a:rPr lang="tt-RU" sz="3800" dirty="0" smtClean="0">
                <a:solidFill>
                  <a:srgbClr val="7030A0"/>
                </a:solidFill>
              </a:rPr>
              <a:t>3).  </a:t>
            </a:r>
            <a:r>
              <a:rPr lang="ru-RU" sz="3800" dirty="0" smtClean="0">
                <a:solidFill>
                  <a:srgbClr val="7030A0"/>
                </a:solidFill>
              </a:rPr>
              <a:t>Какой    из  </a:t>
            </a:r>
            <a:r>
              <a:rPr lang="tt-RU" sz="3800" dirty="0" smtClean="0">
                <a:solidFill>
                  <a:srgbClr val="7030A0"/>
                </a:solidFill>
              </a:rPr>
              <a:t>металл</a:t>
            </a:r>
            <a:r>
              <a:rPr lang="ru-RU" sz="3800" dirty="0" err="1" smtClean="0">
                <a:solidFill>
                  <a:srgbClr val="7030A0"/>
                </a:solidFill>
              </a:rPr>
              <a:t>ов</a:t>
            </a:r>
            <a:r>
              <a:rPr lang="ru-RU" sz="3800" dirty="0" smtClean="0">
                <a:solidFill>
                  <a:srgbClr val="7030A0"/>
                </a:solidFill>
              </a:rPr>
              <a:t>   самый</a:t>
            </a:r>
            <a:r>
              <a:rPr lang="tt-RU" sz="3800" dirty="0" smtClean="0">
                <a:solidFill>
                  <a:srgbClr val="7030A0"/>
                </a:solidFill>
              </a:rPr>
              <a:t>...</a:t>
            </a:r>
            <a:r>
              <a:rPr lang="tt-RU" sz="3800" b="1" dirty="0" smtClean="0">
                <a:solidFill>
                  <a:srgbClr val="7030A0"/>
                </a:solidFill>
              </a:rPr>
              <a:t>   </a:t>
            </a:r>
            <a:r>
              <a:rPr lang="tt-RU" sz="3800" dirty="0" smtClean="0">
                <a:solidFill>
                  <a:srgbClr val="7030A0"/>
                </a:solidFill>
              </a:rPr>
              <a:t>       </a:t>
            </a:r>
          </a:p>
          <a:p>
            <a:pPr algn="l"/>
            <a:r>
              <a:rPr lang="tt-RU" sz="3800" dirty="0" smtClean="0">
                <a:solidFill>
                  <a:srgbClr val="7030A0"/>
                </a:solidFill>
              </a:rPr>
              <a:t>4). </a:t>
            </a:r>
            <a:r>
              <a:rPr lang="ru-RU" sz="3800" dirty="0" smtClean="0">
                <a:solidFill>
                  <a:srgbClr val="7030A0"/>
                </a:solidFill>
              </a:rPr>
              <a:t>Знаете  ли  вы  металлы  ?</a:t>
            </a:r>
            <a:r>
              <a:rPr lang="tt-RU" sz="3800" dirty="0" smtClean="0">
                <a:solidFill>
                  <a:srgbClr val="7030A0"/>
                </a:solidFill>
              </a:rPr>
              <a:t>     </a:t>
            </a:r>
          </a:p>
          <a:p>
            <a:pPr algn="l"/>
            <a:r>
              <a:rPr lang="tt-RU" sz="3800" dirty="0" smtClean="0">
                <a:solidFill>
                  <a:srgbClr val="7030A0"/>
                </a:solidFill>
              </a:rPr>
              <a:t>5). Хим</a:t>
            </a:r>
            <a:r>
              <a:rPr lang="ru-RU" sz="3800" dirty="0" err="1" smtClean="0">
                <a:solidFill>
                  <a:srgbClr val="7030A0"/>
                </a:solidFill>
              </a:rPr>
              <a:t>ические</a:t>
            </a:r>
            <a:r>
              <a:rPr lang="ru-RU" sz="3800" dirty="0" smtClean="0">
                <a:solidFill>
                  <a:srgbClr val="7030A0"/>
                </a:solidFill>
              </a:rPr>
              <a:t>  свойства</a:t>
            </a:r>
            <a:r>
              <a:rPr lang="tt-RU" sz="3800" dirty="0" smtClean="0">
                <a:solidFill>
                  <a:srgbClr val="7030A0"/>
                </a:solidFill>
              </a:rPr>
              <a:t>.</a:t>
            </a:r>
          </a:p>
          <a:p>
            <a:pPr algn="l"/>
            <a:r>
              <a:rPr lang="tt-RU" sz="3800" dirty="0" smtClean="0">
                <a:solidFill>
                  <a:srgbClr val="7030A0"/>
                </a:solidFill>
              </a:rPr>
              <a:t>6). </a:t>
            </a:r>
            <a:r>
              <a:rPr lang="ru-RU" sz="3800" dirty="0" smtClean="0">
                <a:solidFill>
                  <a:srgbClr val="7030A0"/>
                </a:solidFill>
              </a:rPr>
              <a:t>Биологическая    роль   металлов.</a:t>
            </a:r>
            <a:endParaRPr lang="tt-RU" sz="3800" dirty="0" smtClean="0">
              <a:solidFill>
                <a:srgbClr val="7030A0"/>
              </a:solidFill>
            </a:endParaRPr>
          </a:p>
          <a:p>
            <a:pPr algn="l"/>
            <a:r>
              <a:rPr lang="ru-RU" sz="3800" dirty="0" smtClean="0">
                <a:solidFill>
                  <a:srgbClr val="7030A0"/>
                </a:solidFill>
              </a:rPr>
              <a:t>7).Знаете  ли  вы</a:t>
            </a:r>
            <a:r>
              <a:rPr lang="tt-RU" sz="3800" dirty="0" smtClean="0">
                <a:solidFill>
                  <a:srgbClr val="7030A0"/>
                </a:solidFill>
              </a:rPr>
              <a:t>?</a:t>
            </a:r>
          </a:p>
          <a:p>
            <a:pPr algn="l"/>
            <a:r>
              <a:rPr lang="tt-RU" sz="3800" dirty="0" smtClean="0">
                <a:solidFill>
                  <a:srgbClr val="7030A0"/>
                </a:solidFill>
              </a:rPr>
              <a:t>8).</a:t>
            </a:r>
            <a:r>
              <a:rPr lang="ru-RU" sz="3800" dirty="0" smtClean="0">
                <a:solidFill>
                  <a:srgbClr val="7030A0"/>
                </a:solidFill>
              </a:rPr>
              <a:t>Влияние   </a:t>
            </a:r>
            <a:r>
              <a:rPr lang="ru-RU" sz="3800" b="1" cap="all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3800" dirty="0" smtClean="0">
                <a:solidFill>
                  <a:srgbClr val="7030A0"/>
                </a:solidFill>
              </a:rPr>
              <a:t>металлов  на  цвет     растений.</a:t>
            </a:r>
            <a:endParaRPr lang="tt-RU" sz="3800" dirty="0" smtClean="0">
              <a:solidFill>
                <a:srgbClr val="7030A0"/>
              </a:solidFill>
            </a:endParaRPr>
          </a:p>
          <a:p>
            <a:pPr algn="l"/>
            <a:r>
              <a:rPr lang="ru-RU" sz="3800" dirty="0" smtClean="0">
                <a:solidFill>
                  <a:srgbClr val="7030A0"/>
                </a:solidFill>
              </a:rPr>
              <a:t> 9).Вредное  влияние  металлов  и  их  соединений  на  организм  человека.</a:t>
            </a:r>
            <a:endParaRPr lang="tt-RU" sz="3800" dirty="0" smtClean="0">
              <a:solidFill>
                <a:srgbClr val="7030A0"/>
              </a:solidFill>
            </a:endParaRPr>
          </a:p>
          <a:p>
            <a:pPr algn="l"/>
            <a:r>
              <a:rPr lang="ru-RU" sz="3800" dirty="0" smtClean="0">
                <a:solidFill>
                  <a:srgbClr val="7030A0"/>
                </a:solidFill>
              </a:rPr>
              <a:t> </a:t>
            </a:r>
            <a:r>
              <a:rPr lang="tt-RU" sz="3800" dirty="0" smtClean="0">
                <a:solidFill>
                  <a:srgbClr val="7030A0"/>
                </a:solidFill>
              </a:rPr>
              <a:t>10). Тест</a:t>
            </a:r>
            <a:r>
              <a:rPr lang="ru-RU" sz="3800" dirty="0" err="1" smtClean="0">
                <a:solidFill>
                  <a:srgbClr val="7030A0"/>
                </a:solidFill>
              </a:rPr>
              <a:t>ирование</a:t>
            </a:r>
            <a:r>
              <a:rPr lang="tt-RU" sz="3800" dirty="0" smtClean="0">
                <a:solidFill>
                  <a:srgbClr val="7030A0"/>
                </a:solidFill>
              </a:rPr>
              <a:t>.</a:t>
            </a:r>
          </a:p>
          <a:p>
            <a:pPr algn="l"/>
            <a:r>
              <a:rPr lang="tt-RU" sz="3800" dirty="0" smtClean="0">
                <a:solidFill>
                  <a:srgbClr val="7030A0"/>
                </a:solidFill>
              </a:rPr>
              <a:t>11).</a:t>
            </a:r>
            <a:r>
              <a:rPr lang="ru-RU" sz="3800" dirty="0" smtClean="0">
                <a:solidFill>
                  <a:srgbClr val="7030A0"/>
                </a:solidFill>
              </a:rPr>
              <a:t>Задания</a:t>
            </a:r>
            <a:endParaRPr lang="tt-RU" sz="3800" dirty="0" smtClean="0">
              <a:solidFill>
                <a:srgbClr val="7030A0"/>
              </a:solidFill>
            </a:endParaRPr>
          </a:p>
          <a:p>
            <a:endParaRPr lang="tt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500043"/>
            <a:ext cx="6643734" cy="1000131"/>
          </a:xfrm>
        </p:spPr>
        <p:txBody>
          <a:bodyPr>
            <a:prstTxWarp prst="textInflateBottom">
              <a:avLst/>
            </a:prstTxWarp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Домашнее  задание</a:t>
            </a:r>
            <a:endParaRPr lang="tt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857364"/>
            <a:ext cx="7572428" cy="4071966"/>
          </a:xfrm>
        </p:spPr>
        <p:txBody>
          <a:bodyPr>
            <a:normAutofit/>
          </a:bodyPr>
          <a:lstStyle/>
          <a:p>
            <a:pPr algn="l"/>
            <a:r>
              <a:rPr lang="tt-RU" dirty="0" smtClean="0"/>
              <a:t> </a:t>
            </a:r>
            <a:r>
              <a:rPr lang="tt-RU" dirty="0" smtClean="0">
                <a:solidFill>
                  <a:srgbClr val="00B050"/>
                </a:solidFill>
              </a:rPr>
              <a:t>• </a:t>
            </a:r>
            <a:r>
              <a:rPr lang="ru-RU" dirty="0" smtClean="0">
                <a:solidFill>
                  <a:srgbClr val="00B050"/>
                </a:solidFill>
              </a:rPr>
              <a:t>Подобрать  интересные  материалы  о  металлах</a:t>
            </a:r>
            <a:endParaRPr lang="tt-RU" dirty="0" smtClean="0">
              <a:solidFill>
                <a:srgbClr val="00B050"/>
              </a:solidFill>
            </a:endParaRPr>
          </a:p>
          <a:p>
            <a:pPr algn="l"/>
            <a:r>
              <a:rPr lang="tt-RU" dirty="0" smtClean="0">
                <a:solidFill>
                  <a:srgbClr val="00B050"/>
                </a:solidFill>
              </a:rPr>
              <a:t>• </a:t>
            </a:r>
            <a:r>
              <a:rPr lang="ru-RU" b="1" dirty="0" smtClean="0">
                <a:solidFill>
                  <a:srgbClr val="00B050"/>
                </a:solidFill>
              </a:rPr>
              <a:t>За</a:t>
            </a:r>
            <a:r>
              <a:rPr lang="ru-RU" dirty="0" smtClean="0">
                <a:solidFill>
                  <a:srgbClr val="00B050"/>
                </a:solidFill>
              </a:rPr>
              <a:t>дача </a:t>
            </a:r>
            <a:r>
              <a:rPr lang="tt-RU" dirty="0" smtClean="0">
                <a:solidFill>
                  <a:srgbClr val="00B050"/>
                </a:solidFill>
              </a:rPr>
              <a:t>.</a:t>
            </a:r>
            <a:r>
              <a:rPr lang="ru-RU" dirty="0" smtClean="0">
                <a:solidFill>
                  <a:srgbClr val="00B050"/>
                </a:solidFill>
              </a:rPr>
              <a:t> К  раствору,   содержащему </a:t>
            </a:r>
            <a:r>
              <a:rPr lang="tt-RU" dirty="0" smtClean="0">
                <a:solidFill>
                  <a:srgbClr val="00B050"/>
                </a:solidFill>
              </a:rPr>
              <a:t>32  г  сульфат</a:t>
            </a:r>
            <a:r>
              <a:rPr lang="ru-RU" dirty="0" smtClean="0">
                <a:solidFill>
                  <a:srgbClr val="00B050"/>
                </a:solidFill>
              </a:rPr>
              <a:t>а  меди  </a:t>
            </a:r>
            <a:r>
              <a:rPr lang="tt-RU" dirty="0" smtClean="0">
                <a:solidFill>
                  <a:srgbClr val="00B050"/>
                </a:solidFill>
              </a:rPr>
              <a:t>(II)</a:t>
            </a:r>
            <a:r>
              <a:rPr lang="ru-RU" dirty="0" smtClean="0">
                <a:solidFill>
                  <a:srgbClr val="00B050"/>
                </a:solidFill>
              </a:rPr>
              <a:t>, прибавили </a:t>
            </a:r>
            <a:r>
              <a:rPr lang="tt-RU" dirty="0" smtClean="0">
                <a:solidFill>
                  <a:srgbClr val="00B050"/>
                </a:solidFill>
              </a:rPr>
              <a:t>    28 г </a:t>
            </a:r>
            <a:r>
              <a:rPr lang="ru-RU" dirty="0" smtClean="0">
                <a:solidFill>
                  <a:srgbClr val="00B050"/>
                </a:solidFill>
              </a:rPr>
              <a:t>железных   стружек.  Какая  масса   меди  выделится  при  этом?</a:t>
            </a:r>
            <a:endParaRPr lang="tt-RU" dirty="0" smtClean="0">
              <a:solidFill>
                <a:srgbClr val="00B050"/>
              </a:solidFill>
            </a:endParaRPr>
          </a:p>
          <a:p>
            <a:pPr algn="l"/>
            <a:r>
              <a:rPr lang="en-US" dirty="0" smtClean="0">
                <a:solidFill>
                  <a:srgbClr val="00B050"/>
                </a:solidFill>
              </a:rPr>
              <a:t>•Fe → Fe(OH)</a:t>
            </a:r>
            <a:r>
              <a:rPr lang="en-US" baseline="-25000" dirty="0" smtClean="0">
                <a:solidFill>
                  <a:srgbClr val="00B050"/>
                </a:solidFill>
              </a:rPr>
              <a:t>3</a:t>
            </a:r>
            <a:r>
              <a:rPr lang="en-US" dirty="0" smtClean="0">
                <a:solidFill>
                  <a:srgbClr val="00B050"/>
                </a:solidFill>
              </a:rPr>
              <a:t> →Fe</a:t>
            </a:r>
            <a:r>
              <a:rPr lang="en-US" baseline="-25000" dirty="0" smtClean="0">
                <a:solidFill>
                  <a:srgbClr val="00B050"/>
                </a:solidFill>
              </a:rPr>
              <a:t>2 </a:t>
            </a:r>
            <a:r>
              <a:rPr lang="en-US" dirty="0" smtClean="0">
                <a:solidFill>
                  <a:srgbClr val="00B050"/>
                </a:solidFill>
              </a:rPr>
              <a:t>O</a:t>
            </a:r>
            <a:r>
              <a:rPr lang="en-US" baseline="-25000" dirty="0" smtClean="0">
                <a:solidFill>
                  <a:srgbClr val="00B050"/>
                </a:solidFill>
              </a:rPr>
              <a:t>3   </a:t>
            </a:r>
            <a:r>
              <a:rPr lang="en-US" dirty="0" smtClean="0">
                <a:solidFill>
                  <a:srgbClr val="00B050"/>
                </a:solidFill>
              </a:rPr>
              <a:t>→    Fe</a:t>
            </a:r>
            <a:endParaRPr lang="tt-RU" dirty="0" smtClean="0">
              <a:solidFill>
                <a:srgbClr val="00B050"/>
              </a:solidFill>
            </a:endParaRPr>
          </a:p>
          <a:p>
            <a:pPr algn="l"/>
            <a:endParaRPr lang="tt-RU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571480"/>
            <a:ext cx="771530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Gard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7772400" cy="4714908"/>
          </a:xfrm>
        </p:spPr>
        <p:txBody>
          <a:bodyPr>
            <a:prstTxWarp prst="textArchDown">
              <a:avLst/>
            </a:prstTxWarp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tt-RU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05967" y="2967335"/>
            <a:ext cx="515211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2786058"/>
            <a:ext cx="7572428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D4593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</a:t>
            </a:r>
            <a:r>
              <a:rPr lang="tt-RU" sz="10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D4593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дачи  вам</a:t>
            </a:r>
            <a:r>
              <a:rPr lang="tt-RU" sz="10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D4593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!</a:t>
            </a:r>
            <a:endParaRPr lang="tt-RU" sz="10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D4593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500042"/>
            <a:ext cx="6572296" cy="85725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tt-RU" sz="2400" dirty="0" smtClean="0"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    </a:t>
            </a:r>
            <a:r>
              <a:rPr lang="ru-RU" sz="3100" b="1" dirty="0" smtClean="0">
                <a:solidFill>
                  <a:srgbClr val="FF0000"/>
                </a:solidFill>
              </a:rPr>
              <a:t>Общая  характеристика  металлов </a:t>
            </a:r>
            <a:endParaRPr lang="tt-RU" sz="31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7572428" cy="413862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tt-RU" dirty="0" smtClean="0"/>
              <a:t> </a:t>
            </a:r>
            <a:r>
              <a:rPr lang="tt-RU" dirty="0" smtClean="0">
                <a:solidFill>
                  <a:srgbClr val="7030A0"/>
                </a:solidFill>
              </a:rPr>
              <a:t>•</a:t>
            </a:r>
            <a:r>
              <a:rPr lang="tt-RU" sz="2400" b="1" dirty="0" smtClean="0">
                <a:solidFill>
                  <a:srgbClr val="7030A0"/>
                </a:solidFill>
              </a:rPr>
              <a:t>1).</a:t>
            </a:r>
            <a:r>
              <a:rPr lang="ru-RU" sz="2400" b="1" dirty="0" smtClean="0">
                <a:solidFill>
                  <a:srgbClr val="7030A0"/>
                </a:solidFill>
              </a:rPr>
              <a:t>Как  расположены  металлы   в  </a:t>
            </a:r>
            <a:r>
              <a:rPr lang="ru-RU" sz="2400" b="1" dirty="0" err="1" smtClean="0">
                <a:solidFill>
                  <a:srgbClr val="7030A0"/>
                </a:solidFill>
              </a:rPr>
              <a:t>п</a:t>
            </a:r>
            <a:r>
              <a:rPr lang="tt-RU" sz="2400" b="1" dirty="0" smtClean="0">
                <a:solidFill>
                  <a:srgbClr val="7030A0"/>
                </a:solidFill>
              </a:rPr>
              <a:t>ериоди</a:t>
            </a:r>
            <a:r>
              <a:rPr lang="ru-RU" sz="2400" b="1" dirty="0" smtClean="0">
                <a:solidFill>
                  <a:srgbClr val="7030A0"/>
                </a:solidFill>
              </a:rPr>
              <a:t>ческой  </a:t>
            </a:r>
            <a:r>
              <a:rPr lang="tt-RU" sz="2400" b="1" dirty="0" smtClean="0">
                <a:solidFill>
                  <a:srgbClr val="7030A0"/>
                </a:solidFill>
              </a:rPr>
              <a:t>  систем</a:t>
            </a:r>
            <a:r>
              <a:rPr lang="ru-RU" sz="2400" b="1" dirty="0" smtClean="0">
                <a:solidFill>
                  <a:srgbClr val="7030A0"/>
                </a:solidFill>
              </a:rPr>
              <a:t>е   Д.И. Менделеева? </a:t>
            </a:r>
            <a:endParaRPr lang="tt-RU" sz="2400" b="1" dirty="0" smtClean="0">
              <a:solidFill>
                <a:srgbClr val="7030A0"/>
              </a:solidFill>
            </a:endParaRPr>
          </a:p>
          <a:p>
            <a:pPr algn="l"/>
            <a:r>
              <a:rPr lang="tt-RU" sz="2400" dirty="0" smtClean="0">
                <a:solidFill>
                  <a:srgbClr val="7030A0"/>
                </a:solidFill>
              </a:rPr>
              <a:t> </a:t>
            </a:r>
            <a:r>
              <a:rPr lang="tt-RU" sz="2400" b="1" dirty="0" smtClean="0">
                <a:solidFill>
                  <a:srgbClr val="7030A0"/>
                </a:solidFill>
              </a:rPr>
              <a:t>•</a:t>
            </a:r>
            <a:r>
              <a:rPr lang="ru-RU" sz="2400" b="1" dirty="0" smtClean="0">
                <a:solidFill>
                  <a:srgbClr val="7030A0"/>
                </a:solidFill>
              </a:rPr>
              <a:t>Сколько  электронов  находится  на  наружном    энергетическом   уровне   у  атомов  металлов? </a:t>
            </a:r>
            <a:endParaRPr lang="tt-RU" sz="2400" b="1" dirty="0" smtClean="0">
              <a:solidFill>
                <a:srgbClr val="7030A0"/>
              </a:solidFill>
            </a:endParaRPr>
          </a:p>
          <a:p>
            <a:pPr algn="l"/>
            <a:r>
              <a:rPr lang="tt-RU" sz="2400" b="1" dirty="0" smtClean="0">
                <a:solidFill>
                  <a:srgbClr val="7030A0"/>
                </a:solidFill>
              </a:rPr>
              <a:t>•</a:t>
            </a:r>
            <a:r>
              <a:rPr lang="ru-RU" sz="2400" b="1" dirty="0" smtClean="0">
                <a:solidFill>
                  <a:srgbClr val="7030A0"/>
                </a:solidFill>
              </a:rPr>
              <a:t>Самый  распространенный  металл    </a:t>
            </a:r>
            <a:r>
              <a:rPr lang="ru-RU" sz="2400" b="1" dirty="0" smtClean="0">
                <a:solidFill>
                  <a:srgbClr val="7030A0"/>
                </a:solidFill>
              </a:rPr>
              <a:t>в  </a:t>
            </a:r>
            <a:r>
              <a:rPr lang="ru-RU" sz="2400" b="1" dirty="0" smtClean="0">
                <a:solidFill>
                  <a:srgbClr val="7030A0"/>
                </a:solidFill>
              </a:rPr>
              <a:t>земной  коре</a:t>
            </a:r>
            <a:r>
              <a:rPr lang="tt-RU" sz="2400" b="1" dirty="0" smtClean="0">
                <a:solidFill>
                  <a:srgbClr val="7030A0"/>
                </a:solidFill>
              </a:rPr>
              <a:t>? </a:t>
            </a:r>
          </a:p>
          <a:p>
            <a:pPr algn="l"/>
            <a:r>
              <a:rPr lang="tt-RU" sz="2400" b="1" dirty="0" smtClean="0">
                <a:solidFill>
                  <a:srgbClr val="7030A0"/>
                </a:solidFill>
              </a:rPr>
              <a:t>•</a:t>
            </a:r>
            <a:r>
              <a:rPr lang="ru-RU" sz="2400" b="1" dirty="0" smtClean="0">
                <a:solidFill>
                  <a:srgbClr val="7030A0"/>
                </a:solidFill>
              </a:rPr>
              <a:t>Какие  свойства   проявляют  металлы  в  большинстве    случаев  в  химических  реакциях:  окислительные  или  восстановительные ? </a:t>
            </a:r>
            <a:endParaRPr lang="tt-RU" sz="2400" b="1" dirty="0" smtClean="0">
              <a:solidFill>
                <a:srgbClr val="7030A0"/>
              </a:solidFill>
            </a:endParaRPr>
          </a:p>
          <a:p>
            <a:pPr algn="l"/>
            <a:r>
              <a:rPr lang="tt-RU" sz="2400" b="1" dirty="0" smtClean="0">
                <a:solidFill>
                  <a:srgbClr val="7030A0"/>
                </a:solidFill>
              </a:rPr>
              <a:t>•</a:t>
            </a:r>
            <a:r>
              <a:rPr lang="ru-RU" sz="2400" b="1" dirty="0" smtClean="0">
                <a:solidFill>
                  <a:srgbClr val="7030A0"/>
                </a:solidFill>
              </a:rPr>
              <a:t>Какие    физические   свойства   характерны   всем  металлам?</a:t>
            </a:r>
            <a:endParaRPr lang="tt-RU" sz="2400" b="1" dirty="0" smtClean="0">
              <a:solidFill>
                <a:srgbClr val="7030A0"/>
              </a:solidFill>
            </a:endParaRPr>
          </a:p>
          <a:p>
            <a:pPr algn="l"/>
            <a:r>
              <a:rPr lang="tt-RU" sz="2400" b="1" dirty="0" smtClean="0">
                <a:solidFill>
                  <a:srgbClr val="7030A0"/>
                </a:solidFill>
              </a:rPr>
              <a:t>•</a:t>
            </a:r>
            <a:r>
              <a:rPr lang="ru-RU" sz="2400" b="1" dirty="0" smtClean="0">
                <a:solidFill>
                  <a:srgbClr val="7030A0"/>
                </a:solidFill>
              </a:rPr>
              <a:t>Какими   физическими   свойствами   отличаются    металлы    друг  от  друга?</a:t>
            </a:r>
            <a:endParaRPr lang="tt-RU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571481"/>
            <a:ext cx="8143932" cy="1214445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r>
              <a:rPr lang="ru-RU" b="1" dirty="0" smtClean="0"/>
              <a:t> </a:t>
            </a:r>
            <a:r>
              <a:rPr lang="ru-RU" b="1" dirty="0" smtClean="0">
                <a:solidFill>
                  <a:srgbClr val="CD4593"/>
                </a:solidFill>
              </a:rPr>
              <a:t>Что</a:t>
            </a:r>
            <a:r>
              <a:rPr lang="tt-RU" b="1" dirty="0" smtClean="0">
                <a:solidFill>
                  <a:srgbClr val="CD4593"/>
                </a:solidFill>
              </a:rPr>
              <a:t>?  </a:t>
            </a:r>
            <a:r>
              <a:rPr lang="ru-RU" b="1" dirty="0" smtClean="0">
                <a:solidFill>
                  <a:srgbClr val="CD4593"/>
                </a:solidFill>
              </a:rPr>
              <a:t>Где</a:t>
            </a:r>
            <a:r>
              <a:rPr lang="tt-RU" b="1" dirty="0" smtClean="0">
                <a:solidFill>
                  <a:srgbClr val="CD4593"/>
                </a:solidFill>
              </a:rPr>
              <a:t>?  </a:t>
            </a:r>
            <a:r>
              <a:rPr lang="ru-RU" b="1" dirty="0" smtClean="0">
                <a:solidFill>
                  <a:srgbClr val="CD4593"/>
                </a:solidFill>
              </a:rPr>
              <a:t>Когда</a:t>
            </a:r>
            <a:r>
              <a:rPr lang="tt-RU" b="1" dirty="0" smtClean="0">
                <a:solidFill>
                  <a:srgbClr val="CD4593"/>
                </a:solidFill>
              </a:rPr>
              <a:t>? </a:t>
            </a:r>
            <a:endParaRPr lang="tt-RU" dirty="0">
              <a:solidFill>
                <a:srgbClr val="CD459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785926"/>
            <a:ext cx="7286676" cy="4786346"/>
          </a:xfrm>
        </p:spPr>
        <p:txBody>
          <a:bodyPr>
            <a:normAutofit/>
          </a:bodyPr>
          <a:lstStyle/>
          <a:p>
            <a:pPr algn="l"/>
            <a:r>
              <a:rPr lang="tt-RU" sz="2800" dirty="0" smtClean="0">
                <a:solidFill>
                  <a:srgbClr val="FF0000"/>
                </a:solidFill>
              </a:rPr>
              <a:t>1.</a:t>
            </a:r>
            <a:r>
              <a:rPr lang="ru-RU" sz="2800" dirty="0" smtClean="0">
                <a:solidFill>
                  <a:srgbClr val="FF0000"/>
                </a:solidFill>
              </a:rPr>
              <a:t>Как  называется </a:t>
            </a:r>
            <a:r>
              <a:rPr lang="tt-RU" sz="2800" dirty="0" smtClean="0">
                <a:solidFill>
                  <a:srgbClr val="FF0000"/>
                </a:solidFill>
              </a:rPr>
              <a:t> “</a:t>
            </a:r>
            <a:r>
              <a:rPr lang="ru-RU" sz="2800" dirty="0" smtClean="0">
                <a:solidFill>
                  <a:srgbClr val="FF0000"/>
                </a:solidFill>
              </a:rPr>
              <a:t>царь </a:t>
            </a:r>
            <a:r>
              <a:rPr lang="tt-RU" sz="2800" dirty="0" smtClean="0">
                <a:solidFill>
                  <a:srgbClr val="FF0000"/>
                </a:solidFill>
              </a:rPr>
              <a:t>”металл</a:t>
            </a:r>
            <a:r>
              <a:rPr lang="ru-RU" sz="2800" dirty="0" err="1" smtClean="0">
                <a:solidFill>
                  <a:srgbClr val="FF0000"/>
                </a:solidFill>
              </a:rPr>
              <a:t>ов</a:t>
            </a:r>
            <a:r>
              <a:rPr lang="tt-RU" sz="2800" dirty="0" smtClean="0">
                <a:solidFill>
                  <a:srgbClr val="FF0000"/>
                </a:solidFill>
              </a:rPr>
              <a:t>? </a:t>
            </a:r>
          </a:p>
          <a:p>
            <a:pPr algn="l"/>
            <a:r>
              <a:rPr lang="tt-RU" sz="2800" dirty="0" smtClean="0">
                <a:solidFill>
                  <a:srgbClr val="FF0000"/>
                </a:solidFill>
              </a:rPr>
              <a:t>2. </a:t>
            </a:r>
            <a:r>
              <a:rPr lang="ru-RU" sz="2800" dirty="0" smtClean="0">
                <a:solidFill>
                  <a:srgbClr val="FF0000"/>
                </a:solidFill>
              </a:rPr>
              <a:t>Почему  некоторые    периоды  истории  называют   бронзовым  веком,  железным  веком?</a:t>
            </a:r>
            <a:endParaRPr lang="tt-RU" sz="2800" dirty="0" smtClean="0">
              <a:solidFill>
                <a:srgbClr val="FF0000"/>
              </a:solidFill>
            </a:endParaRPr>
          </a:p>
          <a:p>
            <a:pPr algn="l"/>
            <a:r>
              <a:rPr lang="tt-RU" sz="2800" dirty="0" smtClean="0">
                <a:solidFill>
                  <a:srgbClr val="FF0000"/>
                </a:solidFill>
              </a:rPr>
              <a:t>3.</a:t>
            </a:r>
            <a:r>
              <a:rPr lang="ru-RU" sz="2800" dirty="0" smtClean="0">
                <a:solidFill>
                  <a:srgbClr val="FF0000"/>
                </a:solidFill>
              </a:rPr>
              <a:t>Самый   тугоплавкий  металл? </a:t>
            </a:r>
            <a:endParaRPr lang="tt-RU" sz="2800" dirty="0" smtClean="0">
              <a:solidFill>
                <a:srgbClr val="FF0000"/>
              </a:solidFill>
            </a:endParaRPr>
          </a:p>
          <a:p>
            <a:pPr algn="l"/>
            <a:r>
              <a:rPr lang="tt-RU" sz="2800" dirty="0" smtClean="0">
                <a:solidFill>
                  <a:srgbClr val="FF0000"/>
                </a:solidFill>
              </a:rPr>
              <a:t>4.Какой  металл  по  аг</a:t>
            </a:r>
            <a:r>
              <a:rPr lang="ru-RU" sz="2800" dirty="0" err="1" smtClean="0">
                <a:solidFill>
                  <a:srgbClr val="FF0000"/>
                </a:solidFill>
              </a:rPr>
              <a:t>регатному</a:t>
            </a:r>
            <a:r>
              <a:rPr lang="ru-RU" sz="2800" dirty="0" smtClean="0">
                <a:solidFill>
                  <a:srgbClr val="FF0000"/>
                </a:solidFill>
              </a:rPr>
              <a:t>  состоянию    жидкий </a:t>
            </a:r>
            <a:r>
              <a:rPr lang="tt-RU" sz="2800" dirty="0" smtClean="0">
                <a:solidFill>
                  <a:srgbClr val="FF0000"/>
                </a:solidFill>
              </a:rPr>
              <a:t>? </a:t>
            </a:r>
          </a:p>
          <a:p>
            <a:pPr marL="514350" indent="-514350" algn="l"/>
            <a:r>
              <a:rPr lang="tt-RU" dirty="0" smtClean="0">
                <a:solidFill>
                  <a:srgbClr val="FF0000"/>
                </a:solidFill>
              </a:rPr>
              <a:t>5.</a:t>
            </a:r>
            <a:r>
              <a:rPr lang="ru-RU" dirty="0" smtClean="0">
                <a:solidFill>
                  <a:srgbClr val="FF0000"/>
                </a:solidFill>
              </a:rPr>
              <a:t>Какой  металл   обладает  наибольшей электрической    проводимостью   ? </a:t>
            </a:r>
            <a:endParaRPr lang="tt-RU" dirty="0" smtClean="0">
              <a:solidFill>
                <a:srgbClr val="FF0000"/>
              </a:solidFill>
            </a:endParaRPr>
          </a:p>
          <a:p>
            <a:pPr algn="l"/>
            <a:endParaRPr lang="tt-RU" dirty="0" smtClean="0"/>
          </a:p>
          <a:p>
            <a:endParaRPr lang="tt-RU" dirty="0"/>
          </a:p>
          <a:p>
            <a:endParaRPr lang="tt-RU" dirty="0" smtClean="0"/>
          </a:p>
          <a:p>
            <a:endParaRPr lang="tt-RU" dirty="0"/>
          </a:p>
          <a:p>
            <a:endParaRPr lang="tt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428604"/>
            <a:ext cx="6572296" cy="1214446"/>
          </a:xfrm>
        </p:spPr>
        <p:txBody>
          <a:bodyPr>
            <a:normAutofit fontScale="90000"/>
          </a:bodyPr>
          <a:lstStyle/>
          <a:p>
            <a:r>
              <a:rPr lang="tt-RU" dirty="0" smtClean="0">
                <a:solidFill>
                  <a:schemeClr val="accent6"/>
                </a:solidFill>
              </a:rPr>
              <a:t>Какой из  металлов самый...</a:t>
            </a:r>
            <a:endParaRPr lang="tt-RU" dirty="0">
              <a:solidFill>
                <a:schemeClr val="accent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785926"/>
            <a:ext cx="7500990" cy="4572032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0070C0"/>
                </a:solidFill>
              </a:rPr>
              <a:t>1).Используемый   в  мире</a:t>
            </a:r>
            <a:r>
              <a:rPr lang="tt-RU" sz="2800" dirty="0" smtClean="0">
                <a:solidFill>
                  <a:srgbClr val="0070C0"/>
                </a:solidFill>
              </a:rPr>
              <a:t>:  </a:t>
            </a:r>
            <a:r>
              <a:rPr lang="ru-RU" sz="2800" dirty="0" smtClean="0">
                <a:solidFill>
                  <a:srgbClr val="0070C0"/>
                </a:solidFill>
              </a:rPr>
              <a:t>золото</a:t>
            </a:r>
            <a:r>
              <a:rPr lang="tt-RU" sz="2800" dirty="0" smtClean="0">
                <a:solidFill>
                  <a:srgbClr val="0070C0"/>
                </a:solidFill>
              </a:rPr>
              <a:t>, </a:t>
            </a:r>
            <a:r>
              <a:rPr lang="ru-RU" sz="2800" dirty="0" smtClean="0">
                <a:solidFill>
                  <a:srgbClr val="0070C0"/>
                </a:solidFill>
              </a:rPr>
              <a:t>серебро</a:t>
            </a:r>
            <a:r>
              <a:rPr lang="tt-RU" sz="2800" dirty="0" smtClean="0">
                <a:solidFill>
                  <a:srgbClr val="0070C0"/>
                </a:solidFill>
              </a:rPr>
              <a:t>,  </a:t>
            </a:r>
            <a:r>
              <a:rPr lang="ru-RU" sz="2800" dirty="0" smtClean="0">
                <a:solidFill>
                  <a:srgbClr val="0070C0"/>
                </a:solidFill>
              </a:rPr>
              <a:t>железо</a:t>
            </a:r>
            <a:r>
              <a:rPr lang="tt-RU" sz="2800" dirty="0" smtClean="0">
                <a:solidFill>
                  <a:srgbClr val="0070C0"/>
                </a:solidFill>
              </a:rPr>
              <a:t>?  </a:t>
            </a:r>
          </a:p>
          <a:p>
            <a:pPr algn="l"/>
            <a:r>
              <a:rPr lang="tt-RU" sz="2800" dirty="0" smtClean="0">
                <a:solidFill>
                  <a:srgbClr val="0070C0"/>
                </a:solidFill>
              </a:rPr>
              <a:t>2).Тв</a:t>
            </a:r>
            <a:r>
              <a:rPr lang="ru-RU" sz="2800" dirty="0" err="1" smtClean="0">
                <a:solidFill>
                  <a:srgbClr val="0070C0"/>
                </a:solidFill>
              </a:rPr>
              <a:t>ердый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tt-RU" sz="2800" dirty="0" smtClean="0">
                <a:solidFill>
                  <a:srgbClr val="0070C0"/>
                </a:solidFill>
              </a:rPr>
              <a:t>: хром,  </a:t>
            </a:r>
            <a:r>
              <a:rPr lang="ru-RU" sz="2800" dirty="0" smtClean="0">
                <a:solidFill>
                  <a:srgbClr val="0070C0"/>
                </a:solidFill>
              </a:rPr>
              <a:t>медь</a:t>
            </a:r>
            <a:r>
              <a:rPr lang="tt-RU" sz="2800" dirty="0" smtClean="0">
                <a:solidFill>
                  <a:srgbClr val="0070C0"/>
                </a:solidFill>
              </a:rPr>
              <a:t>,  марганец?</a:t>
            </a:r>
          </a:p>
          <a:p>
            <a:pPr algn="l"/>
            <a:r>
              <a:rPr lang="tt-RU" sz="2800" dirty="0" smtClean="0">
                <a:solidFill>
                  <a:srgbClr val="0070C0"/>
                </a:solidFill>
              </a:rPr>
              <a:t>3). </a:t>
            </a:r>
            <a:r>
              <a:rPr lang="ru-RU" sz="2800" dirty="0" smtClean="0">
                <a:solidFill>
                  <a:srgbClr val="0070C0"/>
                </a:solidFill>
              </a:rPr>
              <a:t>Легкоплавкий </a:t>
            </a:r>
            <a:r>
              <a:rPr lang="tt-RU" sz="2800" dirty="0" smtClean="0">
                <a:solidFill>
                  <a:srgbClr val="0070C0"/>
                </a:solidFill>
              </a:rPr>
              <a:t>: </a:t>
            </a:r>
            <a:r>
              <a:rPr lang="ru-RU" sz="2800" dirty="0" smtClean="0">
                <a:solidFill>
                  <a:srgbClr val="0070C0"/>
                </a:solidFill>
              </a:rPr>
              <a:t>ртуть</a:t>
            </a:r>
            <a:r>
              <a:rPr lang="tt-RU" sz="2800" dirty="0" smtClean="0">
                <a:solidFill>
                  <a:srgbClr val="0070C0"/>
                </a:solidFill>
              </a:rPr>
              <a:t>, литий,  платина? </a:t>
            </a:r>
          </a:p>
          <a:p>
            <a:pPr algn="l"/>
            <a:r>
              <a:rPr lang="tt-RU" sz="2800" dirty="0" smtClean="0">
                <a:solidFill>
                  <a:srgbClr val="0070C0"/>
                </a:solidFill>
              </a:rPr>
              <a:t>4).</a:t>
            </a:r>
            <a:r>
              <a:rPr lang="ru-RU" sz="2800" dirty="0" smtClean="0">
                <a:solidFill>
                  <a:srgbClr val="0070C0"/>
                </a:solidFill>
              </a:rPr>
              <a:t>Блестящий</a:t>
            </a:r>
            <a:r>
              <a:rPr lang="tt-RU" sz="2800" dirty="0" smtClean="0">
                <a:solidFill>
                  <a:srgbClr val="0070C0"/>
                </a:solidFill>
              </a:rPr>
              <a:t>: </a:t>
            </a:r>
            <a:r>
              <a:rPr lang="ru-RU" sz="2800" dirty="0" smtClean="0">
                <a:solidFill>
                  <a:srgbClr val="0070C0"/>
                </a:solidFill>
              </a:rPr>
              <a:t> золото</a:t>
            </a:r>
            <a:r>
              <a:rPr lang="tt-RU" sz="2800" dirty="0" smtClean="0">
                <a:solidFill>
                  <a:srgbClr val="0070C0"/>
                </a:solidFill>
              </a:rPr>
              <a:t>,  </a:t>
            </a:r>
            <a:r>
              <a:rPr lang="ru-RU" sz="2800" dirty="0" smtClean="0">
                <a:solidFill>
                  <a:srgbClr val="0070C0"/>
                </a:solidFill>
              </a:rPr>
              <a:t>серебро</a:t>
            </a:r>
            <a:r>
              <a:rPr lang="tt-RU" sz="2800" dirty="0" smtClean="0">
                <a:solidFill>
                  <a:srgbClr val="0070C0"/>
                </a:solidFill>
              </a:rPr>
              <a:t>,  </a:t>
            </a:r>
            <a:r>
              <a:rPr lang="ru-RU" sz="2800" dirty="0" smtClean="0">
                <a:solidFill>
                  <a:srgbClr val="0070C0"/>
                </a:solidFill>
              </a:rPr>
              <a:t>медь</a:t>
            </a:r>
            <a:r>
              <a:rPr lang="tt-RU" sz="2800" dirty="0" smtClean="0">
                <a:solidFill>
                  <a:srgbClr val="0070C0"/>
                </a:solidFill>
              </a:rPr>
              <a:t>?  </a:t>
            </a:r>
          </a:p>
          <a:p>
            <a:pPr algn="l"/>
            <a:r>
              <a:rPr lang="tt-RU" sz="2800" dirty="0" smtClean="0">
                <a:solidFill>
                  <a:srgbClr val="0070C0"/>
                </a:solidFill>
              </a:rPr>
              <a:t>5).</a:t>
            </a:r>
            <a:r>
              <a:rPr lang="ru-RU" sz="2800" dirty="0" smtClean="0">
                <a:solidFill>
                  <a:srgbClr val="0070C0"/>
                </a:solidFill>
              </a:rPr>
              <a:t>Тяжелый </a:t>
            </a:r>
            <a:r>
              <a:rPr lang="tt-RU" sz="2800" dirty="0" smtClean="0">
                <a:solidFill>
                  <a:srgbClr val="0070C0"/>
                </a:solidFill>
              </a:rPr>
              <a:t>  : рубидий,  осмий, цезий? </a:t>
            </a:r>
          </a:p>
          <a:p>
            <a:pPr marL="514350" indent="-514350" algn="l"/>
            <a:endParaRPr lang="tt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642919"/>
            <a:ext cx="7572428" cy="100013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Знаете ли  вы   м</a:t>
            </a:r>
            <a:r>
              <a:rPr lang="tt-RU" b="1" dirty="0" smtClean="0">
                <a:solidFill>
                  <a:srgbClr val="C00000"/>
                </a:solidFill>
              </a:rPr>
              <a:t>еталл</a:t>
            </a:r>
            <a:r>
              <a:rPr lang="ru-RU" b="1" dirty="0" err="1" smtClean="0">
                <a:solidFill>
                  <a:srgbClr val="C00000"/>
                </a:solidFill>
              </a:rPr>
              <a:t>ы</a:t>
            </a:r>
            <a:r>
              <a:rPr lang="tt-RU" b="1" dirty="0" smtClean="0">
                <a:solidFill>
                  <a:srgbClr val="C00000"/>
                </a:solidFill>
              </a:rPr>
              <a:t>  ? </a:t>
            </a:r>
            <a:endParaRPr lang="tt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643050"/>
            <a:ext cx="7572428" cy="4286280"/>
          </a:xfrm>
        </p:spPr>
        <p:txBody>
          <a:bodyPr>
            <a:normAutofit lnSpcReduction="10000"/>
          </a:bodyPr>
          <a:lstStyle/>
          <a:p>
            <a:pPr marL="514350" indent="-514350" algn="l"/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1.Какие  металлы  называют  чер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</a:rPr>
              <a:t>ными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,    какие -  цветными?</a:t>
            </a:r>
          </a:p>
          <a:p>
            <a:pPr marL="514350" indent="-514350" algn="l"/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2.Какие   металлы  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называют   </a:t>
            </a:r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 микроэлемен -  т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</a:rPr>
              <a:t>ами</a:t>
            </a:r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pPr marL="514350" indent="-514350" algn="l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3. Какой </a:t>
            </a:r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  металл 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придает    нашей  </a:t>
            </a:r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 к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</a:rPr>
              <a:t>рови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красный  цвет</a:t>
            </a:r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? </a:t>
            </a:r>
          </a:p>
          <a:p>
            <a:pPr marL="514350" indent="-514350" algn="l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4. Какой  металл  входит  в  состав  костной  ткани</a:t>
            </a:r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? </a:t>
            </a:r>
          </a:p>
          <a:p>
            <a:pPr marL="514350" indent="-514350" algn="l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5.</a:t>
            </a:r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 Какие  металлы  называют  тяжелыми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и  легкими</a:t>
            </a:r>
            <a:r>
              <a:rPr lang="tt-RU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t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85817"/>
          </a:xfrm>
        </p:spPr>
        <p:txBody>
          <a:bodyPr>
            <a:prstTxWarp prst="textWave4">
              <a:avLst/>
            </a:prstTxWarp>
          </a:bodyPr>
          <a:lstStyle/>
          <a:p>
            <a:r>
              <a:rPr lang="tt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Химические  свойства</a:t>
            </a:r>
            <a:endParaRPr lang="tt-RU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357298"/>
            <a:ext cx="7643866" cy="50720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/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.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Допишите  уравнения  реакций,  расставьте  коэффициенты:</a:t>
            </a:r>
            <a:endParaRPr lang="ru-RU" sz="2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l"/>
            <a:r>
              <a:rPr lang="tt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1).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Na +  HOH  → 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… +…</a:t>
            </a:r>
            <a:endParaRPr lang="tt-RU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l"/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2).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  +  Cu SO</a:t>
            </a:r>
            <a:r>
              <a:rPr lang="ru-RU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→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… + …</a:t>
            </a:r>
            <a:endParaRPr lang="tt-RU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l"/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3).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Zn  + 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HCl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→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… + …</a:t>
            </a:r>
            <a:endParaRPr lang="tt-RU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l"/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4).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Mg  +    O</a:t>
            </a:r>
            <a:r>
              <a:rPr lang="ru-RU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→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…</a:t>
            </a:r>
            <a:endParaRPr lang="tt-RU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l"/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5).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  +  S →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…</a:t>
            </a:r>
            <a:endParaRPr lang="tt-RU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l"/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6).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Al  + 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Cl</a:t>
            </a:r>
            <a:r>
              <a:rPr lang="ru-RU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→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…</a:t>
            </a:r>
          </a:p>
          <a:p>
            <a:pPr marL="514350" indent="-514350" algn="l"/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II</a:t>
            </a:r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</a:t>
            </a:r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Напишите  уравнения  реакций,   при  помощи   которых  можно    осуществить   следующие     превращения:</a:t>
            </a:r>
            <a:endParaRPr lang="tt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lvl="0" indent="-514350" algn="l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Al →  Al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O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 → AlCl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 → Al (OH)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 →  Al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O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→  </a:t>
            </a:r>
          </a:p>
          <a:p>
            <a:pPr marL="514350" indent="-514350" algn="l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→   Al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(SO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)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</a:rPr>
              <a:t>3</a:t>
            </a:r>
            <a:endParaRPr lang="tt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lvl="0" indent="-514350" algn="l"/>
            <a:endParaRPr lang="tt-R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857255"/>
          </a:xfrm>
        </p:spPr>
        <p:txBody>
          <a:bodyPr>
            <a:prstTxWarp prst="textCurveDown">
              <a:avLst/>
            </a:prstTxWarp>
            <a:normAutofit/>
          </a:bodyPr>
          <a:lstStyle/>
          <a:p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Правильные  ответы</a:t>
            </a:r>
            <a:endParaRPr lang="tt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500174"/>
            <a:ext cx="7286676" cy="4138626"/>
          </a:xfrm>
        </p:spPr>
        <p:txBody>
          <a:bodyPr/>
          <a:lstStyle/>
          <a:p>
            <a:pPr algn="l"/>
            <a:r>
              <a:rPr lang="tt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1).2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Na + 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HOH  →2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NaOH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+H</a:t>
            </a:r>
            <a:r>
              <a:rPr lang="en-US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endParaRPr lang="tt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2).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  +  Cu SO</a:t>
            </a:r>
            <a:r>
              <a:rPr lang="ru-RU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→FeSO</a:t>
            </a:r>
            <a:r>
              <a:rPr lang="en-US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+Cu</a:t>
            </a:r>
            <a:endParaRPr lang="tt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3).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Zn  + 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HCl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→Zn Cl</a:t>
            </a:r>
            <a:r>
              <a:rPr lang="en-US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+H</a:t>
            </a:r>
            <a:r>
              <a:rPr lang="en-US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endParaRPr lang="tt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4).2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Mg  +    O</a:t>
            </a:r>
            <a:r>
              <a:rPr lang="ru-RU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→2Mg O</a:t>
            </a:r>
            <a:endParaRPr lang="tt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5).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  +  S →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CaS</a:t>
            </a:r>
            <a:endParaRPr lang="tt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6).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Al  +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Cl</a:t>
            </a:r>
            <a:r>
              <a:rPr lang="ru-RU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→2AlCl</a:t>
            </a:r>
            <a:r>
              <a:rPr lang="en-US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</a:t>
            </a:r>
            <a:endParaRPr lang="tt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l"/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928802"/>
            <a:ext cx="7500990" cy="428628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1)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  +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→  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tt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2)   Al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HCl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→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AlCl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+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 </a:t>
            </a:r>
            <a:endParaRPr lang="tt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3) AlCl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+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NaOH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→Al(OH)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+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NaCl</a:t>
            </a:r>
            <a:endParaRPr lang="tt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4)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Al(OH)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→   Al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+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</a:t>
            </a:r>
            <a:endParaRPr lang="tt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5) Al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+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SO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4  </a:t>
            </a:r>
            <a:r>
              <a:rPr lang="ru-RU" baseline="-250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→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(SO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)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+ </a:t>
            </a:r>
            <a:r>
              <a:rPr lang="tt-RU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 </a:t>
            </a:r>
            <a:endParaRPr lang="tt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tt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21444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D4593"/>
                </a:solidFill>
              </a:rPr>
              <a:t>Правильные  ответы</a:t>
            </a:r>
            <a:r>
              <a:rPr lang="ru-RU" dirty="0" smtClean="0">
                <a:solidFill>
                  <a:srgbClr val="CD4593"/>
                </a:solidFill>
              </a:rPr>
              <a:t> </a:t>
            </a:r>
            <a:endParaRPr lang="tt-RU" dirty="0">
              <a:solidFill>
                <a:srgbClr val="CD459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1061</TotalTime>
  <Words>1216</Words>
  <Application>Microsoft Office PowerPoint</Application>
  <PresentationFormat>Экран (4:3)</PresentationFormat>
  <Paragraphs>184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Химия   9   класс Путешествие   в «мир металлов» </vt:lpstr>
      <vt:lpstr>План</vt:lpstr>
      <vt:lpstr>       Общая  характеристика  металлов </vt:lpstr>
      <vt:lpstr> Что?  Где?  Когда? </vt:lpstr>
      <vt:lpstr>Какой из  металлов самый...</vt:lpstr>
      <vt:lpstr>Знаете ли  вы   металлы  ? </vt:lpstr>
      <vt:lpstr>Химические  свойства</vt:lpstr>
      <vt:lpstr>Правильные  ответы</vt:lpstr>
      <vt:lpstr>Правильные  ответы </vt:lpstr>
      <vt:lpstr>  Биологическая    роль  металлов </vt:lpstr>
      <vt:lpstr> Знаете ли  вы?</vt:lpstr>
      <vt:lpstr>    Влияние  металлов  на    окраску                                  растений     </vt:lpstr>
      <vt:lpstr>Вредное  влияние  металлов  и  их  соединений  на  организм  человека  </vt:lpstr>
      <vt:lpstr>Тестовые   задания</vt:lpstr>
      <vt:lpstr>Тестовые   задания</vt:lpstr>
      <vt:lpstr>Правильные  ответы</vt:lpstr>
      <vt:lpstr>Задания</vt:lpstr>
      <vt:lpstr>Правильный    ответ</vt:lpstr>
      <vt:lpstr>Правильные   ответы </vt:lpstr>
      <vt:lpstr>Домашнее  задание</vt:lpstr>
      <vt:lpstr>   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Химия  9  нчы  сыйныф «Металлар»  иленә  сәяхәт</dc:title>
  <dc:creator>Шигабиева Сария</dc:creator>
  <cp:lastModifiedBy>FuckYouBill</cp:lastModifiedBy>
  <cp:revision>115</cp:revision>
  <dcterms:created xsi:type="dcterms:W3CDTF">2009-04-07T16:30:01Z</dcterms:created>
  <dcterms:modified xsi:type="dcterms:W3CDTF">2011-01-18T20:23:13Z</dcterms:modified>
</cp:coreProperties>
</file>