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FF99"/>
    <a:srgbClr val="FFCCFF"/>
    <a:srgbClr val="66CCFF"/>
    <a:srgbClr val="CCFF99"/>
    <a:srgbClr val="FFFFCC"/>
    <a:srgbClr val="00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7025730-B974-44BE-AE08-5CB260430756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9385C1-199E-4DAE-9A91-FFB9F7115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5886E6-0A2D-4A28-919D-AF976466B35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5D919-436B-4DC1-A575-FFD51829A4C5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8083F-6F06-41EA-8C06-0E784FFB3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510C1-82B0-4A1D-9B45-E5D8EBED751D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CB6FA-B6B9-433D-B9B5-2ED29BEA6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4AF95-5308-4A86-83E5-3438B8DE2806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7A46A-5879-4F4F-A6A8-8DCD288B63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FEC29C-6C98-4871-A3B8-01A73AC7E2FC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06CAE4-4E25-410A-AF29-27777EBAE3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0C441-0F01-44AB-9E88-AEB31223D5D8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51941-954B-4F6E-A2D0-B5224100A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1097B-B877-4C95-B0B7-669662C27B0B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B5F1-6A63-4D8A-BE89-AABEBADCE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7B0EE-DC4F-4EF0-B7F6-0D9D52912F71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93048-885F-4812-8688-77E5D3F0C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A19E64-EDBE-49B2-97C0-A337C470AE8F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91885B8-8F10-4D5B-9D4D-6F731145B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56D3C-86D1-465A-A9BA-32B1648AE29E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3FBC0-9F1B-4EE1-B24B-C1A75A03A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AB8C47F-51D3-4C58-AEF6-165E68928828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5BCD86-F891-493A-9E50-A55F2AB63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B6BAA3F-D43A-4A75-A584-DDB8E5048423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42C0982-2C93-4367-A201-0F9E11012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C1FFC4-5397-4A7A-866E-372B6A839E73}" type="datetimeFigureOut">
              <a:rPr lang="ru-RU"/>
              <a:pPr>
                <a:defRPr/>
              </a:pPr>
              <a:t>28.05.2009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DD68569-2A1D-43AD-A3D1-4D22EB98B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Никита\kart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8313" y="476250"/>
            <a:ext cx="6172200" cy="1012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ПРЕЗЕНТАЦИЯ ПРОГРАММЫ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4365625"/>
            <a:ext cx="8045450" cy="215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1"/>
                </a:solidFill>
              </a:rPr>
              <a:t>ГИМНАЗИЯ №1527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1"/>
                </a:solidFill>
              </a:rPr>
              <a:t>Учебно – методический план образовательной программы дополнительного образования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1"/>
                </a:solidFill>
              </a:rPr>
              <a:t>«УДИВИТЕЛЬНАЯ ЭТИМОЛОГИЯ»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1"/>
                </a:solidFill>
              </a:rPr>
              <a:t>10-11 классы Левандовская  О.Е. </a:t>
            </a:r>
            <a:endParaRPr lang="en-US" sz="24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1"/>
                </a:solidFill>
              </a:rPr>
              <a:t>2009/10 -2010/11 годы обучения г. Москва</a:t>
            </a:r>
          </a:p>
          <a:p>
            <a:pPr eaLnBrk="1" hangingPunct="1">
              <a:lnSpc>
                <a:spcPct val="80000"/>
              </a:lnSpc>
            </a:pPr>
            <a:endParaRPr lang="ru-RU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C:\Users\Никита\0_3a26d_c8001270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66CCFF"/>
                </a:solidFill>
              </a:rPr>
              <a:t>РАЗДЕЛЫ. ТЕМЫ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2276475"/>
            <a:ext cx="7467600" cy="4205288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chemeClr val="hlink"/>
                </a:solidFill>
              </a:rPr>
              <a:t>Вода, вода… Кругом вода</a:t>
            </a:r>
          </a:p>
          <a:p>
            <a:pPr eaLnBrk="1" hangingPunct="1"/>
            <a:endParaRPr lang="ru-RU" sz="2800" b="1" i="1" smtClean="0">
              <a:solidFill>
                <a:schemeClr val="hlink"/>
              </a:solidFill>
            </a:endParaRPr>
          </a:p>
          <a:p>
            <a:pPr eaLnBrk="1" hangingPunct="1"/>
            <a:r>
              <a:rPr lang="ru-RU" sz="2800" smtClean="0"/>
              <a:t>Океаны и моря</a:t>
            </a:r>
          </a:p>
          <a:p>
            <a:pPr eaLnBrk="1" hangingPunct="1"/>
            <a:r>
              <a:rPr lang="ru-RU" sz="2800" smtClean="0"/>
              <a:t>Мариинская впадина</a:t>
            </a:r>
          </a:p>
          <a:p>
            <a:pPr eaLnBrk="1" hangingPunct="1"/>
            <a:r>
              <a:rPr lang="ru-RU" sz="2800" smtClean="0"/>
              <a:t>Реки и озера</a:t>
            </a:r>
          </a:p>
          <a:p>
            <a:pPr eaLnBrk="1" hangingPunct="1"/>
            <a:r>
              <a:rPr lang="ru-RU" sz="2800" smtClean="0"/>
              <a:t>Цветные моря</a:t>
            </a:r>
          </a:p>
          <a:p>
            <a:pPr eaLnBrk="1" hangingPunct="1"/>
            <a:r>
              <a:rPr lang="ru-RU" sz="2800" smtClean="0"/>
              <a:t>Реки и озера</a:t>
            </a:r>
          </a:p>
          <a:p>
            <a:pPr eaLnBrk="1" hangingPunct="1"/>
            <a:r>
              <a:rPr lang="ru-RU" sz="2800" smtClean="0"/>
              <a:t>Вода живая и мертвая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C:\Users\Никита\Pictures\atlantida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РАЗДЕЛЫ. ТЕМЫ.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sz="quarter" idx="1"/>
          </p:nvPr>
        </p:nvSpPr>
        <p:spPr>
          <a:xfrm>
            <a:off x="2771775" y="2276475"/>
            <a:ext cx="6121400" cy="3700463"/>
          </a:xfrm>
        </p:spPr>
        <p:txBody>
          <a:bodyPr/>
          <a:lstStyle/>
          <a:p>
            <a:pPr eaLnBrk="1" hangingPunct="1"/>
            <a:r>
              <a:rPr lang="ru-RU" sz="2800" b="1" i="1" smtClean="0"/>
              <a:t>По странам и континентам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i="1" smtClean="0"/>
          </a:p>
          <a:p>
            <a:pPr eaLnBrk="1" hangingPunct="1"/>
            <a:r>
              <a:rPr lang="ru-RU" sz="2800" b="1" smtClean="0"/>
              <a:t>Части света</a:t>
            </a:r>
          </a:p>
          <a:p>
            <a:pPr eaLnBrk="1" hangingPunct="1"/>
            <a:r>
              <a:rPr lang="ru-RU" sz="2800" b="1" smtClean="0"/>
              <a:t>Загадочная земля Атлантида</a:t>
            </a:r>
          </a:p>
          <a:p>
            <a:pPr eaLnBrk="1" hangingPunct="1"/>
            <a:r>
              <a:rPr lang="ru-RU" sz="2800" b="1" smtClean="0"/>
              <a:t>Страны мира</a:t>
            </a:r>
          </a:p>
          <a:p>
            <a:pPr eaLnBrk="1" hangingPunct="1"/>
            <a:r>
              <a:rPr lang="ru-RU" sz="2800" b="1" smtClean="0"/>
              <a:t>Города</a:t>
            </a:r>
          </a:p>
          <a:p>
            <a:pPr eaLnBrk="1" hangingPunct="1"/>
            <a:r>
              <a:rPr lang="ru-RU" sz="2800" b="1" smtClean="0"/>
              <a:t>Этимологические мифы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3" descr="C:\Users\Никита\270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500063" y="-571500"/>
            <a:ext cx="7467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b="1" cap="none" smtClean="0">
                <a:solidFill>
                  <a:schemeClr val="tx1"/>
                </a:solidFill>
              </a:rPr>
              <a:t>РАЗДЕЛЫ. ТЕМЫ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sz="quarter" idx="1"/>
          </p:nvPr>
        </p:nvSpPr>
        <p:spPr>
          <a:xfrm>
            <a:off x="1571625" y="571500"/>
            <a:ext cx="7467600" cy="2519363"/>
          </a:xfrm>
        </p:spPr>
        <p:txBody>
          <a:bodyPr/>
          <a:lstStyle/>
          <a:p>
            <a:pPr algn="r" eaLnBrk="1" hangingPunct="1"/>
            <a:r>
              <a:rPr lang="ru-RU" sz="3200" b="1" i="1" smtClean="0"/>
              <a:t>Москва златоглавая</a:t>
            </a:r>
          </a:p>
          <a:p>
            <a:pPr algn="r" eaLnBrk="1" hangingPunct="1"/>
            <a:r>
              <a:rPr lang="ru-RU" sz="3200" b="1" smtClean="0"/>
              <a:t>Загадка названия столицы</a:t>
            </a:r>
          </a:p>
          <a:p>
            <a:pPr algn="r" eaLnBrk="1" hangingPunct="1"/>
            <a:r>
              <a:rPr lang="ru-RU" sz="3200" b="1" smtClean="0"/>
              <a:t>Необычная экскурсия в Кремль</a:t>
            </a:r>
          </a:p>
          <a:p>
            <a:pPr algn="r" eaLnBrk="1" hangingPunct="1"/>
            <a:r>
              <a:rPr lang="ru-RU" sz="3200" b="1" smtClean="0"/>
              <a:t>Кремлевские башни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C:\Users\Никита\district_9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ТОПОНИМИЯ МОСКВЫ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Арбат и Смоленский бульвар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Измайлово, Олений пруд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Красная площадь и Васильевский спуск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err="1" smtClean="0"/>
              <a:t>Кунцево</a:t>
            </a:r>
            <a:r>
              <a:rPr lang="ru-RU" b="1" dirty="0" smtClean="0"/>
              <a:t>, </a:t>
            </a:r>
            <a:r>
              <a:rPr lang="ru-RU" b="1" dirty="0" err="1" smtClean="0"/>
              <a:t>Крылатское</a:t>
            </a:r>
            <a:r>
              <a:rPr lang="ru-RU" b="1" dirty="0" smtClean="0"/>
              <a:t>, Поклонная гора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Ленинградский проспект и Сокол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Лубянка, Китай-город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Лужники и Воробьевы горы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Останкино и Алексеевское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Пречистенка, Остоженка, </a:t>
            </a:r>
            <a:r>
              <a:rPr lang="ru-RU" b="1" dirty="0" err="1" smtClean="0"/>
              <a:t>Зубовская</a:t>
            </a:r>
            <a:r>
              <a:rPr lang="ru-RU" b="1" dirty="0" smtClean="0"/>
              <a:t> площадь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Проспект Мира, Ярославское шоссе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Пятницкая улица, </a:t>
            </a:r>
            <a:r>
              <a:rPr lang="ru-RU" b="1" dirty="0" err="1" smtClean="0"/>
              <a:t>Кадашевская</a:t>
            </a:r>
            <a:r>
              <a:rPr lang="ru-RU" b="1" dirty="0" smtClean="0"/>
              <a:t> </a:t>
            </a:r>
            <a:r>
              <a:rPr lang="ru-RU" b="1" dirty="0" err="1" smtClean="0"/>
              <a:t>наберехная</a:t>
            </a:r>
            <a:endParaRPr lang="ru-RU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b="1" dirty="0" smtClean="0"/>
              <a:t>Собачья площадка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3" descr="C:\Users\Никита\sk1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ТОПОНИМИЯ МОСКВЫ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sz="quarter" idx="1"/>
          </p:nvPr>
        </p:nvSpPr>
        <p:spPr>
          <a:xfrm>
            <a:off x="215900" y="908050"/>
            <a:ext cx="8964613" cy="568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Сокольники и Лосиный остров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Солнцево, Очаково, Раменки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Сретенка, Сухаревская площадь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Суздальская улица, Косинские озера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Тверской бульвар, Пушкинская площадь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Хамовнический вал, Девичье поле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Химки-Ховрино, Тушино, Сходня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Черкизово, Преображенская площадь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Ясенево, Теплый Стан, Тропарево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smtClean="0"/>
              <a:t>Улица, на которой я живу</a:t>
            </a:r>
          </a:p>
          <a:p>
            <a:pPr eaLnBrk="1" hangingPunct="1">
              <a:lnSpc>
                <a:spcPct val="90000"/>
              </a:lnSpc>
            </a:pPr>
            <a:endParaRPr lang="ru-RU" sz="32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600" b="1" cap="none" smtClean="0">
                <a:solidFill>
                  <a:schemeClr val="tx1"/>
                </a:solidFill>
              </a:rPr>
              <a:t>ПОЯСНИТЕЛЬНАЯ ЗАПИСКА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quarter" idx="1"/>
          </p:nvPr>
        </p:nvSpPr>
        <p:spPr>
          <a:xfrm>
            <a:off x="539750" y="1268413"/>
            <a:ext cx="7467600" cy="4873625"/>
          </a:xfrm>
        </p:spPr>
        <p:txBody>
          <a:bodyPr/>
          <a:lstStyle/>
          <a:p>
            <a:pPr eaLnBrk="1" hangingPunct="1"/>
            <a:r>
              <a:rPr lang="ru-RU" smtClean="0"/>
              <a:t>На занятия раскрывается происхождение и значение собственных имен – личных имен, отчеств, фамилий, имен мифологических персонажей, наименований географических объектов на территории нашей страны и на всей планете (название земель, городов. морей, гор, озер, рек); даются сведения из истории названий многих мест в Москве.</a:t>
            </a:r>
          </a:p>
          <a:p>
            <a:pPr eaLnBrk="1" hangingPunct="1"/>
            <a:r>
              <a:rPr lang="ru-RU" smtClean="0"/>
              <a:t> Как рождаются слова, названия? Можно ли разгадать тайну происхождения того или иного наименования? Этим-то и занимаются лингвисты-этимологи.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Этимология</a:t>
            </a:r>
            <a:r>
              <a:rPr lang="ru-RU" dirty="0" smtClean="0">
                <a:solidFill>
                  <a:schemeClr val="tx1"/>
                </a:solidFill>
              </a:rPr>
              <a:t>(греч.</a:t>
            </a:r>
            <a:r>
              <a:rPr lang="en-US" i="1" dirty="0" err="1" smtClean="0">
                <a:solidFill>
                  <a:schemeClr val="tx1"/>
                </a:solidFill>
              </a:rPr>
              <a:t>etimologia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от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</a:rPr>
              <a:t>etymon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ru-RU" dirty="0" smtClean="0">
                <a:solidFill>
                  <a:schemeClr val="tx1"/>
                </a:solidFill>
              </a:rPr>
              <a:t>истина и </a:t>
            </a:r>
            <a:r>
              <a:rPr lang="en-US" b="1" dirty="0" smtClean="0">
                <a:solidFill>
                  <a:schemeClr val="tx1"/>
                </a:solidFill>
              </a:rPr>
              <a:t>logos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ru-RU" dirty="0" smtClean="0">
                <a:solidFill>
                  <a:schemeClr val="tx1"/>
                </a:solidFill>
              </a:rPr>
              <a:t> слово, учение)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b="1" smtClean="0"/>
              <a:t>Этимология</a:t>
            </a:r>
            <a:r>
              <a:rPr lang="ru-RU" smtClean="0"/>
              <a:t> – раздел лингвистики, изучающий происхождение слов, а также научно-исследовательская процедура, направленная на раскрытие происхождения слова, и результат такого научного исследования. Говорят: </a:t>
            </a:r>
            <a:r>
              <a:rPr lang="ru-RU" b="1" smtClean="0"/>
              <a:t>неясная этимология </a:t>
            </a:r>
            <a:r>
              <a:rPr lang="ru-RU" smtClean="0"/>
              <a:t>слова</a:t>
            </a:r>
            <a:r>
              <a:rPr lang="ru-RU" b="1" smtClean="0"/>
              <a:t>, этимологически темные и этимологически прозрачные слова</a:t>
            </a:r>
            <a:r>
              <a:rPr lang="ru-RU" smtClean="0"/>
              <a:t>; </a:t>
            </a:r>
            <a:r>
              <a:rPr lang="ru-RU" b="1" smtClean="0"/>
              <a:t>этимологизировать</a:t>
            </a:r>
            <a:r>
              <a:rPr lang="ru-RU" smtClean="0"/>
              <a:t>, т.е. раскрыть, определить, объяснить этимологию слова. Об этимологии слов информирует специальный справочник – </a:t>
            </a:r>
            <a:r>
              <a:rPr lang="ru-RU" b="1" smtClean="0"/>
              <a:t>этимологический словарь.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3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xfrm>
            <a:off x="539750" y="404813"/>
            <a:ext cx="8137525" cy="22161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600" b="1" cap="none" smtClean="0">
                <a:solidFill>
                  <a:schemeClr val="tx1"/>
                </a:solidFill>
              </a:rPr>
              <a:t>ОНОМАСТИКА</a:t>
            </a:r>
            <a:r>
              <a:rPr lang="en-US" sz="2600" b="1" cap="none" smtClean="0">
                <a:solidFill>
                  <a:schemeClr val="tx1"/>
                </a:solidFill>
              </a:rPr>
              <a:t> </a:t>
            </a:r>
            <a:r>
              <a:rPr lang="ru-RU" sz="2600" b="1" cap="none" smtClean="0">
                <a:solidFill>
                  <a:schemeClr val="tx1"/>
                </a:solidFill>
              </a:rPr>
              <a:t>(ОТ ГРЕЧ. О</a:t>
            </a:r>
            <a:r>
              <a:rPr lang="en-US" sz="2600" b="1" cap="none" smtClean="0">
                <a:solidFill>
                  <a:schemeClr val="tx1"/>
                </a:solidFill>
              </a:rPr>
              <a:t>NOMASTIKE </a:t>
            </a:r>
            <a:r>
              <a:rPr lang="ru-RU" sz="2600" b="1" cap="none" smtClean="0">
                <a:solidFill>
                  <a:schemeClr val="tx1"/>
                </a:solidFill>
              </a:rPr>
              <a:t>–</a:t>
            </a:r>
            <a:r>
              <a:rPr lang="en-US" sz="2600" b="1" cap="none" smtClean="0">
                <a:solidFill>
                  <a:schemeClr val="tx1"/>
                </a:solidFill>
              </a:rPr>
              <a:t> </a:t>
            </a:r>
            <a:r>
              <a:rPr lang="ru-RU" sz="2600" b="1" cap="none" smtClean="0">
                <a:solidFill>
                  <a:schemeClr val="tx1"/>
                </a:solidFill>
              </a:rPr>
              <a:t>ИСКУССТВО ДАВАТЬ ИМЕНА) – РАЗДЕЛ ЯЗЫКОЗНАНИЯ, ИЗУЧАЮЩИЙ СОБСТВЕННЫЕ ИМЕНА, ИСТОРИЮ ИХ ВОЗНИКНОВЕНИЯ И ИЗМЕНЕНИЯ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sz="quarter" idx="1"/>
          </p:nvPr>
        </p:nvSpPr>
        <p:spPr>
          <a:xfrm>
            <a:off x="395288" y="2708275"/>
            <a:ext cx="8064500" cy="3673475"/>
          </a:xfrm>
        </p:spPr>
        <p:txBody>
          <a:bodyPr/>
          <a:lstStyle/>
          <a:p>
            <a:pPr eaLnBrk="1" hangingPunct="1"/>
            <a:r>
              <a:rPr lang="ru-RU" sz="2800" b="1" smtClean="0"/>
              <a:t>Говорят: русская ономастика; современная и историческая ономастика; ономастические исследования. Используют различные методы языкознания: сравнительно-исторический, картографический, сопоставительный, этимологический и другие.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антропонимика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b="1" smtClean="0"/>
              <a:t>Антропонимика (от греч.</a:t>
            </a:r>
            <a:r>
              <a:rPr lang="en-US" b="1" smtClean="0"/>
              <a:t>antropos</a:t>
            </a:r>
            <a:r>
              <a:rPr lang="ru-RU" b="1" smtClean="0"/>
              <a:t>-человек и </a:t>
            </a:r>
            <a:r>
              <a:rPr lang="en-US" b="1" smtClean="0"/>
              <a:t>onima</a:t>
            </a:r>
            <a:r>
              <a:rPr lang="ru-RU" b="1" smtClean="0"/>
              <a:t> – имя) -  раздел ономастики, изучающий антропонимы, собственные наименования людей: личные имена, отчества, фамилии. прозвища, псевдонимы</a:t>
            </a:r>
          </a:p>
        </p:txBody>
      </p:sp>
      <p:sp>
        <p:nvSpPr>
          <p:cNvPr id="18436" name="WordArt 10"/>
          <p:cNvSpPr>
            <a:spLocks noChangeArrowheads="1" noChangeShapeType="1" noTextEdit="1"/>
          </p:cNvSpPr>
          <p:nvPr/>
        </p:nvSpPr>
        <p:spPr bwMode="auto">
          <a:xfrm>
            <a:off x="1331913" y="4005263"/>
            <a:ext cx="2808287" cy="792162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Александр</a:t>
            </a:r>
          </a:p>
        </p:txBody>
      </p:sp>
      <p:sp>
        <p:nvSpPr>
          <p:cNvPr id="18437" name="WordArt 11"/>
          <p:cNvSpPr>
            <a:spLocks noChangeArrowheads="1" noChangeShapeType="1" noTextEdit="1"/>
          </p:cNvSpPr>
          <p:nvPr/>
        </p:nvSpPr>
        <p:spPr bwMode="auto">
          <a:xfrm>
            <a:off x="5795963" y="333375"/>
            <a:ext cx="2449512" cy="1008063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Дмитрий</a:t>
            </a:r>
          </a:p>
        </p:txBody>
      </p:sp>
      <p:sp>
        <p:nvSpPr>
          <p:cNvPr id="18438" name="WordArt 12"/>
          <p:cNvSpPr>
            <a:spLocks noChangeArrowheads="1" noChangeShapeType="1" noTextEdit="1"/>
          </p:cNvSpPr>
          <p:nvPr/>
        </p:nvSpPr>
        <p:spPr bwMode="auto">
          <a:xfrm>
            <a:off x="5292725" y="4797425"/>
            <a:ext cx="1800225" cy="482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Ольга</a:t>
            </a:r>
          </a:p>
        </p:txBody>
      </p:sp>
      <p:sp>
        <p:nvSpPr>
          <p:cNvPr id="18439" name="WordArt 13"/>
          <p:cNvSpPr>
            <a:spLocks noChangeArrowheads="1" noChangeShapeType="1" noTextEdit="1"/>
          </p:cNvSpPr>
          <p:nvPr/>
        </p:nvSpPr>
        <p:spPr bwMode="auto">
          <a:xfrm>
            <a:off x="684213" y="5445125"/>
            <a:ext cx="2592387" cy="6985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Никита</a:t>
            </a:r>
          </a:p>
        </p:txBody>
      </p:sp>
      <p:sp>
        <p:nvSpPr>
          <p:cNvPr id="18440" name="WordArt 14"/>
          <p:cNvSpPr>
            <a:spLocks noChangeArrowheads="1" noChangeShapeType="1" noTextEdit="1"/>
          </p:cNvSpPr>
          <p:nvPr/>
        </p:nvSpPr>
        <p:spPr bwMode="auto">
          <a:xfrm>
            <a:off x="6084888" y="3573463"/>
            <a:ext cx="2519362" cy="72072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Елена</a:t>
            </a:r>
          </a:p>
        </p:txBody>
      </p:sp>
      <p:sp>
        <p:nvSpPr>
          <p:cNvPr id="18441" name="WordArt 15"/>
          <p:cNvSpPr>
            <a:spLocks noChangeArrowheads="1" noChangeShapeType="1" noTextEdit="1"/>
          </p:cNvSpPr>
          <p:nvPr/>
        </p:nvSpPr>
        <p:spPr bwMode="auto">
          <a:xfrm>
            <a:off x="4572000" y="5734050"/>
            <a:ext cx="3240088" cy="482600"/>
          </a:xfrm>
          <a:prstGeom prst="rect">
            <a:avLst/>
          </a:prstGeom>
        </p:spPr>
        <p:txBody>
          <a:bodyPr wrap="none" fromWordArt="1">
            <a:prstTxWarp prst="textFadeDown">
              <a:avLst>
                <a:gd name="adj" fmla="val 13032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Владимир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</a:rPr>
              <a:t>ТОПОНИМИКА</a:t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sz="quarter" idx="1"/>
          </p:nvPr>
        </p:nvSpPr>
        <p:spPr>
          <a:xfrm>
            <a:off x="4284663" y="1196975"/>
            <a:ext cx="4572000" cy="4679950"/>
          </a:xfrm>
        </p:spPr>
        <p:txBody>
          <a:bodyPr/>
          <a:lstStyle/>
          <a:p>
            <a:pPr eaLnBrk="1" hangingPunct="1"/>
            <a:r>
              <a:rPr lang="ru-RU" smtClean="0"/>
              <a:t>Топонимика (от греч. т</a:t>
            </a:r>
            <a:r>
              <a:rPr lang="en-US" smtClean="0"/>
              <a:t>opos –</a:t>
            </a:r>
            <a:r>
              <a:rPr lang="ru-RU" smtClean="0"/>
              <a:t> место и </a:t>
            </a:r>
            <a:r>
              <a:rPr lang="en-US" smtClean="0"/>
              <a:t>onima</a:t>
            </a:r>
            <a:r>
              <a:rPr lang="ru-RU" smtClean="0"/>
              <a:t>- имя) – раздел</a:t>
            </a:r>
            <a:r>
              <a:rPr lang="en-US" smtClean="0"/>
              <a:t> </a:t>
            </a:r>
            <a:r>
              <a:rPr lang="ru-RU" smtClean="0"/>
              <a:t>ономастики, изучающий топонимы, собственные имена географических объектов; а также совокупность топонимов какой-либо территории, например: топонимика Москвы.</a:t>
            </a:r>
          </a:p>
        </p:txBody>
      </p:sp>
      <p:pic>
        <p:nvPicPr>
          <p:cNvPr id="19460" name="Picture 4" descr="C:\Users\Никита\map_mirtou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125538"/>
            <a:ext cx="4011613" cy="465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ТОПОНИМИКА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ПО характеру объектов различают:</a:t>
            </a:r>
            <a:endParaRPr lang="ru-RU" b="1" smtClean="0"/>
          </a:p>
          <a:p>
            <a:pPr eaLnBrk="1" hangingPunct="1"/>
            <a:r>
              <a:rPr lang="ru-RU" b="1" smtClean="0"/>
              <a:t>Гидронимы</a:t>
            </a:r>
            <a:r>
              <a:rPr lang="ru-RU" smtClean="0"/>
              <a:t> – названия водных объектов </a:t>
            </a:r>
          </a:p>
          <a:p>
            <a:pPr eaLnBrk="1" hangingPunct="1"/>
            <a:r>
              <a:rPr lang="ru-RU" b="1" i="1" smtClean="0"/>
              <a:t>Пелагонимы –</a:t>
            </a:r>
            <a:r>
              <a:rPr lang="ru-RU" smtClean="0"/>
              <a:t>названия морей,</a:t>
            </a:r>
          </a:p>
          <a:p>
            <a:pPr eaLnBrk="1" hangingPunct="1"/>
            <a:r>
              <a:rPr lang="ru-RU" b="1" i="1" smtClean="0"/>
              <a:t>Лимнонимы –</a:t>
            </a:r>
            <a:r>
              <a:rPr lang="ru-RU" smtClean="0"/>
              <a:t> названия озер,</a:t>
            </a:r>
          </a:p>
          <a:p>
            <a:pPr eaLnBrk="1" hangingPunct="1"/>
            <a:r>
              <a:rPr lang="ru-RU" b="1" i="1" smtClean="0"/>
              <a:t>Потамонимы-</a:t>
            </a:r>
            <a:r>
              <a:rPr lang="ru-RU" smtClean="0"/>
              <a:t> названия рек,</a:t>
            </a:r>
          </a:p>
          <a:p>
            <a:pPr eaLnBrk="1" hangingPunct="1"/>
            <a:r>
              <a:rPr lang="ru-RU" b="1" i="1" smtClean="0"/>
              <a:t>Гелонимы – </a:t>
            </a:r>
            <a:r>
              <a:rPr lang="ru-RU" smtClean="0"/>
              <a:t>названия болот,</a:t>
            </a:r>
          </a:p>
          <a:p>
            <a:pPr eaLnBrk="1" hangingPunct="1"/>
            <a:r>
              <a:rPr lang="ru-RU" b="1" i="1" smtClean="0"/>
              <a:t>Оронимы – </a:t>
            </a:r>
            <a:r>
              <a:rPr lang="ru-RU" smtClean="0"/>
              <a:t>названия рельефа земной поверхности,</a:t>
            </a:r>
          </a:p>
          <a:p>
            <a:pPr eaLnBrk="1" hangingPunct="1"/>
            <a:r>
              <a:rPr lang="ru-RU" b="1" i="1" smtClean="0"/>
              <a:t>Ойконимы – </a:t>
            </a:r>
            <a:r>
              <a:rPr lang="ru-RU" smtClean="0"/>
              <a:t>названия населенных пунктов,</a:t>
            </a:r>
          </a:p>
          <a:p>
            <a:pPr eaLnBrk="1" hangingPunct="1"/>
            <a:r>
              <a:rPr lang="ru-RU" b="1" i="1" smtClean="0"/>
              <a:t>Урбанонимы</a:t>
            </a:r>
            <a:r>
              <a:rPr lang="ru-RU" smtClean="0"/>
              <a:t> – названия внутригородских объектов</a:t>
            </a:r>
            <a:endParaRPr lang="ru-RU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CC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chemeClr val="tx1"/>
                </a:solidFill>
              </a:rPr>
              <a:t>РАЗДЕЛЫ. ТЕМЫ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99350" cy="4873625"/>
          </a:xfrm>
        </p:spPr>
        <p:txBody>
          <a:bodyPr/>
          <a:lstStyle/>
          <a:p>
            <a:pPr eaLnBrk="1" hangingPunct="1"/>
            <a:r>
              <a:rPr lang="ru-RU" sz="2800" b="1" i="1" smtClean="0"/>
              <a:t>Вводное занятие</a:t>
            </a:r>
          </a:p>
          <a:p>
            <a:pPr eaLnBrk="1" hangingPunct="1"/>
            <a:r>
              <a:rPr lang="ru-RU" sz="2800" b="1" i="1" smtClean="0"/>
              <a:t>Свое и чужое:</a:t>
            </a:r>
          </a:p>
          <a:p>
            <a:pPr marL="742950" lvl="1" indent="-285750" eaLnBrk="1" hangingPunct="1"/>
            <a:r>
              <a:rPr lang="ru-RU" sz="2600" b="1" i="1" smtClean="0"/>
              <a:t>Исконно русские слова;</a:t>
            </a:r>
          </a:p>
          <a:p>
            <a:pPr marL="742950" lvl="1" indent="-285750" eaLnBrk="1" hangingPunct="1"/>
            <a:r>
              <a:rPr lang="ru-RU" sz="2600" b="1" i="1" smtClean="0"/>
              <a:t>Слова-пришельцы;</a:t>
            </a:r>
          </a:p>
          <a:p>
            <a:pPr marL="742950" lvl="1" indent="-285750" eaLnBrk="1" hangingPunct="1"/>
            <a:r>
              <a:rPr lang="ru-RU" sz="2600" b="1" i="1" smtClean="0"/>
              <a:t>Старославянизмы;</a:t>
            </a:r>
          </a:p>
          <a:p>
            <a:pPr marL="742950" lvl="1" indent="-285750" eaLnBrk="1" hangingPunct="1"/>
            <a:r>
              <a:rPr lang="ru-RU" sz="2600" b="1" i="1" smtClean="0"/>
              <a:t>Интернациональная лексика;</a:t>
            </a:r>
          </a:p>
          <a:p>
            <a:pPr marL="742950" lvl="1" indent="-285750" eaLnBrk="1" hangingPunct="1"/>
            <a:r>
              <a:rPr lang="ru-RU" sz="2600" b="1" i="1" smtClean="0"/>
              <a:t>Скрытые заимствования;</a:t>
            </a:r>
          </a:p>
          <a:p>
            <a:pPr marL="742950" lvl="1" indent="-285750" eaLnBrk="1" hangingPunct="1"/>
            <a:r>
              <a:rPr lang="ru-RU" sz="2600" b="1" i="1" smtClean="0"/>
              <a:t>Народная этимология</a:t>
            </a:r>
            <a:endParaRPr lang="en-US" sz="2600" b="1" i="1" smtClean="0"/>
          </a:p>
          <a:p>
            <a:pPr marL="742950" lvl="1" indent="-285750" eaLnBrk="1" hangingPunct="1"/>
            <a:endParaRPr lang="ru-RU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>
            <a:alpha val="1882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/>
              <a:t>РАЗДЕЛЫ. ТЕМЫ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sz="2800" b="1" i="1" smtClean="0"/>
              <a:t>Что в имени тебе моем?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i="1" smtClean="0"/>
          </a:p>
          <a:p>
            <a:pPr marL="742950" lvl="1" indent="-285750" eaLnBrk="1" hangingPunct="1"/>
            <a:r>
              <a:rPr lang="ru-RU" sz="2800" smtClean="0"/>
              <a:t>Личные имена</a:t>
            </a:r>
          </a:p>
          <a:p>
            <a:pPr marL="742950" lvl="1" indent="-285750" eaLnBrk="1" hangingPunct="1"/>
            <a:r>
              <a:rPr lang="ru-RU" sz="2800" smtClean="0"/>
              <a:t>Написание личных имен</a:t>
            </a:r>
          </a:p>
          <a:p>
            <a:pPr marL="742950" lvl="1" indent="-285750" eaLnBrk="1" hangingPunct="1"/>
            <a:r>
              <a:rPr lang="ru-RU" sz="2800" smtClean="0"/>
              <a:t>Образование и написание отчеств</a:t>
            </a:r>
          </a:p>
          <a:p>
            <a:pPr marL="742950" lvl="1" indent="-285750" eaLnBrk="1" hangingPunct="1"/>
            <a:r>
              <a:rPr lang="ru-RU" sz="2800" smtClean="0"/>
              <a:t>Русские фамилии</a:t>
            </a:r>
          </a:p>
          <a:p>
            <a:pPr marL="742950" lvl="1" indent="-285750" eaLnBrk="1" hangingPunct="1"/>
            <a:r>
              <a:rPr lang="ru-RU" sz="2800" smtClean="0"/>
              <a:t>Калькирование фамилий</a:t>
            </a:r>
          </a:p>
          <a:p>
            <a:pPr marL="742950" lvl="1" indent="-285750" eaLnBrk="1" hangingPunct="1"/>
            <a:r>
              <a:rPr lang="ru-RU" sz="2800" smtClean="0"/>
              <a:t>Курьезные переводы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491</TotalTime>
  <Words>436</Words>
  <Application>Microsoft Office PowerPoint</Application>
  <PresentationFormat>Экран (4:3)</PresentationFormat>
  <Paragraphs>92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Century Schoolbook</vt:lpstr>
      <vt:lpstr>Wingdings</vt:lpstr>
      <vt:lpstr>Wingdings 2</vt:lpstr>
      <vt:lpstr>Calibri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ПРЕЗЕНТАЦИЯ ПРОГРАММЫ</vt:lpstr>
      <vt:lpstr>ПОЯСНИТЕЛЬНАЯ ЗАПИСКА</vt:lpstr>
      <vt:lpstr>ЭТИМОЛОГИЯ(ГРЕЧ.ETIMOLOGIA, ОТ  ETYMON –ИСТИНА И LOGOS – СЛОВО, УЧЕНИЕ)</vt:lpstr>
      <vt:lpstr>ОНОМАСТИКА (ОТ ГРЕЧ. ОNOMASTIKE – ИСКУССТВО ДАВАТЬ ИМЕНА) – РАЗДЕЛ ЯЗЫКОЗНАНИЯ, ИЗУЧАЮЩИЙ СОБСТВЕННЫЕ ИМЕНА, ИСТОРИЮ ИХ ВОЗНИКНОВЕНИЯ И ИЗМЕНЕНИЯ</vt:lpstr>
      <vt:lpstr>АНТРОПОНИМИКА</vt:lpstr>
      <vt:lpstr>ТОПОНИМИКА </vt:lpstr>
      <vt:lpstr>ТОПОНИМИКА</vt:lpstr>
      <vt:lpstr>РАЗДЕЛЫ. ТЕМЫ</vt:lpstr>
      <vt:lpstr>РАЗДЕЛЫ. ТЕМЫ</vt:lpstr>
      <vt:lpstr>РАЗДЕЛЫ. ТЕМЫ</vt:lpstr>
      <vt:lpstr>РАЗДЕЛЫ. ТЕМЫ.</vt:lpstr>
      <vt:lpstr>РАЗДЕЛЫ. ТЕМЫ</vt:lpstr>
      <vt:lpstr>ТОПОНИМИЯ МОСКВЫ</vt:lpstr>
      <vt:lpstr>ТОПОНИМИЯ МОСКВЫ</vt:lpstr>
    </vt:vector>
  </TitlesOfParts>
  <Company>Левандовские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Удивительная этимология</dc:title>
  <dc:creator>Левандовская Ольга</dc:creator>
  <cp:lastModifiedBy>Kabanova</cp:lastModifiedBy>
  <cp:revision>48</cp:revision>
  <dcterms:created xsi:type="dcterms:W3CDTF">2009-05-10T08:15:22Z</dcterms:created>
  <dcterms:modified xsi:type="dcterms:W3CDTF">2009-05-28T08:52:23Z</dcterms:modified>
</cp:coreProperties>
</file>