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70" r:id="rId5"/>
    <p:sldId id="271" r:id="rId6"/>
    <p:sldId id="258" r:id="rId7"/>
    <p:sldId id="259" r:id="rId8"/>
    <p:sldId id="262" r:id="rId9"/>
    <p:sldId id="263" r:id="rId10"/>
    <p:sldId id="264" r:id="rId11"/>
    <p:sldId id="265" r:id="rId12"/>
    <p:sldId id="268" r:id="rId13"/>
    <p:sldId id="269" r:id="rId14"/>
    <p:sldId id="260" r:id="rId15"/>
    <p:sldId id="272" r:id="rId16"/>
    <p:sldId id="276" r:id="rId17"/>
    <p:sldId id="273" r:id="rId18"/>
    <p:sldId id="274" r:id="rId19"/>
    <p:sldId id="275" r:id="rId20"/>
    <p:sldId id="261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Attitude to fashion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3"/>
                <c:pt idx="0">
                  <c:v>Clothes do not make the man </c:v>
                </c:pt>
                <c:pt idx="1">
                  <c:v>I do not care what I wear</c:v>
                </c:pt>
                <c:pt idx="2">
                  <c:v>Fashion is my passion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0.52</c:v>
                </c:pt>
                <c:pt idx="2">
                  <c:v>2.0000000000000014E-2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>
          <a:solidFill>
            <a:srgbClr val="FF0000"/>
          </a:solidFill>
        </a:defRPr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E23130-E26F-4FEA-909C-CC174D541EE4}" type="datetimeFigureOut">
              <a:rPr lang="ru-RU" smtClean="0"/>
              <a:pPr/>
              <a:t>25.01.2011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5A9428-CEEF-44A8-A555-92D0CFB87F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hyperlink" Target="&#1055;&#1088;&#1080;&#1083;&#1086;&#1078;&#1077;&#1085;&#1080;&#1077;%202.ppt#-1,3,&#1057;&#1083;&#1072;&#1081;&#1076; 3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Teenagers and fashion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14950"/>
            <a:ext cx="7854696" cy="1357322"/>
          </a:xfrm>
        </p:spPr>
        <p:txBody>
          <a:bodyPr>
            <a:normAutofit fontScale="85000" lnSpcReduction="20000"/>
          </a:bodyPr>
          <a:lstStyle/>
          <a:p>
            <a:r>
              <a:rPr lang="tt-RU" dirty="0" smtClean="0"/>
              <a:t>Составила учител</a:t>
            </a:r>
            <a:r>
              <a:rPr lang="ru-RU" dirty="0" err="1" smtClean="0"/>
              <a:t>ь</a:t>
            </a:r>
            <a:r>
              <a:rPr lang="ru-RU" dirty="0" smtClean="0"/>
              <a:t> </a:t>
            </a:r>
            <a:r>
              <a:rPr lang="tt-RU" dirty="0" smtClean="0"/>
              <a:t>английского языка</a:t>
            </a:r>
          </a:p>
          <a:p>
            <a:r>
              <a:rPr lang="tt-RU" dirty="0" smtClean="0"/>
              <a:t>МОУ “Д</a:t>
            </a:r>
            <a:r>
              <a:rPr lang="ru-RU" dirty="0" err="1" smtClean="0"/>
              <a:t>жалильская</a:t>
            </a:r>
            <a:r>
              <a:rPr lang="ru-RU" dirty="0" smtClean="0"/>
              <a:t> гимназия » Сармановского района  </a:t>
            </a:r>
            <a:r>
              <a:rPr lang="tt-RU" dirty="0" smtClean="0"/>
              <a:t>Миннахм етова Р.Ф.</a:t>
            </a:r>
            <a:endParaRPr lang="en-US" dirty="0" smtClean="0"/>
          </a:p>
          <a:p>
            <a:r>
              <a:rPr lang="tt-RU" dirty="0" smtClean="0"/>
              <a:t>”</a:t>
            </a:r>
            <a:endParaRPr lang="ru-RU" dirty="0"/>
          </a:p>
        </p:txBody>
      </p:sp>
      <p:pic>
        <p:nvPicPr>
          <p:cNvPr id="4" name="Picture 5" descr="1225548847_17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357166"/>
            <a:ext cx="278608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85992"/>
            <a:ext cx="2571768" cy="4254500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142852"/>
            <a:ext cx="2905125" cy="4667250"/>
          </a:xfrm>
          <a:prstGeom prst="rect">
            <a:avLst/>
          </a:prstGeom>
        </p:spPr>
      </p:pic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643050"/>
            <a:ext cx="3286148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NEW 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Cheap, chic, classy, contemporary, dated, elegant, fashionable, old-fashioned, smart, sophisticated, stylish, tacky, tasteless, trendy, unfashionable, up-to-date</a:t>
            </a:r>
            <a:endParaRPr lang="ru-RU" sz="44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MCj0410921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581525"/>
            <a:ext cx="16891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17366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24288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MCj0150079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4005263"/>
            <a:ext cx="27701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95513" y="1268413"/>
            <a:ext cx="6172200" cy="5029200"/>
          </a:xfrm>
          <a:prstGeom prst="sun">
            <a:avLst>
              <a:gd name="adj" fmla="val 25000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814763" y="1628775"/>
            <a:ext cx="5329237" cy="2232025"/>
          </a:xfrm>
          <a:prstGeom prst="cloudCallout">
            <a:avLst>
              <a:gd name="adj1" fmla="val -80773"/>
              <a:gd name="adj2" fmla="val -42245"/>
            </a:avLst>
          </a:prstGeom>
          <a:solidFill>
            <a:srgbClr val="FF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Book Antiqua" pitchFamily="18" charset="0"/>
              </a:rPr>
              <a:t>What would you wear  for holidays at the seaside?</a:t>
            </a:r>
            <a:endParaRPr lang="ru-RU" sz="2800" b="1" dirty="0">
              <a:solidFill>
                <a:srgbClr val="3333CC"/>
              </a:solidFill>
              <a:latin typeface="Book Antiqua" pitchFamily="18" charset="0"/>
            </a:endParaRPr>
          </a:p>
        </p:txBody>
      </p:sp>
      <p:pic>
        <p:nvPicPr>
          <p:cNvPr id="9" name="Picture 12" descr="390кеп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765175"/>
            <a:ext cx="15573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</a:t>
            </a:r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What would you wear </a:t>
            </a:r>
          </a:p>
          <a:p>
            <a:r>
              <a:rPr lang="en-US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to the discos?</a:t>
            </a:r>
          </a:p>
        </p:txBody>
      </p:sp>
      <p:pic>
        <p:nvPicPr>
          <p:cNvPr id="4" name="Picture 7" descr="390кеп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765175"/>
            <a:ext cx="1347806" cy="9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6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260350"/>
            <a:ext cx="714380" cy="131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8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33375"/>
            <a:ext cx="11334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5013325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795054_sd42_1120_akt5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5" y="2714620"/>
            <a:ext cx="1647854" cy="169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1832048ponch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3357563"/>
            <a:ext cx="217327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0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0825" y="333374"/>
            <a:ext cx="1677969" cy="195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71671" y="1268413"/>
            <a:ext cx="3143271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3702050" cy="4968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5003800" y="2060575"/>
            <a:ext cx="3744913" cy="3024188"/>
          </a:xfrm>
          <a:prstGeom prst="cloudCallout">
            <a:avLst>
              <a:gd name="adj1" fmla="val -123505"/>
              <a:gd name="adj2" fmla="val -26380"/>
            </a:avLst>
          </a:prstGeom>
          <a:solidFill>
            <a:srgbClr val="FFFFFF"/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smtClean="0">
                <a:solidFill>
                  <a:srgbClr val="3333CC"/>
                </a:solidFill>
                <a:latin typeface="Book Antiqua" pitchFamily="18" charset="0"/>
              </a:rPr>
              <a:t>What would you wear to the birthday party?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214678" y="3000372"/>
            <a:ext cx="3889375" cy="2840037"/>
            <a:chOff x="884" y="1171"/>
            <a:chExt cx="4718" cy="3149"/>
          </a:xfrm>
        </p:grpSpPr>
        <p:pic>
          <p:nvPicPr>
            <p:cNvPr id="5" name="Picture 3" descr="PE03254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84" y="1171"/>
              <a:ext cx="4718" cy="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4558" y="1298"/>
              <a:ext cx="1044" cy="952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pic>
        <p:nvPicPr>
          <p:cNvPr id="7" name="Picture 5" descr="7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0825" y="3357563"/>
            <a:ext cx="1873250" cy="2735262"/>
          </a:xfrm>
          <a:prstGeom prst="rect">
            <a:avLst/>
          </a:prstGeom>
          <a:noFill/>
        </p:spPr>
      </p:pic>
      <p:pic>
        <p:nvPicPr>
          <p:cNvPr id="8" name="Picture 4" descr="79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071546"/>
            <a:ext cx="1441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0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5300663"/>
            <a:ext cx="925513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roduktion1919b жилет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71480"/>
            <a:ext cx="226377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78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4292600"/>
            <a:ext cx="1139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059113" y="1773238"/>
            <a:ext cx="2881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smtClean="0">
                <a:latin typeface="Book Antiqua" pitchFamily="18" charset="0"/>
              </a:rPr>
              <a:t>What do you wear to school?</a:t>
            </a:r>
            <a:endParaRPr lang="ru-RU" sz="3200" dirty="0">
              <a:latin typeface="Book Antiqua" pitchFamily="18" charset="0"/>
            </a:endParaRPr>
          </a:p>
        </p:txBody>
      </p:sp>
      <p:sp>
        <p:nvSpPr>
          <p:cNvPr id="13" name="WordArt 11"/>
          <p:cNvSpPr>
            <a:spLocks noChangeArrowheads="1" noChangeShapeType="1" noTextEdit="1"/>
          </p:cNvSpPr>
          <p:nvPr/>
        </p:nvSpPr>
        <p:spPr bwMode="auto">
          <a:xfrm>
            <a:off x="457200" y="161925"/>
            <a:ext cx="8229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 Antiq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MPj040548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3575" y="4292600"/>
            <a:ext cx="2736850" cy="1800225"/>
          </a:xfrm>
          <a:prstGeom prst="rect">
            <a:avLst/>
          </a:prstGeom>
          <a:noFill/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539750" y="188913"/>
            <a:ext cx="8229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808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Book Antiqua"/>
            </a:endParaRPr>
          </a:p>
        </p:txBody>
      </p:sp>
      <p:pic>
        <p:nvPicPr>
          <p:cNvPr id="6" name="Picture 5" descr="jacket2626b детская крт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2" y="357166"/>
            <a:ext cx="2414617" cy="33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408050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21163"/>
            <a:ext cx="18415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484438" y="1844675"/>
            <a:ext cx="3810000" cy="2438400"/>
          </a:xfrm>
          <a:prstGeom prst="cloudCallout">
            <a:avLst>
              <a:gd name="adj1" fmla="val -47917"/>
              <a:gd name="adj2" fmla="val 49153"/>
            </a:avLst>
          </a:prstGeom>
          <a:solidFill>
            <a:srgbClr val="CCFFFF"/>
          </a:solidFill>
          <a:ln w="12700">
            <a:solidFill>
              <a:srgbClr val="0000FF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What would you wear to the trip?</a:t>
            </a:r>
            <a:endParaRPr lang="en-US" sz="3200" i="1" dirty="0"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pic>
        <p:nvPicPr>
          <p:cNvPr id="9" name="Picture 8" descr="7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213" y="285729"/>
            <a:ext cx="189094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r>
              <a:rPr lang="ru-RU" dirty="0" smtClean="0"/>
              <a:t>Цель: формирование навыков общения и желания у учащихся высказаться по теме «Подростки и мода».</a:t>
            </a:r>
          </a:p>
          <a:p>
            <a:r>
              <a:rPr lang="ru-RU" dirty="0" smtClean="0"/>
              <a:t>Задачи: </a:t>
            </a:r>
          </a:p>
          <a:p>
            <a:pPr lvl="0"/>
            <a:r>
              <a:rPr lang="ru-RU" dirty="0" smtClean="0"/>
              <a:t>Образовательные: введение, закрепление новой лексики по теме и употребление ее в различных ситуациях общения.</a:t>
            </a:r>
          </a:p>
          <a:p>
            <a:pPr lvl="0"/>
            <a:r>
              <a:rPr lang="ru-RU" dirty="0" smtClean="0"/>
              <a:t> Развивающие: развивать умения систематизировать, обобщать, развивать инициативу и уверенность в себе.</a:t>
            </a:r>
          </a:p>
          <a:p>
            <a:pPr lvl="0"/>
            <a:r>
              <a:rPr lang="ru-RU" dirty="0" smtClean="0"/>
              <a:t>Воспитательные: воспитывать эмоционально-ценностные отношения к окружающему миру, прививать эстетическую культуру,  содействовать                                                                                                                      </a:t>
            </a:r>
          </a:p>
          <a:p>
            <a:r>
              <a:rPr lang="ru-RU" dirty="0" smtClean="0"/>
              <a:t>развитию умений общаться между собой.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your personal attitude to                                 </a:t>
            </a:r>
            <a:br>
              <a:rPr lang="en-US" dirty="0" smtClean="0"/>
            </a:br>
            <a:r>
              <a:rPr lang="en-US" dirty="0" smtClean="0"/>
              <a:t>                       fashion?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2857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532128"/>
          </a:xfrm>
        </p:spPr>
        <p:txBody>
          <a:bodyPr>
            <a:normAutofit/>
          </a:bodyPr>
          <a:lstStyle/>
          <a:p>
            <a:r>
              <a:rPr lang="tt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hometask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You are a designer. Think about a school uniform. 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 I look like?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Nice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Good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Great!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Pretty!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Wonderful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Beautiful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Fine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Fantastic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Marvelous!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Super! </a:t>
            </a:r>
            <a:endParaRPr lang="ru-RU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Very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up to date!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Terrific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Smashing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Magic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642966"/>
            <a:ext cx="7615262" cy="3857652"/>
          </a:xfrm>
        </p:spPr>
        <p:txBody>
          <a:bodyPr>
            <a:normAutofit/>
          </a:bodyPr>
          <a:lstStyle/>
          <a:p>
            <a:r>
              <a:rPr lang="en-US" sz="5400" b="1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pattFill prst="pct80">
                  <a:fgClr>
                    <a:srgbClr val="3333FF"/>
                  </a:fgClr>
                  <a:bgClr>
                    <a:srgbClr val="FFFF00"/>
                  </a:bgClr>
                </a:patt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>Find the odd word</a:t>
            </a:r>
            <a:br>
              <a:rPr lang="en-US" sz="5400" b="1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pattFill prst="pct80">
                  <a:fgClr>
                    <a:srgbClr val="3333FF"/>
                  </a:fgClr>
                  <a:bgClr>
                    <a:srgbClr val="FFFF00"/>
                  </a:bgClr>
                </a:patt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</a:br>
            <a:r>
              <a:rPr lang="ru-RU" sz="5400" b="1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pattFill prst="pct80">
                  <a:fgClr>
                    <a:srgbClr val="3333FF"/>
                  </a:fgClr>
                  <a:bgClr>
                    <a:srgbClr val="FFFF00"/>
                  </a:bgClr>
                </a:patt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  <a:t/>
            </a:r>
            <a:br>
              <a:rPr lang="ru-RU" sz="5400" b="1" kern="10" dirty="0" smtClean="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pattFill prst="pct80">
                  <a:fgClr>
                    <a:srgbClr val="3333FF"/>
                  </a:fgClr>
                  <a:bgClr>
                    <a:srgbClr val="FFFF00"/>
                  </a:bgClr>
                </a:patt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ok Antiqua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dirty="0" smtClean="0">
                <a:solidFill>
                  <a:srgbClr val="003366"/>
                </a:solidFill>
                <a:latin typeface="Book Antiqua" pitchFamily="18" charset="0"/>
              </a:rPr>
              <a:t> </a:t>
            </a:r>
            <a:r>
              <a:rPr lang="en-US" sz="3200" dirty="0" smtClean="0">
                <a:solidFill>
                  <a:srgbClr val="003366"/>
                </a:solidFill>
                <a:latin typeface="Book Antiqua" pitchFamily="18" charset="0"/>
              </a:rPr>
              <a:t>a t-shirt, a shirt, a sweater, a blouse, flip-flops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003366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3366"/>
                </a:solidFill>
                <a:latin typeface="Book Antiqua" pitchFamily="18" charset="0"/>
              </a:rPr>
              <a:t> a raincoat, scarf, sandals, a coat, a jacket</a:t>
            </a:r>
          </a:p>
          <a:p>
            <a:pPr>
              <a:lnSpc>
                <a:spcPct val="90000"/>
              </a:lnSpc>
              <a:buNone/>
            </a:pPr>
            <a:endParaRPr lang="en-US" sz="3200" dirty="0" smtClean="0">
              <a:solidFill>
                <a:srgbClr val="003366"/>
              </a:solidFill>
              <a:latin typeface="Book Antiqua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 smtClean="0">
                <a:solidFill>
                  <a:srgbClr val="003366"/>
                </a:solidFill>
                <a:latin typeface="Book Antiqua" pitchFamily="18" charset="0"/>
              </a:rPr>
              <a:t>boots, sandals, a swimming suit, a straw hat, a towel</a:t>
            </a:r>
            <a:endParaRPr lang="ru-RU" sz="3200" dirty="0" smtClean="0">
              <a:solidFill>
                <a:srgbClr val="003366"/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161925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19925" y="836613"/>
            <a:ext cx="1871663" cy="316706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4648200" y="1952625"/>
            <a:ext cx="4038600" cy="403225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WordArt 10" descr="60%"/>
          <p:cNvSpPr>
            <a:spLocks noChangeArrowheads="1" noChangeShapeType="1" noTextEdit="1"/>
          </p:cNvSpPr>
          <p:nvPr/>
        </p:nvSpPr>
        <p:spPr bwMode="auto">
          <a:xfrm>
            <a:off x="1785918" y="214290"/>
            <a:ext cx="5329238" cy="123031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nb-NO" sz="3600" b="1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Book Antiqua"/>
              </a:rPr>
              <a:t>Warming up </a:t>
            </a:r>
            <a:endParaRPr lang="ru-RU" sz="3600" b="1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Book Antiqua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813" y="1412875"/>
            <a:ext cx="1657350" cy="2952750"/>
          </a:xfrm>
          <a:prstGeom prst="rect">
            <a:avLst/>
          </a:prstGeom>
          <a:noFill/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33375"/>
            <a:ext cx="1309687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484313"/>
            <a:ext cx="23320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3860800"/>
            <a:ext cx="230663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775" y="3286124"/>
            <a:ext cx="19764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3357563"/>
            <a:ext cx="16287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88125" y="4292600"/>
            <a:ext cx="226695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4">
            <a:hlinkClick r:id="rId10" action="ppaction://hlinkpres?slideindex=3&amp;slidetitle=Слайд 3" highlightClick="1"/>
          </p:cNvPr>
          <p:cNvSpPr>
            <a:spLocks noChangeArrowheads="1"/>
          </p:cNvSpPr>
          <p:nvPr/>
        </p:nvSpPr>
        <p:spPr bwMode="auto">
          <a:xfrm>
            <a:off x="8675688" y="6381750"/>
            <a:ext cx="468312" cy="476250"/>
          </a:xfrm>
          <a:prstGeom prst="actionButtonDocumen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</a:t>
            </a:r>
            <a:r>
              <a:rPr lang="en-US" sz="4400" dirty="0" smtClean="0"/>
              <a:t>It’s </a:t>
            </a:r>
            <a:r>
              <a:rPr lang="en-US" sz="4400" u="sng" dirty="0"/>
              <a:t>in fashion </a:t>
            </a:r>
            <a:r>
              <a:rPr lang="en-US" sz="4400" u="sng" dirty="0" smtClean="0"/>
              <a:t>now.</a:t>
            </a:r>
          </a:p>
          <a:p>
            <a:endParaRPr lang="en-US" sz="4400" u="sng" dirty="0" smtClean="0"/>
          </a:p>
          <a:p>
            <a:r>
              <a:rPr lang="ru-RU" sz="4400" dirty="0" smtClean="0"/>
              <a:t>          </a:t>
            </a:r>
            <a:r>
              <a:rPr lang="en-US" sz="4400" dirty="0" smtClean="0"/>
              <a:t>It’s </a:t>
            </a:r>
            <a:r>
              <a:rPr lang="en-US" sz="4400" u="sng" dirty="0" smtClean="0"/>
              <a:t>out of fashion now.</a:t>
            </a:r>
            <a:endParaRPr lang="ru-RU" sz="4400" dirty="0" smtClean="0"/>
          </a:p>
          <a:p>
            <a:endParaRPr lang="ru-RU" sz="4400" dirty="0"/>
          </a:p>
          <a:p>
            <a:r>
              <a:rPr lang="ru-RU" sz="4400" dirty="0" smtClean="0"/>
              <a:t>        </a:t>
            </a:r>
            <a:r>
              <a:rPr lang="en-US" sz="4400" dirty="0" smtClean="0"/>
              <a:t>I </a:t>
            </a:r>
            <a:r>
              <a:rPr lang="en-US" sz="4400" dirty="0"/>
              <a:t>prefer </a:t>
            </a:r>
            <a:r>
              <a:rPr lang="en-US" sz="4400" u="sng" dirty="0"/>
              <a:t>to follow fashion. </a:t>
            </a:r>
            <a:endParaRPr lang="ru-RU" sz="4400" dirty="0"/>
          </a:p>
        </p:txBody>
      </p:sp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428604"/>
            <a:ext cx="1785950" cy="2928958"/>
          </a:xfrm>
          <a:prstGeom prst="rect">
            <a:avLst/>
          </a:prstGeom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3095622" cy="1687508"/>
          </a:xfrm>
          <a:prstGeom prst="rect">
            <a:avLst/>
          </a:prstGeom>
        </p:spPr>
      </p:pic>
      <p:pic>
        <p:nvPicPr>
          <p:cNvPr id="6" name="Рисунок 5" descr="IMG_72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285728"/>
            <a:ext cx="1343025" cy="1833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seems to me that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think…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my mind…</a:t>
            </a:r>
          </a:p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 my opinion…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39243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0"/>
            <a:ext cx="3810000" cy="565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000372"/>
            <a:ext cx="2714644" cy="364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4" y="0"/>
            <a:ext cx="91371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Words>318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Teenagers and fashion</vt:lpstr>
      <vt:lpstr>Слайд 2</vt:lpstr>
      <vt:lpstr>           How do I look like? </vt:lpstr>
      <vt:lpstr>Find the odd word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            NEW WORDS</vt:lpstr>
      <vt:lpstr>Слайд 15</vt:lpstr>
      <vt:lpstr>Слайд 16</vt:lpstr>
      <vt:lpstr>Слайд 17</vt:lpstr>
      <vt:lpstr>Слайд 18</vt:lpstr>
      <vt:lpstr>Слайд 19</vt:lpstr>
      <vt:lpstr>What’s your personal attitude to                                                         fashion?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Teenagers and fashion</dc:title>
  <dc:creator>Admin</dc:creator>
  <cp:lastModifiedBy>Admin</cp:lastModifiedBy>
  <cp:revision>30</cp:revision>
  <dcterms:created xsi:type="dcterms:W3CDTF">2011-01-23T16:56:48Z</dcterms:created>
  <dcterms:modified xsi:type="dcterms:W3CDTF">2011-01-25T18:49:00Z</dcterms:modified>
</cp:coreProperties>
</file>