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267" r:id="rId2"/>
    <p:sldId id="263" r:id="rId3"/>
    <p:sldId id="257" r:id="rId4"/>
    <p:sldId id="258" r:id="rId5"/>
    <p:sldId id="262" r:id="rId6"/>
    <p:sldId id="259" r:id="rId7"/>
    <p:sldId id="260" r:id="rId8"/>
    <p:sldId id="264" r:id="rId9"/>
    <p:sldId id="261" r:id="rId10"/>
    <p:sldId id="265" r:id="rId11"/>
    <p:sldId id="269" r:id="rId12"/>
    <p:sldId id="271" r:id="rId13"/>
    <p:sldId id="268" r:id="rId14"/>
    <p:sldId id="270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F54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B2E42-0FFA-4F1D-A879-4BC792900934}" type="datetimeFigureOut">
              <a:rPr lang="ru-RU" smtClean="0"/>
              <a:pPr/>
              <a:t>19.12.2010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B44BA-357F-429C-81A5-3E0EF822BC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CF53D4B-7FFD-4009-A86C-569E8647A6AD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9CA2C-EFDE-4424-AEFC-533720E3C245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ECF28-D1D2-40DD-8054-1867389CE060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B8DC59E-4925-4BC5-BD42-A0FA66F9F83F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2443EA5-97CD-4497-998B-3CBB887C0498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971FB0F-5E09-4692-8898-F550302AAF40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8C04DB5-A198-4ADE-B055-7E0CBD149452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C8947-9877-4A7D-9F02-961DF40DE902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360024E-2EDC-449D-A2B8-DD6569732984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E1B3339-AAEA-4737-A579-5A148B0EDE0C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A3C9816-7EF6-4286-9C5B-2BFCF7833C23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A2C804E-452E-4553-85AB-E625D135C117}" type="datetime1">
              <a:rPr lang="en-US" smtClean="0"/>
              <a:pPr/>
              <a:t>12/19/2010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jpeg"/><Relationship Id="rId7" Type="http://schemas.openxmlformats.org/officeDocument/2006/relationships/image" Target="../media/image2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esktop\&#1084;&#1086;&#1080;%20&#1076;&#1086;&#1082;&#1091;&#1084;&#1077;&#1085;&#1090;&#1099;\&#1084;&#1072;&#1084;&#1072;\&#1072;&#1090;&#1090;&#1077;&#1089;&#1090;&#1072;&#1094;&#1080;&#1103;\&#1086;&#1090;&#1082;&#1088;&#1099;&#1090;&#1099;&#1077;%20&#1091;&#1088;&#1086;&#1082;&#1080;\&#1089;&#1074;&#1086;&#1081;&#1089;&#1090;&#1074;&#1072;%20&#1087;&#1088;&#1103;&#1084;&#1086;&#1091;&#1075;&#1086;&#1083;&#1100;&#1085;&#1080;&#1082;&#1072;\&#1062;&#1099;&#1087;&#1083;&#1103;&#1090;&#1082;&#1080;.mp3" TargetMode="External"/><Relationship Id="rId6" Type="http://schemas.openxmlformats.org/officeDocument/2006/relationships/image" Target="../media/image21.gif"/><Relationship Id="rId5" Type="http://schemas.openxmlformats.org/officeDocument/2006/relationships/image" Target="../media/image20.gif"/><Relationship Id="rId10" Type="http://schemas.openxmlformats.org/officeDocument/2006/relationships/image" Target="../media/image25.gif"/><Relationship Id="rId4" Type="http://schemas.openxmlformats.org/officeDocument/2006/relationships/image" Target="../media/image19.gif"/><Relationship Id="rId9" Type="http://schemas.openxmlformats.org/officeDocument/2006/relationships/image" Target="../media/image2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avuch.info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esktop\&#1084;&#1086;&#1080;%20&#1076;&#1086;&#1082;&#1091;&#1084;&#1077;&#1085;&#1090;&#1099;\&#1084;&#1072;&#1084;&#1072;\&#1072;&#1090;&#1090;&#1077;&#1089;&#1090;&#1072;&#1094;&#1080;&#1103;\&#1086;&#1090;&#1082;&#1088;&#1099;&#1090;&#1099;&#1077;%20&#1091;&#1088;&#1086;&#1082;&#1080;\&#1089;&#1074;&#1086;&#1081;&#1089;&#1090;&#1074;&#1072;%20&#1087;&#1088;&#1103;&#1084;&#1086;&#1091;&#1075;&#1086;&#1083;&#1100;&#1085;&#1080;&#1082;&#1072;\012%20-%20&#1044;&#1077;&#1090;&#1089;&#1082;&#1080;&#1077;%20&#1087;&#1077;&#1089;&#1077;&#1085;&#1082;&#1080;%20-%20&#1050;&#1088;&#1099;&#1083;&#1072;&#1090;&#1099;&#1077;%20&#1082;&#1072;&#1095;&#1077;&#1083;&#1080;.mp3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2714625"/>
            <a:ext cx="7772400" cy="147002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Свойства прямоугольника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75" y="4038600"/>
            <a:ext cx="6400800" cy="2428875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Урок математики во 2 классе коррекции </a:t>
            </a:r>
            <a:r>
              <a:rPr lang="en-US" sz="2400" b="1" dirty="0" smtClean="0"/>
              <a:t>IV</a:t>
            </a:r>
            <a:r>
              <a:rPr lang="ru-RU" sz="2400" b="1" dirty="0" smtClean="0"/>
              <a:t> вида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Автор – учитель начальных классов Горбунова Людмила </a:t>
            </a:r>
            <a:r>
              <a:rPr lang="ru-RU" sz="2400" b="1" dirty="0" smtClean="0"/>
              <a:t>Викторовна</a:t>
            </a:r>
            <a:endParaRPr lang="en-US" sz="2400" b="1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Идентификатор 101-590-667 </a:t>
            </a:r>
            <a:endParaRPr lang="en-US" sz="2400" b="1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b="1" dirty="0" smtClean="0"/>
          </a:p>
        </p:txBody>
      </p:sp>
      <p:pic>
        <p:nvPicPr>
          <p:cNvPr id="4" name="Picture 3" descr="H:\Documents and Settings\Aida\Рабочий стол\МОИ шаблоны ЭКСПЕРИМЕНТы\matemati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28604"/>
            <a:ext cx="2326123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:\Documents and Settings\Aida\Рабочий стол\текстуры и фоны, клипарты\новеньки картинки\ufficio016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75" y="3929063"/>
            <a:ext cx="9080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H:\Documents and Settings\Aida\Рабочий стол\ff962c65118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63" y="714375"/>
            <a:ext cx="1571625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сохраненные данные 2"/>
          <p:cNvSpPr/>
          <p:nvPr/>
        </p:nvSpPr>
        <p:spPr>
          <a:xfrm>
            <a:off x="609600" y="2362200"/>
            <a:ext cx="8229600" cy="16764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Противоположные стороны прямоугольника имеют одинаковую длину</a:t>
            </a:r>
            <a:endParaRPr lang="ru-RU" sz="2800" b="1" dirty="0"/>
          </a:p>
        </p:txBody>
      </p:sp>
      <p:sp>
        <p:nvSpPr>
          <p:cNvPr id="4" name="Блок-схема: сохраненные данные 3"/>
          <p:cNvSpPr/>
          <p:nvPr/>
        </p:nvSpPr>
        <p:spPr>
          <a:xfrm>
            <a:off x="685800" y="4572000"/>
            <a:ext cx="8229600" cy="16764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Диагонали прямоугольника имеют одинаковую длину</a:t>
            </a:r>
            <a:endParaRPr lang="ru-RU" sz="2800" b="1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1905000" y="609600"/>
            <a:ext cx="5791200" cy="1447800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Свойства прямоугольника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 descr="222254790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-304800" y="3352800"/>
            <a:ext cx="4191000" cy="2927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" descr="781efdc9a34ad66add9fb9cdff92555d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2286000"/>
            <a:ext cx="2590800" cy="296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da3a98be30e4705c44e1240061b98913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609600"/>
            <a:ext cx="233489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2" descr="28822f6485ee3ef1ff3d817bbc820a67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6400" y="3505200"/>
            <a:ext cx="2571750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Цыплятк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 cstate="print"/>
          <a:stretch>
            <a:fillRect/>
          </a:stretch>
        </p:blipFill>
        <p:spPr>
          <a:xfrm>
            <a:off x="457200" y="6096000"/>
            <a:ext cx="304800" cy="304800"/>
          </a:xfrm>
          <a:prstGeom prst="rect">
            <a:avLst/>
          </a:prstGeom>
        </p:spPr>
      </p:pic>
      <p:pic>
        <p:nvPicPr>
          <p:cNvPr id="13" name="Рисунок 2" descr="volaille_056.gif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685800"/>
            <a:ext cx="2786062" cy="260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371600" y="1676400"/>
            <a:ext cx="6553200" cy="132343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atin typeface="Arial" pitchFamily="34" charset="0"/>
                <a:cs typeface="Arial" pitchFamily="34" charset="0"/>
              </a:rPr>
              <a:t>МОЛОДЦЫ!</a:t>
            </a:r>
          </a:p>
        </p:txBody>
      </p:sp>
      <p:pic>
        <p:nvPicPr>
          <p:cNvPr id="2054" name="Picture 6" descr="E:\картинка\фл кот спорт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" y="563879"/>
            <a:ext cx="7315200" cy="5852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2" presetClass="exit" presetSubtype="4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500"/>
                            </p:stCondLst>
                            <p:childTnLst>
                              <p:par>
                                <p:cTn id="25" presetID="12" presetClass="exit" presetSubtype="4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4000"/>
                            </p:stCondLst>
                            <p:childTnLst>
                              <p:par>
                                <p:cTn id="33" presetID="12" presetClass="exit" presetSubtype="4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9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1500"/>
                            </p:stCondLst>
                            <p:childTnLst>
                              <p:par>
                                <p:cTn id="41" presetID="12" presetClass="exit" presetSubtype="4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7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9000"/>
                            </p:stCondLst>
                            <p:childTnLst>
                              <p:par>
                                <p:cTn id="49" presetID="12" presetClass="exit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95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" dur="18659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6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400" y="838200"/>
            <a:ext cx="5715000" cy="31242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52600" y="914400"/>
            <a:ext cx="5562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752600" y="3886200"/>
            <a:ext cx="5562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04800" y="2362200"/>
            <a:ext cx="2895600" cy="158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5868194" y="2361406"/>
            <a:ext cx="2895600" cy="158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48"/>
          <p:cNvGrpSpPr>
            <a:grpSpLocks/>
          </p:cNvGrpSpPr>
          <p:nvPr/>
        </p:nvGrpSpPr>
        <p:grpSpPr bwMode="auto">
          <a:xfrm>
            <a:off x="1752600" y="4114800"/>
            <a:ext cx="6272213" cy="560388"/>
            <a:chOff x="-135" y="3696"/>
            <a:chExt cx="3951" cy="353"/>
          </a:xfrm>
        </p:grpSpPr>
        <p:sp>
          <p:nvSpPr>
            <p:cNvPr id="21" name="Freeform 244" descr="Папирус"/>
            <p:cNvSpPr>
              <a:spLocks/>
            </p:cNvSpPr>
            <p:nvPr/>
          </p:nvSpPr>
          <p:spPr bwMode="auto">
            <a:xfrm>
              <a:off x="-135" y="3696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" name="Oval 245"/>
            <p:cNvSpPr>
              <a:spLocks noChangeArrowheads="1"/>
            </p:cNvSpPr>
            <p:nvPr/>
          </p:nvSpPr>
          <p:spPr bwMode="auto">
            <a:xfrm rot="17576266">
              <a:off x="21" y="3904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Text Box 247"/>
            <p:cNvSpPr txBox="1">
              <a:spLocks noChangeArrowheads="1"/>
            </p:cNvSpPr>
            <p:nvPr/>
          </p:nvSpPr>
          <p:spPr bwMode="auto">
            <a:xfrm>
              <a:off x="-87" y="3792"/>
              <a:ext cx="3903" cy="14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9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>
            <a:off x="1752600" y="914400"/>
            <a:ext cx="5562600" cy="2895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752600" y="914400"/>
            <a:ext cx="5562600" cy="2895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76400" y="5029200"/>
            <a:ext cx="670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/>
              <a:t>диагональ</a:t>
            </a:r>
            <a:endParaRPr lang="ru-RU" sz="8800" b="1" dirty="0"/>
          </a:p>
        </p:txBody>
      </p:sp>
      <p:pic>
        <p:nvPicPr>
          <p:cNvPr id="16" name="Picture 2" descr="H:\Documents and Settings\Aida\Рабочий стол\текстуры и фоны, клипарты\новеньки картинки\geometry compass shapes h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2400"/>
            <a:ext cx="1676922" cy="1399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2057400" y="990600"/>
            <a:ext cx="6019800" cy="38862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057400" y="990600"/>
            <a:ext cx="6019800" cy="158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2" idx="2"/>
            <a:endCxn id="2" idx="4"/>
          </p:cNvCxnSpPr>
          <p:nvPr/>
        </p:nvCxnSpPr>
        <p:spPr>
          <a:xfrm rot="16200000" flipH="1">
            <a:off x="5067300" y="1866900"/>
            <a:ext cx="1588" cy="60198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2" idx="0"/>
            <a:endCxn id="2" idx="2"/>
          </p:cNvCxnSpPr>
          <p:nvPr/>
        </p:nvCxnSpPr>
        <p:spPr>
          <a:xfrm rot="16200000" flipH="1">
            <a:off x="114300" y="2933700"/>
            <a:ext cx="3886200" cy="1588"/>
          </a:xfrm>
          <a:prstGeom prst="line">
            <a:avLst/>
          </a:prstGeom>
          <a:ln w="76200">
            <a:solidFill>
              <a:srgbClr val="2BF5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6134894" y="2932906"/>
            <a:ext cx="3886200" cy="1588"/>
          </a:xfrm>
          <a:prstGeom prst="line">
            <a:avLst/>
          </a:prstGeom>
          <a:ln w="76200">
            <a:solidFill>
              <a:srgbClr val="2BF5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H:\Documents and Settings\Aida\Рабочий стол\текстуры и фоны, клипарты\новеньки картинки\geometry compass shapes h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077968"/>
            <a:ext cx="2133600" cy="1780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85800" y="1066800"/>
            <a:ext cx="1371600" cy="1143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4"/>
          </p:cNvCxnSpPr>
          <p:nvPr/>
        </p:nvCxnSpPr>
        <p:spPr>
          <a:xfrm rot="5400000">
            <a:off x="647700" y="2933700"/>
            <a:ext cx="1447800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371600" y="2209800"/>
            <a:ext cx="1066800" cy="6858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57200" y="2133600"/>
            <a:ext cx="914400" cy="7620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685800" y="3733800"/>
            <a:ext cx="762000" cy="6096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1333500" y="3695700"/>
            <a:ext cx="762000" cy="6858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3734594" y="989806"/>
            <a:ext cx="1371600" cy="1143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>
            <a:stCxn id="15" idx="4"/>
          </p:cNvCxnSpPr>
          <p:nvPr/>
        </p:nvCxnSpPr>
        <p:spPr>
          <a:xfrm rot="5400000">
            <a:off x="3696494" y="2856706"/>
            <a:ext cx="1447800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420394" y="2667000"/>
            <a:ext cx="1218406" cy="15160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>
            <a:off x="3200400" y="2743200"/>
            <a:ext cx="1219994" cy="7540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734594" y="3656806"/>
            <a:ext cx="762000" cy="6096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4382294" y="3618706"/>
            <a:ext cx="762000" cy="6858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6858794" y="913606"/>
            <a:ext cx="1371600" cy="1143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stCxn id="21" idx="4"/>
          </p:cNvCxnSpPr>
          <p:nvPr/>
        </p:nvCxnSpPr>
        <p:spPr>
          <a:xfrm rot="5400000">
            <a:off x="6820694" y="2780506"/>
            <a:ext cx="1447800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544594" y="2742406"/>
            <a:ext cx="1066006" cy="68659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0800000" flipV="1">
            <a:off x="6705600" y="2742406"/>
            <a:ext cx="838994" cy="76279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858794" y="3580606"/>
            <a:ext cx="762000" cy="6096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7506494" y="3542506"/>
            <a:ext cx="762000" cy="6858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E:\Смайлики\smi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219200"/>
            <a:ext cx="990600" cy="891540"/>
          </a:xfrm>
          <a:prstGeom prst="rect">
            <a:avLst/>
          </a:prstGeom>
          <a:noFill/>
        </p:spPr>
      </p:pic>
      <p:pic>
        <p:nvPicPr>
          <p:cNvPr id="3078" name="Picture 6" descr="E:\Смайлики\uga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1143000"/>
            <a:ext cx="914400" cy="762000"/>
          </a:xfrm>
          <a:prstGeom prst="rect">
            <a:avLst/>
          </a:prstGeom>
          <a:noFill/>
        </p:spPr>
      </p:pic>
      <p:pic>
        <p:nvPicPr>
          <p:cNvPr id="3081" name="Picture 9" descr="E:\Смайлики\wink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838200"/>
            <a:ext cx="990600" cy="990600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152400" y="4495800"/>
            <a:ext cx="3048000" cy="2362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Я работал на уроке с желанием, был уверен в себе.</a:t>
            </a:r>
            <a:endParaRPr lang="ru-RU" sz="28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276600" y="4495800"/>
            <a:ext cx="2895600" cy="2362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Я работал на уроке с желанием, но не очень уверенно.</a:t>
            </a:r>
            <a:endParaRPr lang="ru-RU" sz="28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248400" y="4495800"/>
            <a:ext cx="2895600" cy="2362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Я работал на уроке неуверенно. Стеснялся при ответах.</a:t>
            </a:r>
            <a:endParaRPr lang="ru-RU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90600" y="609600"/>
            <a:ext cx="67818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Домашнее задание</a:t>
            </a:r>
            <a:endParaRPr lang="ru-RU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026" name="Picture 2" descr="D:\мама\картинки\картинки3\школа\sw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038600"/>
            <a:ext cx="1819275" cy="220228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457200" y="2057400"/>
            <a:ext cx="80772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Учебник, стр.83, правило</a:t>
            </a:r>
            <a:endParaRPr lang="ru-RU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3400" y="3429000"/>
            <a:ext cx="8077200" cy="990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Тетрадь, стр.48, № 148, 149</a:t>
            </a:r>
            <a:endParaRPr lang="ru-RU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457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Источники 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066800"/>
            <a:ext cx="769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err="1" smtClean="0"/>
              <a:t>Рудницкая</a:t>
            </a:r>
            <a:r>
              <a:rPr lang="ru-RU" b="1" dirty="0" smtClean="0"/>
              <a:t> В.Н., Юдачева Т.В.  Математика: 2 класс: Учебник для учащихся общеобразовательных учреждений: в 2 ч. Ч. 2 – М.: </a:t>
            </a:r>
            <a:r>
              <a:rPr lang="ru-RU" b="1" dirty="0" err="1" smtClean="0"/>
              <a:t>Вентана-Граф</a:t>
            </a:r>
            <a:r>
              <a:rPr lang="ru-RU" b="1" dirty="0" smtClean="0"/>
              <a:t>, 2008.-112 с.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</a:t>
            </a:r>
            <a:r>
              <a:rPr lang="ru-RU" b="1" dirty="0" err="1" smtClean="0"/>
              <a:t>Рудницкая</a:t>
            </a:r>
            <a:r>
              <a:rPr lang="ru-RU" b="1" dirty="0" smtClean="0"/>
              <a:t> В.Н., Юдачева Т.В. Математика:  Рабочая тетрадь № 2 для учащихся 2 класса общеобразовательных </a:t>
            </a:r>
            <a:r>
              <a:rPr lang="ru-RU" b="1" dirty="0" err="1" smtClean="0"/>
              <a:t>учреждений.-М</a:t>
            </a:r>
            <a:r>
              <a:rPr lang="ru-RU" b="1" dirty="0" smtClean="0"/>
              <a:t>.: </a:t>
            </a:r>
            <a:r>
              <a:rPr lang="ru-RU" b="1" dirty="0" err="1" smtClean="0"/>
              <a:t>Вентана-Граф</a:t>
            </a:r>
            <a:r>
              <a:rPr lang="ru-RU" b="1" dirty="0" smtClean="0"/>
              <a:t>, 2008.-64 с.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hlinkClick r:id="rId2"/>
              </a:rPr>
              <a:t>www.zavuch.info.ru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www.gifpark.ru/ANIM.htm</a:t>
            </a:r>
          </a:p>
          <a:p>
            <a:pPr>
              <a:buFont typeface="Wingdings" pitchFamily="2" charset="2"/>
              <a:buChar char="Ø"/>
            </a:pPr>
            <a:endParaRPr lang="ru-RU" b="1" dirty="0" smtClean="0"/>
          </a:p>
          <a:p>
            <a:pPr>
              <a:buFont typeface="Wingdings" pitchFamily="2" charset="2"/>
              <a:buChar char="Ø"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6096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28800" y="23622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828800" y="41148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33800" y="6096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733800" y="23622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733800" y="41148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638800" y="6096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638800" y="23622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638800" y="4114800"/>
            <a:ext cx="1905000" cy="17526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638800" y="609600"/>
            <a:ext cx="1905000" cy="1752600"/>
          </a:xfrm>
          <a:prstGeom prst="rect">
            <a:avLst/>
          </a:prstGeom>
          <a:solidFill>
            <a:srgbClr val="FF0000"/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828800" y="4114800"/>
            <a:ext cx="1905000" cy="1752600"/>
          </a:xfrm>
          <a:prstGeom prst="rect">
            <a:avLst/>
          </a:prstGeom>
          <a:solidFill>
            <a:srgbClr val="FF0000"/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33800" y="609600"/>
            <a:ext cx="1905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638800" y="4114800"/>
            <a:ext cx="1905000" cy="1752600"/>
          </a:xfrm>
          <a:prstGeom prst="rect">
            <a:avLst/>
          </a:prstGeom>
          <a:solidFill>
            <a:srgbClr val="2BF543"/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828800" y="609600"/>
            <a:ext cx="1905000" cy="1752600"/>
          </a:xfrm>
          <a:prstGeom prst="rect">
            <a:avLst/>
          </a:prstGeom>
          <a:solidFill>
            <a:srgbClr val="2BF543"/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828800" y="2362200"/>
            <a:ext cx="1905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638800" y="2362200"/>
            <a:ext cx="1905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733800" y="4114800"/>
            <a:ext cx="1905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33800" y="2362200"/>
            <a:ext cx="1905000" cy="1752600"/>
          </a:xfrm>
          <a:prstGeom prst="rect">
            <a:avLst/>
          </a:prstGeom>
          <a:solidFill>
            <a:srgbClr val="FF0000"/>
          </a:solidFill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14" descr="image00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4876800"/>
            <a:ext cx="1196975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Нижний колонтитул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«Мой университет - </a:t>
            </a:r>
            <a:r>
              <a:rPr lang="en-US" smtClean="0"/>
              <a:t>www.edu-reforma.ru» 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81000"/>
            <a:ext cx="11906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4038600"/>
            <a:ext cx="308927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819400"/>
            <a:ext cx="1772760" cy="12858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2438400"/>
            <a:ext cx="1019175" cy="1352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5000" y="4724400"/>
            <a:ext cx="2209800" cy="16497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533400"/>
            <a:ext cx="1869260" cy="1600200"/>
          </a:xfrm>
          <a:prstGeom prst="ellipse">
            <a:avLst/>
          </a:prstGeom>
          <a:ln w="63500" cap="rnd">
            <a:solidFill>
              <a:srgbClr val="0070C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perspectiveRelaxedModerately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  <p:sp>
        <p:nvSpPr>
          <p:cNvPr id="8" name="Блок-схема: сохраненные данные 7"/>
          <p:cNvSpPr/>
          <p:nvPr/>
        </p:nvSpPr>
        <p:spPr>
          <a:xfrm>
            <a:off x="2438400" y="5334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15</a:t>
            </a:r>
            <a:endParaRPr lang="ru-RU" sz="5400" b="1" dirty="0"/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5867400" y="12192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10" name="Блок-схема: сохраненные данные 9"/>
          <p:cNvSpPr/>
          <p:nvPr/>
        </p:nvSpPr>
        <p:spPr>
          <a:xfrm>
            <a:off x="4419600" y="44958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11" name="Блок-схема: сохраненные данные 10"/>
          <p:cNvSpPr/>
          <p:nvPr/>
        </p:nvSpPr>
        <p:spPr>
          <a:xfrm>
            <a:off x="4419600" y="51816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  <p:sp>
        <p:nvSpPr>
          <p:cNvPr id="12" name="Блок-схема: сохраненные данные 11"/>
          <p:cNvSpPr/>
          <p:nvPr/>
        </p:nvSpPr>
        <p:spPr>
          <a:xfrm>
            <a:off x="4419600" y="58674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2</a:t>
            </a:r>
            <a:endParaRPr lang="ru-RU" sz="5400" b="1" dirty="0"/>
          </a:p>
        </p:txBody>
      </p:sp>
      <p:sp>
        <p:nvSpPr>
          <p:cNvPr id="13" name="Блок-схема: сохраненные данные 12"/>
          <p:cNvSpPr/>
          <p:nvPr/>
        </p:nvSpPr>
        <p:spPr>
          <a:xfrm>
            <a:off x="609600" y="30480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5</a:t>
            </a:r>
            <a:endParaRPr lang="ru-RU" sz="5400" b="1" dirty="0"/>
          </a:p>
        </p:txBody>
      </p:sp>
      <p:sp>
        <p:nvSpPr>
          <p:cNvPr id="14" name="Блок-схема: сохраненные данные 13"/>
          <p:cNvSpPr/>
          <p:nvPr/>
        </p:nvSpPr>
        <p:spPr>
          <a:xfrm>
            <a:off x="7315200" y="26670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14</a:t>
            </a:r>
            <a:endParaRPr lang="ru-RU" sz="5400" b="1" dirty="0"/>
          </a:p>
        </p:txBody>
      </p:sp>
      <p:sp>
        <p:nvSpPr>
          <p:cNvPr id="15" name="Блок-схема: сохраненные данные 14"/>
          <p:cNvSpPr/>
          <p:nvPr/>
        </p:nvSpPr>
        <p:spPr>
          <a:xfrm>
            <a:off x="381000" y="5181600"/>
            <a:ext cx="1447800" cy="685800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21</a:t>
            </a:r>
            <a:endParaRPr lang="ru-RU" sz="5400" b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2</a:t>
            </a:r>
            <a:endParaRPr lang="ru-RU" sz="8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002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5</a:t>
            </a:r>
            <a:endParaRPr lang="ru-RU" sz="8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670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21</a:t>
            </a:r>
            <a:endParaRPr lang="ru-RU" sz="6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338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14</a:t>
            </a:r>
            <a:endParaRPr lang="ru-RU" sz="6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006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3</a:t>
            </a:r>
            <a:endParaRPr lang="ru-RU" sz="8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674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15</a:t>
            </a:r>
            <a:endParaRPr lang="ru-RU" sz="6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8580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6</a:t>
            </a:r>
            <a:endParaRPr lang="ru-RU" sz="8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24800" y="1524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9</a:t>
            </a:r>
            <a:endParaRPr lang="ru-RU" sz="8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34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е</a:t>
            </a:r>
            <a:endParaRPr lang="ru-RU" sz="8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002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м</a:t>
            </a:r>
            <a:endParaRPr lang="ru-RU" sz="8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670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т</a:t>
            </a:r>
            <a:endParaRPr lang="ru-RU" sz="8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338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г</a:t>
            </a:r>
            <a:endParaRPr lang="ru-RU" sz="80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8006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о</a:t>
            </a:r>
            <a:endParaRPr lang="ru-RU" sz="80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674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err="1" smtClean="0"/>
              <a:t>р</a:t>
            </a:r>
            <a:endParaRPr lang="ru-RU" sz="80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8580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я</a:t>
            </a:r>
            <a:endParaRPr lang="ru-RU" sz="8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924800" y="2667000"/>
            <a:ext cx="1066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и</a:t>
            </a:r>
            <a:endParaRPr lang="ru-RU" sz="80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048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14</a:t>
            </a:r>
            <a:endParaRPr lang="ru-RU" sz="5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2954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</a:t>
            </a:r>
            <a:endParaRPr lang="ru-RU" sz="60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1534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6</a:t>
            </a:r>
            <a:endParaRPr lang="ru-RU" sz="60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860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2766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5</a:t>
            </a:r>
            <a:endParaRPr lang="ru-RU" sz="60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2672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</a:t>
            </a:r>
            <a:endParaRPr lang="ru-RU" sz="60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52578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21</a:t>
            </a:r>
            <a:endParaRPr lang="ru-RU" sz="54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2484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15</a:t>
            </a:r>
            <a:endParaRPr lang="ru-RU" sz="5400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239000" y="4267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9</a:t>
            </a:r>
            <a:endParaRPr lang="ru-RU" sz="60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286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г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е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0772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я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098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о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2004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м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1910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е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1816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т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1722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err="1" smtClean="0">
                <a:solidFill>
                  <a:srgbClr val="FF0000"/>
                </a:solidFill>
              </a:rPr>
              <a:t>р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162800" y="5410200"/>
            <a:ext cx="990600" cy="990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и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1432262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000"/>
                            </p:stCondLst>
                            <p:childTnLst>
                              <p:par>
                                <p:cTn id="8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81000"/>
            <a:ext cx="1295400" cy="1371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7239000" y="5105400"/>
            <a:ext cx="1219200" cy="12954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858000" y="457200"/>
            <a:ext cx="1447800" cy="13716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апеция 4"/>
          <p:cNvSpPr/>
          <p:nvPr/>
        </p:nvSpPr>
        <p:spPr>
          <a:xfrm>
            <a:off x="533400" y="4953000"/>
            <a:ext cx="1828800" cy="1295400"/>
          </a:xfrm>
          <a:prstGeom prst="trapezoi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3429000" y="2209800"/>
            <a:ext cx="2057400" cy="1676400"/>
          </a:xfrm>
          <a:prstGeom prst="star5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19200" y="20574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МОЛОДЦЫ!</a:t>
            </a:r>
            <a:endParaRPr lang="ru-RU" sz="72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Picture 9" descr="http://www.gifpark.ru/Gifs/ANIMALS/358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3429000"/>
            <a:ext cx="2438400" cy="2041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012 - Детские песенки - Крылатые качел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2286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repeatCount="3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4.44444E-6 L 0.69583 4.44444E-6 L 0.69583 0.65555 L 1.38778E-17 0.65555 L 1.38778E-17 4.44444E-6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" y="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" presetID="0" presetClass="path" presetSubtype="0" repeatCount="3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C -0.03576 0.00115 -0.07031 0.00115 -0.1059 -0.00324 C -0.12864 -0.01389 -0.15729 -0.00348 -0.1809 -0.00324 C -0.25035 -0.00232 -0.31979 -0.00186 -0.38924 -0.00162 C -0.49566 -0.00139 -0.60191 -0.00162 -0.70833 -0.00162 C -0.70625 0.00926 -0.70538 0.01713 -0.70833 0.02847 C -0.70746 0.04814 -0.70712 0.06967 -0.70347 0.08888 C -0.70174 0.25717 -0.7066 0.16435 -0.70104 0.21898 C -0.69965 0.23263 -0.70052 0.24699 -0.69757 0.26018 C -0.69601 0.26713 -0.69271 0.28101 -0.69271 0.28101 C -0.69271 0.28402 -0.69583 0.35717 -0.68924 0.3824 C -0.68837 0.40555 -0.68871 0.4074 -0.68559 0.42384 C -0.68628 0.43842 -0.68524 0.45694 -0.69167 0.4699 C -0.69514 0.48518 -0.68976 0.46018 -0.69392 0.5 C -0.69479 0.5081 -0.69948 0.51828 -0.70226 0.52546 C -0.70486 0.5324 -0.70833 0.53888 -0.71059 0.54606 C -0.71163 0.54907 -0.71302 0.55555 -0.71302 0.55555 C -0.71215 0.56296 -0.71146 0.57037 -0.71059 0.57777 C -0.71007 0.58263 -0.70868 0.58287 -0.70712 0.58726 C -0.70573 0.5912 -0.70555 0.59583 -0.70469 0.6 C -0.70347 0.60578 -0.70104 0.61736 -0.70104 0.61736 C -0.7 0.63009 -0.69635 0.63842 -0.69635 0.65069 C -0.68316 0.6449 -0.66076 0.65254 -0.64635 0.65393 C -0.63142 0.66041 -0.61875 0.66088 -0.60226 0.66157 C -0.57708 0.6706 -0.53819 0.66388 -0.51892 0.66342 C -0.48958 0.65532 -0.4592 0.66458 -0.42969 0.65879 C -0.42083 0.65486 -0.41128 0.6537 -0.40226 0.65069 C -0.37396 0.65185 -0.36944 0.65162 -0.34878 0.65717 C -0.33871 0.66342 -0.32899 0.66458 -0.31771 0.66504 C -0.25469 0.66574 -0.19149 0.6662 -0.12847 0.66666 C -0.10799 0.66574 -0.09635 0.66458 -0.07847 0.66157 C -0.06319 0.65625 -0.05503 0.6581 -0.03559 0.65717 C -0.01701 0.65069 -0.03246 0.65555 0.01198 0.65555 C 0.01111 0.64629 0.00972 0.63888 0.00833 0.63009 C 0.00695 0.60625 0.00781 0.58217 0.00486 0.55879 C 0.00521 0.54074 0.00573 0.52268 0.00608 0.50463 C 0.0066 0.46759 0.0066 0.43055 0.00729 0.39351 C 0.00886 0.30601 0.00226 0.3324 0.01076 0.3 C 0.01233 0.27546 0.01302 0.24722 0.0191 0.22384 C 0.02014 0.21365 0.02083 0.20347 0.02274 0.19351 C 0.02309 0.15393 0.02396 0.11412 0.02396 0.07453 C 0.02396 0.04606 0.02917 0.02129 0.01667 7.40741E-7 C 0.01563 -0.00695 0.01563 -0.00417 0.01563 -0.00787 " pathEditMode="relative" ptsTypes="ffffffffffffffffffffffffffffffffffffffffffA"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9" presetID="1" presetClass="path" presetSubtype="0" repeatCount="3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5 -0.69445 C -0.16371 -0.69445 0.00834 -0.53773 0.00834 -0.34445 C 0.00834 -0.15162 -0.16371 0.00555 -0.375 0.00555 C -0.58663 0.00555 -0.75833 -0.15162 -0.75833 -0.34445 C -0.75833 -0.53773 -0.58663 -0.69445 -0.375 -0.69445 Z " pathEditMode="relative" rAng="0" ptsTypes="fffff">
                                      <p:cBhvr>
                                        <p:cTn id="2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9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1000"/>
                            </p:stCondLst>
                            <p:childTnLst>
                              <p:par>
                                <p:cTn id="26" presetID="7" presetClass="path" presetSubtype="0" repeatCount="3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-0.66111 L 0.68334 -0.66111 L 0.68334 0.00555 L -0.04583 0.00555 L -0.04583 -0.66111 Z " pathEditMode="relative" rAng="0" ptsTypes="FFFFF">
                                      <p:cBhvr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6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8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0"/>
                            </p:stCondLst>
                            <p:childTnLst>
                              <p:par>
                                <p:cTn id="37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2000"/>
                            </p:stCondLst>
                            <p:childTnLst>
                              <p:par>
                                <p:cTn id="40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0"/>
                            </p:stCondLst>
                            <p:childTnLst>
                              <p:par>
                                <p:cTn id="43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7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75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" dur="19916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6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6" grpId="2" animBg="1"/>
      <p:bldP spid="6" grpId="3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85800" y="381000"/>
            <a:ext cx="2819400" cy="26670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181600" y="533400"/>
            <a:ext cx="3276600" cy="19812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81000" y="3505200"/>
            <a:ext cx="2209800" cy="26670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апеция 4"/>
          <p:cNvSpPr/>
          <p:nvPr/>
        </p:nvSpPr>
        <p:spPr>
          <a:xfrm>
            <a:off x="2971800" y="2743200"/>
            <a:ext cx="3352800" cy="2286000"/>
          </a:xfrm>
          <a:prstGeom prst="trapezoid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86600" y="4572000"/>
            <a:ext cx="1600200" cy="1600200"/>
          </a:xfrm>
          <a:prstGeom prst="rect">
            <a:avLst/>
          </a:prstGeom>
          <a:solidFill>
            <a:srgbClr val="00B050"/>
          </a:solidFill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50416 0.2777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3.33333E-6 L -0.07917 -0.2722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4400" y="990600"/>
            <a:ext cx="4114800" cy="25146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486400" y="2819400"/>
            <a:ext cx="2590800" cy="2592000"/>
          </a:xfrm>
          <a:prstGeom prst="rect">
            <a:avLst/>
          </a:prstGeom>
          <a:solidFill>
            <a:srgbClr val="00B050"/>
          </a:solidFill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1981200" y="4038600"/>
            <a:ext cx="1905000" cy="1295400"/>
            <a:chOff x="2016" y="672"/>
            <a:chExt cx="1200" cy="816"/>
          </a:xfrm>
        </p:grpSpPr>
        <p:sp>
          <p:nvSpPr>
            <p:cNvPr id="10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016" y="672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2582" y="1091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064" y="707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2057" y="686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2071" y="689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>
              <a:off x="2188" y="944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2188" y="944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2141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2241" y="1351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23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24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25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2638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27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2838" y="1351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2939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Group 9"/>
          <p:cNvGrpSpPr>
            <a:grpSpLocks/>
          </p:cNvGrpSpPr>
          <p:nvPr/>
        </p:nvGrpSpPr>
        <p:grpSpPr bwMode="auto">
          <a:xfrm rot="5400000">
            <a:off x="3733800" y="4419600"/>
            <a:ext cx="1905000" cy="1295400"/>
            <a:chOff x="2016" y="672"/>
            <a:chExt cx="1200" cy="816"/>
          </a:xfrm>
        </p:grpSpPr>
        <p:sp>
          <p:nvSpPr>
            <p:cNvPr id="27" name="AutoShape 10"/>
            <p:cNvSpPr>
              <a:spLocks noChangeAspect="1" noChangeArrowheads="1" noTextEdit="1"/>
            </p:cNvSpPr>
            <p:nvPr/>
          </p:nvSpPr>
          <p:spPr bwMode="auto">
            <a:xfrm>
              <a:off x="2016" y="672"/>
              <a:ext cx="120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2582" y="1091"/>
              <a:ext cx="391" cy="206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544" y="525"/>
                </a:cxn>
                <a:cxn ang="0">
                  <a:pos x="1095" y="449"/>
                </a:cxn>
                <a:cxn ang="0">
                  <a:pos x="309" y="0"/>
                </a:cxn>
                <a:cxn ang="0">
                  <a:pos x="0" y="213"/>
                </a:cxn>
                <a:cxn ang="0">
                  <a:pos x="0" y="213"/>
                </a:cxn>
              </a:cxnLst>
              <a:rect l="0" t="0" r="r" b="b"/>
              <a:pathLst>
                <a:path w="1095" h="525">
                  <a:moveTo>
                    <a:pt x="0" y="213"/>
                  </a:moveTo>
                  <a:lnTo>
                    <a:pt x="544" y="525"/>
                  </a:lnTo>
                  <a:lnTo>
                    <a:pt x="1095" y="449"/>
                  </a:lnTo>
                  <a:lnTo>
                    <a:pt x="309" y="0"/>
                  </a:lnTo>
                  <a:lnTo>
                    <a:pt x="0" y="213"/>
                  </a:lnTo>
                  <a:lnTo>
                    <a:pt x="0" y="213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12"/>
            <p:cNvSpPr>
              <a:spLocks/>
            </p:cNvSpPr>
            <p:nvPr/>
          </p:nvSpPr>
          <p:spPr bwMode="auto">
            <a:xfrm>
              <a:off x="2064" y="707"/>
              <a:ext cx="1084" cy="698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783"/>
                </a:cxn>
                <a:cxn ang="0">
                  <a:pos x="3034" y="1783"/>
                </a:cxn>
                <a:cxn ang="0">
                  <a:pos x="3032" y="1732"/>
                </a:cxn>
                <a:cxn ang="0">
                  <a:pos x="2485" y="1432"/>
                </a:cxn>
                <a:cxn ang="0">
                  <a:pos x="2021" y="1352"/>
                </a:cxn>
                <a:cxn ang="0">
                  <a:pos x="1853" y="1509"/>
                </a:cxn>
                <a:cxn ang="0">
                  <a:pos x="369" y="1474"/>
                </a:cxn>
                <a:cxn ang="0">
                  <a:pos x="385" y="651"/>
                </a:cxn>
                <a:cxn ang="0">
                  <a:pos x="1539" y="1280"/>
                </a:cxn>
                <a:cxn ang="0">
                  <a:pos x="1546" y="1274"/>
                </a:cxn>
                <a:cxn ang="0">
                  <a:pos x="1555" y="1265"/>
                </a:cxn>
                <a:cxn ang="0">
                  <a:pos x="1564" y="1258"/>
                </a:cxn>
                <a:cxn ang="0">
                  <a:pos x="1575" y="1252"/>
                </a:cxn>
                <a:cxn ang="0">
                  <a:pos x="1584" y="1243"/>
                </a:cxn>
                <a:cxn ang="0">
                  <a:pos x="1593" y="1236"/>
                </a:cxn>
                <a:cxn ang="0">
                  <a:pos x="1602" y="1227"/>
                </a:cxn>
                <a:cxn ang="0">
                  <a:pos x="1613" y="1220"/>
                </a:cxn>
                <a:cxn ang="0">
                  <a:pos x="1622" y="1214"/>
                </a:cxn>
                <a:cxn ang="0">
                  <a:pos x="1630" y="1205"/>
                </a:cxn>
                <a:cxn ang="0">
                  <a:pos x="1639" y="1198"/>
                </a:cxn>
                <a:cxn ang="0">
                  <a:pos x="1650" y="1192"/>
                </a:cxn>
                <a:cxn ang="0">
                  <a:pos x="1659" y="1183"/>
                </a:cxn>
                <a:cxn ang="0">
                  <a:pos x="1668" y="1176"/>
                </a:cxn>
                <a:cxn ang="0">
                  <a:pos x="1679" y="1169"/>
                </a:cxn>
                <a:cxn ang="0">
                  <a:pos x="1688" y="1163"/>
                </a:cxn>
                <a:cxn ang="0">
                  <a:pos x="1697" y="1154"/>
                </a:cxn>
                <a:cxn ang="0">
                  <a:pos x="1708" y="1147"/>
                </a:cxn>
                <a:cxn ang="0">
                  <a:pos x="1717" y="1138"/>
                </a:cxn>
                <a:cxn ang="0">
                  <a:pos x="1728" y="1132"/>
                </a:cxn>
                <a:cxn ang="0">
                  <a:pos x="1737" y="1125"/>
                </a:cxn>
                <a:cxn ang="0">
                  <a:pos x="1748" y="1118"/>
                </a:cxn>
                <a:cxn ang="0">
                  <a:pos x="1757" y="1109"/>
                </a:cxn>
                <a:cxn ang="0">
                  <a:pos x="1768" y="1103"/>
                </a:cxn>
                <a:cxn ang="0">
                  <a:pos x="1777" y="1096"/>
                </a:cxn>
                <a:cxn ang="0">
                  <a:pos x="1786" y="1087"/>
                </a:cxn>
                <a:cxn ang="0">
                  <a:pos x="1797" y="1080"/>
                </a:cxn>
                <a:cxn ang="0">
                  <a:pos x="1806" y="1074"/>
                </a:cxn>
                <a:cxn ang="0">
                  <a:pos x="1817" y="1067"/>
                </a:cxn>
                <a:cxn ang="0">
                  <a:pos x="1826" y="1058"/>
                </a:cxn>
                <a:cxn ang="0">
                  <a:pos x="1837" y="1052"/>
                </a:cxn>
                <a:cxn ang="0">
                  <a:pos x="1846" y="1045"/>
                </a:cxn>
                <a:cxn ang="0">
                  <a:pos x="56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3034" h="1783">
                  <a:moveTo>
                    <a:pt x="0" y="13"/>
                  </a:moveTo>
                  <a:lnTo>
                    <a:pt x="0" y="1783"/>
                  </a:lnTo>
                  <a:lnTo>
                    <a:pt x="3034" y="1783"/>
                  </a:lnTo>
                  <a:lnTo>
                    <a:pt x="3032" y="1732"/>
                  </a:lnTo>
                  <a:lnTo>
                    <a:pt x="2485" y="1432"/>
                  </a:lnTo>
                  <a:lnTo>
                    <a:pt x="2021" y="1352"/>
                  </a:lnTo>
                  <a:lnTo>
                    <a:pt x="1853" y="1509"/>
                  </a:lnTo>
                  <a:lnTo>
                    <a:pt x="369" y="1474"/>
                  </a:lnTo>
                  <a:lnTo>
                    <a:pt x="385" y="651"/>
                  </a:lnTo>
                  <a:lnTo>
                    <a:pt x="1539" y="1280"/>
                  </a:lnTo>
                  <a:lnTo>
                    <a:pt x="1546" y="1274"/>
                  </a:lnTo>
                  <a:lnTo>
                    <a:pt x="1555" y="1265"/>
                  </a:lnTo>
                  <a:lnTo>
                    <a:pt x="1564" y="1258"/>
                  </a:lnTo>
                  <a:lnTo>
                    <a:pt x="1575" y="1252"/>
                  </a:lnTo>
                  <a:lnTo>
                    <a:pt x="1584" y="1243"/>
                  </a:lnTo>
                  <a:lnTo>
                    <a:pt x="1593" y="1236"/>
                  </a:lnTo>
                  <a:lnTo>
                    <a:pt x="1602" y="1227"/>
                  </a:lnTo>
                  <a:lnTo>
                    <a:pt x="1613" y="1220"/>
                  </a:lnTo>
                  <a:lnTo>
                    <a:pt x="1622" y="1214"/>
                  </a:lnTo>
                  <a:lnTo>
                    <a:pt x="1630" y="1205"/>
                  </a:lnTo>
                  <a:lnTo>
                    <a:pt x="1639" y="1198"/>
                  </a:lnTo>
                  <a:lnTo>
                    <a:pt x="1650" y="1192"/>
                  </a:lnTo>
                  <a:lnTo>
                    <a:pt x="1659" y="1183"/>
                  </a:lnTo>
                  <a:lnTo>
                    <a:pt x="1668" y="1176"/>
                  </a:lnTo>
                  <a:lnTo>
                    <a:pt x="1679" y="1169"/>
                  </a:lnTo>
                  <a:lnTo>
                    <a:pt x="1688" y="1163"/>
                  </a:lnTo>
                  <a:lnTo>
                    <a:pt x="1697" y="1154"/>
                  </a:lnTo>
                  <a:lnTo>
                    <a:pt x="1708" y="1147"/>
                  </a:lnTo>
                  <a:lnTo>
                    <a:pt x="1717" y="1138"/>
                  </a:lnTo>
                  <a:lnTo>
                    <a:pt x="1728" y="1132"/>
                  </a:lnTo>
                  <a:lnTo>
                    <a:pt x="1737" y="1125"/>
                  </a:lnTo>
                  <a:lnTo>
                    <a:pt x="1748" y="1118"/>
                  </a:lnTo>
                  <a:lnTo>
                    <a:pt x="1757" y="1109"/>
                  </a:lnTo>
                  <a:lnTo>
                    <a:pt x="1768" y="1103"/>
                  </a:lnTo>
                  <a:lnTo>
                    <a:pt x="1777" y="1096"/>
                  </a:lnTo>
                  <a:lnTo>
                    <a:pt x="1786" y="1087"/>
                  </a:lnTo>
                  <a:lnTo>
                    <a:pt x="1797" y="1080"/>
                  </a:lnTo>
                  <a:lnTo>
                    <a:pt x="1806" y="1074"/>
                  </a:lnTo>
                  <a:lnTo>
                    <a:pt x="1817" y="1067"/>
                  </a:lnTo>
                  <a:lnTo>
                    <a:pt x="1826" y="1058"/>
                  </a:lnTo>
                  <a:lnTo>
                    <a:pt x="1837" y="1052"/>
                  </a:lnTo>
                  <a:lnTo>
                    <a:pt x="1846" y="1045"/>
                  </a:lnTo>
                  <a:lnTo>
                    <a:pt x="5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13"/>
            <p:cNvSpPr>
              <a:spLocks/>
            </p:cNvSpPr>
            <p:nvPr/>
          </p:nvSpPr>
          <p:spPr bwMode="auto">
            <a:xfrm>
              <a:off x="2057" y="686"/>
              <a:ext cx="1111" cy="74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0" y="1816"/>
                </a:cxn>
                <a:cxn ang="0">
                  <a:pos x="3123" y="1818"/>
                </a:cxn>
                <a:cxn ang="0">
                  <a:pos x="3116" y="1736"/>
                </a:cxn>
                <a:cxn ang="0">
                  <a:pos x="82" y="1729"/>
                </a:cxn>
                <a:cxn ang="0">
                  <a:pos x="80" y="0"/>
                </a:cxn>
                <a:cxn ang="0">
                  <a:pos x="0" y="44"/>
                </a:cxn>
                <a:cxn ang="0">
                  <a:pos x="0" y="44"/>
                </a:cxn>
              </a:cxnLst>
              <a:rect l="0" t="0" r="r" b="b"/>
              <a:pathLst>
                <a:path w="3123" h="1818">
                  <a:moveTo>
                    <a:pt x="0" y="44"/>
                  </a:moveTo>
                  <a:lnTo>
                    <a:pt x="0" y="1816"/>
                  </a:lnTo>
                  <a:lnTo>
                    <a:pt x="3123" y="1818"/>
                  </a:lnTo>
                  <a:lnTo>
                    <a:pt x="3116" y="1736"/>
                  </a:lnTo>
                  <a:lnTo>
                    <a:pt x="82" y="1729"/>
                  </a:lnTo>
                  <a:lnTo>
                    <a:pt x="80" y="0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14"/>
            <p:cNvSpPr>
              <a:spLocks/>
            </p:cNvSpPr>
            <p:nvPr/>
          </p:nvSpPr>
          <p:spPr bwMode="auto">
            <a:xfrm>
              <a:off x="2071" y="689"/>
              <a:ext cx="1111" cy="73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112" y="1816"/>
                </a:cxn>
                <a:cxn ang="0">
                  <a:pos x="3058" y="1870"/>
                </a:cxn>
                <a:cxn ang="0">
                  <a:pos x="0" y="96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112" h="1870">
                  <a:moveTo>
                    <a:pt x="20" y="0"/>
                  </a:moveTo>
                  <a:lnTo>
                    <a:pt x="3112" y="1816"/>
                  </a:lnTo>
                  <a:lnTo>
                    <a:pt x="3058" y="1870"/>
                  </a:lnTo>
                  <a:lnTo>
                    <a:pt x="0" y="96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15"/>
            <p:cNvSpPr>
              <a:spLocks/>
            </p:cNvSpPr>
            <p:nvPr/>
          </p:nvSpPr>
          <p:spPr bwMode="auto">
            <a:xfrm>
              <a:off x="2188" y="944"/>
              <a:ext cx="628" cy="3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7"/>
                </a:cxn>
                <a:cxn ang="0">
                  <a:pos x="1757" y="944"/>
                </a:cxn>
                <a:cxn ang="0">
                  <a:pos x="1594" y="864"/>
                </a:cxn>
                <a:cxn ang="0">
                  <a:pos x="80" y="822"/>
                </a:cxn>
                <a:cxn ang="0">
                  <a:pos x="82" y="5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57" h="944">
                  <a:moveTo>
                    <a:pt x="0" y="0"/>
                  </a:moveTo>
                  <a:lnTo>
                    <a:pt x="0" y="907"/>
                  </a:lnTo>
                  <a:lnTo>
                    <a:pt x="1757" y="944"/>
                  </a:lnTo>
                  <a:lnTo>
                    <a:pt x="1594" y="864"/>
                  </a:lnTo>
                  <a:lnTo>
                    <a:pt x="80" y="822"/>
                  </a:lnTo>
                  <a:lnTo>
                    <a:pt x="82" y="5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16"/>
            <p:cNvSpPr>
              <a:spLocks/>
            </p:cNvSpPr>
            <p:nvPr/>
          </p:nvSpPr>
          <p:spPr bwMode="auto">
            <a:xfrm>
              <a:off x="2188" y="944"/>
              <a:ext cx="621" cy="368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1532" y="920"/>
                </a:cxn>
                <a:cxn ang="0">
                  <a:pos x="1737" y="940"/>
                </a:cxn>
                <a:cxn ang="0">
                  <a:pos x="0" y="0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1737" h="940">
                  <a:moveTo>
                    <a:pt x="11" y="109"/>
                  </a:moveTo>
                  <a:lnTo>
                    <a:pt x="1532" y="920"/>
                  </a:lnTo>
                  <a:lnTo>
                    <a:pt x="1737" y="940"/>
                  </a:lnTo>
                  <a:lnTo>
                    <a:pt x="0" y="0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17"/>
            <p:cNvSpPr>
              <a:spLocks/>
            </p:cNvSpPr>
            <p:nvPr/>
          </p:nvSpPr>
          <p:spPr bwMode="auto">
            <a:xfrm>
              <a:off x="2141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18"/>
            <p:cNvSpPr>
              <a:spLocks/>
            </p:cNvSpPr>
            <p:nvPr/>
          </p:nvSpPr>
          <p:spPr bwMode="auto">
            <a:xfrm>
              <a:off x="2241" y="1351"/>
              <a:ext cx="30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19"/>
            <p:cNvSpPr>
              <a:spLocks/>
            </p:cNvSpPr>
            <p:nvPr/>
          </p:nvSpPr>
          <p:spPr bwMode="auto">
            <a:xfrm>
              <a:off x="23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79" y="155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79" h="155">
                  <a:moveTo>
                    <a:pt x="0" y="155"/>
                  </a:moveTo>
                  <a:lnTo>
                    <a:pt x="79" y="155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20"/>
            <p:cNvSpPr>
              <a:spLocks/>
            </p:cNvSpPr>
            <p:nvPr/>
          </p:nvSpPr>
          <p:spPr bwMode="auto">
            <a:xfrm>
              <a:off x="2441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Freeform 21"/>
            <p:cNvSpPr>
              <a:spLocks/>
            </p:cNvSpPr>
            <p:nvPr/>
          </p:nvSpPr>
          <p:spPr bwMode="auto">
            <a:xfrm>
              <a:off x="25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2" y="15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2" h="155">
                  <a:moveTo>
                    <a:pt x="0" y="155"/>
                  </a:moveTo>
                  <a:lnTo>
                    <a:pt x="82" y="155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22"/>
            <p:cNvSpPr>
              <a:spLocks/>
            </p:cNvSpPr>
            <p:nvPr/>
          </p:nvSpPr>
          <p:spPr bwMode="auto">
            <a:xfrm>
              <a:off x="2638" y="1351"/>
              <a:ext cx="28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23"/>
            <p:cNvSpPr>
              <a:spLocks/>
            </p:cNvSpPr>
            <p:nvPr/>
          </p:nvSpPr>
          <p:spPr bwMode="auto">
            <a:xfrm>
              <a:off x="2737" y="1351"/>
              <a:ext cx="29" cy="6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80" y="155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5"/>
                </a:cxn>
                <a:cxn ang="0">
                  <a:pos x="0" y="155"/>
                </a:cxn>
              </a:cxnLst>
              <a:rect l="0" t="0" r="r" b="b"/>
              <a:pathLst>
                <a:path w="80" h="155">
                  <a:moveTo>
                    <a:pt x="0" y="155"/>
                  </a:moveTo>
                  <a:lnTo>
                    <a:pt x="80" y="155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5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24"/>
            <p:cNvSpPr>
              <a:spLocks/>
            </p:cNvSpPr>
            <p:nvPr/>
          </p:nvSpPr>
          <p:spPr bwMode="auto">
            <a:xfrm>
              <a:off x="2838" y="1351"/>
              <a:ext cx="28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25"/>
            <p:cNvSpPr>
              <a:spLocks/>
            </p:cNvSpPr>
            <p:nvPr/>
          </p:nvSpPr>
          <p:spPr bwMode="auto">
            <a:xfrm>
              <a:off x="2939" y="1351"/>
              <a:ext cx="29" cy="60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80" y="153"/>
                </a:cxn>
                <a:cxn ang="0">
                  <a:pos x="80" y="0"/>
                </a:cxn>
                <a:cxn ang="0">
                  <a:pos x="0" y="0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80" h="153">
                  <a:moveTo>
                    <a:pt x="0" y="153"/>
                  </a:moveTo>
                  <a:lnTo>
                    <a:pt x="80" y="153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-0.00555 L -0.12083 -0.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-0.13889 L 0.14583 -0.2055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295400" y="914400"/>
            <a:ext cx="7010400" cy="502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многоугольник</a:t>
            </a:r>
            <a:endParaRPr lang="ru-RU" sz="6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76400" y="1143000"/>
            <a:ext cx="6400800" cy="457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четырехугольник</a:t>
            </a:r>
            <a:endParaRPr lang="ru-RU" sz="4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81200" y="1295400"/>
            <a:ext cx="5715000" cy="4191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прямоугольник</a:t>
            </a:r>
            <a:endParaRPr lang="ru-RU" sz="48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62200" y="1600200"/>
            <a:ext cx="4953000" cy="3657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квадрат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400" y="838200"/>
            <a:ext cx="5715000" cy="31242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52600" y="914400"/>
            <a:ext cx="5562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752600" y="3886200"/>
            <a:ext cx="5562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04800" y="2362200"/>
            <a:ext cx="2895600" cy="158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5868194" y="2361406"/>
            <a:ext cx="2895600" cy="158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248"/>
          <p:cNvGrpSpPr>
            <a:grpSpLocks/>
          </p:cNvGrpSpPr>
          <p:nvPr/>
        </p:nvGrpSpPr>
        <p:grpSpPr bwMode="auto">
          <a:xfrm>
            <a:off x="1752600" y="4114800"/>
            <a:ext cx="6272213" cy="560388"/>
            <a:chOff x="-135" y="3696"/>
            <a:chExt cx="3951" cy="353"/>
          </a:xfrm>
        </p:grpSpPr>
        <p:sp>
          <p:nvSpPr>
            <p:cNvPr id="21" name="Freeform 244" descr="Папирус"/>
            <p:cNvSpPr>
              <a:spLocks/>
            </p:cNvSpPr>
            <p:nvPr/>
          </p:nvSpPr>
          <p:spPr bwMode="auto">
            <a:xfrm>
              <a:off x="-135" y="3696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" name="Oval 245"/>
            <p:cNvSpPr>
              <a:spLocks noChangeArrowheads="1"/>
            </p:cNvSpPr>
            <p:nvPr/>
          </p:nvSpPr>
          <p:spPr bwMode="auto">
            <a:xfrm rot="17576266">
              <a:off x="21" y="3904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Text Box 247"/>
            <p:cNvSpPr txBox="1">
              <a:spLocks noChangeArrowheads="1"/>
            </p:cNvSpPr>
            <p:nvPr/>
          </p:nvSpPr>
          <p:spPr bwMode="auto">
            <a:xfrm>
              <a:off x="-87" y="3792"/>
              <a:ext cx="3903" cy="14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9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9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9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>
            <a:off x="1752600" y="914400"/>
            <a:ext cx="5562600" cy="2895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752600" y="914400"/>
            <a:ext cx="5562600" cy="2895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76400" y="5029200"/>
            <a:ext cx="670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/>
              <a:t>диагональ</a:t>
            </a:r>
            <a:endParaRPr lang="ru-RU" sz="8800" b="1" dirty="0"/>
          </a:p>
        </p:txBody>
      </p:sp>
      <p:pic>
        <p:nvPicPr>
          <p:cNvPr id="16" name="Picture 2" descr="H:\Documents and Settings\Aida\Рабочий стол\текстуры и фоны, клипарты\новеньки картинки\geometry compass shapes h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2400"/>
            <a:ext cx="1676922" cy="1399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845</TotalTime>
  <Words>248</Words>
  <Application>Microsoft Office PowerPoint</Application>
  <PresentationFormat>Экран (4:3)</PresentationFormat>
  <Paragraphs>72</Paragraphs>
  <Slides>16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Яркая</vt:lpstr>
      <vt:lpstr>Свойства прямоугольника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 Windows</cp:lastModifiedBy>
  <cp:revision>62</cp:revision>
  <dcterms:modified xsi:type="dcterms:W3CDTF">2010-12-19T09:35:51Z</dcterms:modified>
</cp:coreProperties>
</file>