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6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996633"/>
    <a:srgbClr val="E9F48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3" autoAdjust="0"/>
    <p:restoredTop sz="94671" autoAdjust="0"/>
  </p:normalViewPr>
  <p:slideViewPr>
    <p:cSldViewPr>
      <p:cViewPr>
        <p:scale>
          <a:sx n="100" d="100"/>
          <a:sy n="100" d="100"/>
        </p:scale>
        <p:origin x="-300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21.06.2011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21.06.2011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21.06.2011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21.06.2011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21.06.2011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21.06.2011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042" y="1357298"/>
            <a:ext cx="6572296" cy="21236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критического мышления </a:t>
            </a:r>
          </a:p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через чтение и письмо.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858016" y="4572008"/>
            <a:ext cx="1019175" cy="10477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786050" y="359898"/>
            <a:ext cx="4071966" cy="121171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Инсерт </a:t>
            </a:r>
            <a:endParaRPr lang="ru-RU" sz="4000" b="1" dirty="0">
              <a:solidFill>
                <a:schemeClr val="tx1">
                  <a:lumMod val="95000"/>
                  <a:lumOff val="5000"/>
                </a:schemeClr>
              </a:solidFill>
              <a:effectLst/>
            </a:endParaRPr>
          </a:p>
        </p:txBody>
      </p:sp>
      <p:sp>
        <p:nvSpPr>
          <p:cNvPr id="5" name="Подзаголовок 6"/>
          <p:cNvSpPr txBox="1">
            <a:spLocks/>
          </p:cNvSpPr>
          <p:nvPr/>
        </p:nvSpPr>
        <p:spPr>
          <a:xfrm>
            <a:off x="1500166" y="2857496"/>
            <a:ext cx="3214710" cy="3143272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>
            <a:normAutofit fontScale="85000" lnSpcReduction="20000"/>
          </a:bodyPr>
          <a:lstStyle/>
          <a:p>
            <a:pPr marL="27432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0000"/>
              <a:buFont typeface="Wingdings 2"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">
              <a:buSzPct val="80000"/>
            </a:pPr>
            <a:r>
              <a:rPr lang="ru-RU" sz="2800" b="1" dirty="0" smtClean="0">
                <a:solidFill>
                  <a:schemeClr val="tx1"/>
                </a:solidFill>
              </a:rPr>
              <a:t>    ( V) - уже знал</a:t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    </a:t>
            </a:r>
            <a:r>
              <a:rPr lang="ru-RU" sz="2800" b="1" smtClean="0">
                <a:solidFill>
                  <a:schemeClr val="tx1"/>
                </a:solidFill>
              </a:rPr>
              <a:t>( +) </a:t>
            </a:r>
            <a:r>
              <a:rPr lang="ru-RU" sz="2800" b="1" dirty="0" smtClean="0">
                <a:solidFill>
                  <a:schemeClr val="tx1"/>
                </a:solidFill>
              </a:rPr>
              <a:t>- новое</a:t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    ( - ) - думал иначе</a:t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    </a:t>
            </a:r>
            <a:r>
              <a:rPr lang="ru-RU" sz="2800" b="1" smtClean="0">
                <a:solidFill>
                  <a:schemeClr val="tx1"/>
                </a:solidFill>
              </a:rPr>
              <a:t>( ?) </a:t>
            </a:r>
            <a:r>
              <a:rPr lang="ru-RU" sz="2800" b="1" dirty="0" smtClean="0">
                <a:solidFill>
                  <a:schemeClr val="tx1"/>
                </a:solidFill>
              </a:rPr>
              <a:t>- не понял, </a:t>
            </a:r>
          </a:p>
          <a:p>
            <a:pPr marL="27432">
              <a:buSzPct val="80000"/>
            </a:pPr>
            <a:r>
              <a:rPr lang="ru-RU" sz="2800" b="1" dirty="0" smtClean="0">
                <a:solidFill>
                  <a:schemeClr val="tx1"/>
                </a:solidFill>
              </a:rPr>
              <a:t>               есть  </a:t>
            </a:r>
          </a:p>
          <a:p>
            <a:pPr marL="27432">
              <a:buSzPct val="80000"/>
            </a:pPr>
            <a:r>
              <a:rPr lang="ru-RU" sz="2800" b="1" dirty="0" smtClean="0">
                <a:solidFill>
                  <a:schemeClr val="tx1"/>
                </a:solidFill>
              </a:rPr>
              <a:t>               вопросы</a:t>
            </a:r>
            <a:endParaRPr lang="ru-RU" sz="2000" b="1" dirty="0" smtClean="0">
              <a:solidFill>
                <a:schemeClr val="tx1"/>
              </a:solidFill>
            </a:endParaRP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17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58016" y="1785926"/>
            <a:ext cx="2071702" cy="8572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432" lvl="0" algn="ctr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Фаза</a:t>
            </a:r>
          </a:p>
          <a:p>
            <a:pPr marL="27432" lvl="0" algn="ctr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осмысления.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1" name="Прямая со стрелкой 10"/>
          <p:cNvCxnSpPr>
            <a:stCxn id="4" idx="4"/>
            <a:endCxn id="5" idx="0"/>
          </p:cNvCxnSpPr>
          <p:nvPr/>
        </p:nvCxnSpPr>
        <p:spPr>
          <a:xfrm rot="5400000">
            <a:off x="3321835" y="1357298"/>
            <a:ext cx="1285884" cy="171451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285984" y="1785926"/>
            <a:ext cx="1785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</a:rPr>
              <a:t>Маркировка  </a:t>
            </a:r>
          </a:p>
          <a:p>
            <a:pPr algn="ctr"/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</a:rPr>
              <a:t>текста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lum bright="-10000"/>
          </a:blip>
          <a:srcRect/>
          <a:stretch>
            <a:fillRect/>
          </a:stretch>
        </p:blipFill>
        <p:spPr bwMode="auto">
          <a:xfrm>
            <a:off x="6286512" y="4000504"/>
            <a:ext cx="1500198" cy="1541871"/>
          </a:xfrm>
          <a:prstGeom prst="round2Diag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500430" y="357166"/>
            <a:ext cx="3071834" cy="100013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З-Х-У </a:t>
            </a:r>
            <a:endParaRPr lang="ru-RU" sz="3600" b="1" dirty="0">
              <a:solidFill>
                <a:schemeClr val="tx1">
                  <a:lumMod val="95000"/>
                  <a:lumOff val="5000"/>
                </a:schemeClr>
              </a:solidFill>
              <a:effectLst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285852" y="2214554"/>
          <a:ext cx="4857783" cy="36465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4702"/>
                <a:gridCol w="1852745"/>
                <a:gridCol w="1510336"/>
              </a:tblGrid>
              <a:tr h="819751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</a:rPr>
                        <a:t>Знаю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</a:rPr>
                        <a:t>Хочу 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</a:rPr>
                        <a:t>узнать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</a:rPr>
                        <a:t>Узнал 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823587"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 smtClean="0"/>
                        <a:t>Восстанов</a:t>
                      </a:r>
                      <a:endParaRPr lang="ru-RU" b="1" dirty="0" smtClean="0"/>
                    </a:p>
                    <a:p>
                      <a:pPr algn="ctr"/>
                      <a:r>
                        <a:rPr lang="ru-RU" b="1" dirty="0" err="1" smtClean="0"/>
                        <a:t>ление</a:t>
                      </a:r>
                      <a:r>
                        <a:rPr lang="ru-RU" b="1" baseline="0" dirty="0" smtClean="0"/>
                        <a:t>  имеющихся знаний по теме</a:t>
                      </a:r>
                      <a:endParaRPr lang="ru-RU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Запись интересующих вопросов.</a:t>
                      </a:r>
                      <a:endParaRPr lang="ru-RU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b="1" dirty="0" smtClean="0"/>
                        <a:t>  Ответы </a:t>
                      </a:r>
                    </a:p>
                    <a:p>
                      <a:pPr algn="ctr"/>
                      <a:r>
                        <a:rPr lang="ru-RU" b="1" dirty="0" smtClean="0"/>
                        <a:t>на </a:t>
                      </a:r>
                    </a:p>
                    <a:p>
                      <a:pPr algn="ctr"/>
                      <a:r>
                        <a:rPr lang="ru-RU" b="1" dirty="0" smtClean="0"/>
                        <a:t>поставлен</a:t>
                      </a:r>
                    </a:p>
                    <a:p>
                      <a:pPr algn="ctr"/>
                      <a:r>
                        <a:rPr lang="ru-RU" b="1" dirty="0" err="1" smtClean="0"/>
                        <a:t>ные</a:t>
                      </a:r>
                      <a:r>
                        <a:rPr lang="ru-RU" b="1" dirty="0" smtClean="0"/>
                        <a:t> вопросы.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b="1" dirty="0" smtClean="0"/>
                        <a:t>  Новая информация по теме.</a:t>
                      </a:r>
                      <a:endParaRPr lang="ru-RU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5" name="Прямая со стрелкой 14"/>
          <p:cNvCxnSpPr>
            <a:stCxn id="4" idx="4"/>
          </p:cNvCxnSpPr>
          <p:nvPr/>
        </p:nvCxnSpPr>
        <p:spPr>
          <a:xfrm rot="5400000">
            <a:off x="3804041" y="910812"/>
            <a:ext cx="785820" cy="1678793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571736" y="1357298"/>
            <a:ext cx="16430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</a:rPr>
              <a:t>Заполнение таблицы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643702" y="1428736"/>
            <a:ext cx="2143140" cy="135732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>
              <a:buClr>
                <a:schemeClr val="accent1"/>
              </a:buClr>
              <a:buSzPct val="80000"/>
              <a:defRPr/>
            </a:pP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Фазы</a:t>
            </a:r>
          </a:p>
          <a:p>
            <a:pPr lvl="0" algn="ctr">
              <a:buClr>
                <a:schemeClr val="accent1"/>
              </a:buClr>
              <a:buSzPct val="80000"/>
              <a:defRPr/>
            </a:pP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вызова   и</a:t>
            </a:r>
          </a:p>
          <a:p>
            <a:pPr lvl="0" algn="ctr">
              <a:buClr>
                <a:schemeClr val="accent1"/>
              </a:buClr>
              <a:buSzPct val="80000"/>
              <a:defRPr/>
            </a:pP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осмысления</a:t>
            </a:r>
          </a:p>
          <a:p>
            <a:pPr lvl="0" algn="ctr">
              <a:buClr>
                <a:schemeClr val="accent1"/>
              </a:buClr>
              <a:buSzPct val="80000"/>
              <a:defRPr/>
            </a:pP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000892" y="4214818"/>
            <a:ext cx="1285884" cy="1290421"/>
          </a:xfrm>
          <a:prstGeom prst="round2Diag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143108" y="359898"/>
            <a:ext cx="6000792" cy="121171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4000" b="1" cap="none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Двойной дневник </a:t>
            </a:r>
            <a:endParaRPr lang="ru-RU" sz="4000" b="1" cap="none" dirty="0">
              <a:solidFill>
                <a:schemeClr val="tx1">
                  <a:lumMod val="95000"/>
                  <a:lumOff val="5000"/>
                </a:schemeClr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1850064"/>
            <a:ext cx="7553348" cy="4865084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285852" y="2571744"/>
          <a:ext cx="4071966" cy="36465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8214"/>
                <a:gridCol w="2253752"/>
              </a:tblGrid>
              <a:tr h="819751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</a:rPr>
                        <a:t>Фрагменты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</a:rPr>
                        <a:t>текста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</a:rPr>
                        <a:t>Собственные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</a:rPr>
                        <a:t>размышления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823587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b="1" dirty="0" smtClean="0"/>
                        <a:t>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Цитаты. 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Ключевые 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 события.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Основные 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 тезисы.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Центральные 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 понятия 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 и т.д.</a:t>
                      </a:r>
                      <a:endParaRPr lang="ru-RU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Arial" pitchFamily="34" charset="0"/>
                        <a:buNone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Arial" pitchFamily="34" charset="0"/>
                        <a:buChar char="•"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Понимание.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Интерпретация.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Субъективное 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 отношение. 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Ассоциации </a:t>
                      </a:r>
                    </a:p>
                    <a:p>
                      <a:pPr algn="l"/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  и т.д.</a:t>
                      </a:r>
                      <a:endParaRPr lang="ru-RU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6858016" y="1785926"/>
            <a:ext cx="2071702" cy="8572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432" lvl="0" algn="ctr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Фаза</a:t>
            </a:r>
          </a:p>
          <a:p>
            <a:pPr marL="27432" lvl="0" algn="ctr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осмысления.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rot="10800000" flipV="1">
            <a:off x="3071802" y="1643050"/>
            <a:ext cx="2071702" cy="85725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071670" y="1643050"/>
            <a:ext cx="32147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</a:rPr>
              <a:t>Диалог автора </a:t>
            </a:r>
          </a:p>
          <a:p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</a:rPr>
              <a:t>и читателя.</a:t>
            </a:r>
            <a:endParaRPr lang="ru-RU" sz="24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4214818"/>
            <a:ext cx="1214446" cy="1348146"/>
          </a:xfrm>
          <a:prstGeom prst="round2Diag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Скругленный прямоугольник 37"/>
          <p:cNvSpPr/>
          <p:nvPr/>
        </p:nvSpPr>
        <p:spPr>
          <a:xfrm>
            <a:off x="1142976" y="2000240"/>
            <a:ext cx="4143404" cy="457203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 Центр – ключевое слово.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cs typeface="Times New Roman" pitchFamily="18" charset="0"/>
              </a:rPr>
              <a:t>  Далее вокруг этого слова </a:t>
            </a:r>
          </a:p>
          <a:p>
            <a:r>
              <a:rPr lang="ru-RU" b="1" dirty="0" smtClean="0">
                <a:solidFill>
                  <a:schemeClr val="tx1"/>
                </a:solidFill>
                <a:cs typeface="Times New Roman" pitchFamily="18" charset="0"/>
              </a:rPr>
              <a:t>   записываются слова или </a:t>
            </a:r>
          </a:p>
          <a:p>
            <a:r>
              <a:rPr lang="ru-RU" b="1" dirty="0" smtClean="0">
                <a:solidFill>
                  <a:schemeClr val="tx1"/>
                </a:solidFill>
                <a:cs typeface="Times New Roman" pitchFamily="18" charset="0"/>
              </a:rPr>
              <a:t>   предложения, которые приходят</a:t>
            </a:r>
          </a:p>
          <a:p>
            <a:r>
              <a:rPr lang="ru-RU" b="1" dirty="0" smtClean="0">
                <a:solidFill>
                  <a:schemeClr val="tx1"/>
                </a:solidFill>
                <a:cs typeface="Times New Roman" pitchFamily="18" charset="0"/>
              </a:rPr>
              <a:t>   на ум в связи с этой темой.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41" name="Овал 40"/>
          <p:cNvSpPr/>
          <p:nvPr/>
        </p:nvSpPr>
        <p:spPr>
          <a:xfrm flipV="1">
            <a:off x="3500430" y="285727"/>
            <a:ext cx="3143272" cy="92869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285728"/>
            <a:ext cx="7406640" cy="928694"/>
          </a:xfrm>
        </p:spPr>
        <p:txBody>
          <a:bodyPr anchor="ctr">
            <a:normAutofit/>
          </a:bodyPr>
          <a:lstStyle/>
          <a:p>
            <a:pPr algn="ctr"/>
            <a:r>
              <a:rPr lang="ru-RU" sz="4000" b="1" cap="none" dirty="0" smtClean="0">
                <a:solidFill>
                  <a:schemeClr val="tx1"/>
                </a:solidFill>
                <a:effectLst/>
              </a:rPr>
              <a:t>Кластер</a:t>
            </a:r>
            <a:endParaRPr lang="ru-RU" sz="4000" b="1" cap="none" dirty="0">
              <a:solidFill>
                <a:schemeClr val="tx1"/>
              </a:solidFill>
              <a:effectLst/>
            </a:endParaRPr>
          </a:p>
        </p:txBody>
      </p:sp>
      <p:grpSp>
        <p:nvGrpSpPr>
          <p:cNvPr id="4" name="Group 69"/>
          <p:cNvGrpSpPr>
            <a:grpSpLocks noGrp="1"/>
          </p:cNvGrpSpPr>
          <p:nvPr>
            <p:ph type="subTitle" idx="1"/>
          </p:nvPr>
        </p:nvGrpSpPr>
        <p:grpSpPr bwMode="auto">
          <a:xfrm>
            <a:off x="1500166" y="2143116"/>
            <a:ext cx="3282951" cy="2500330"/>
            <a:chOff x="1058" y="1389"/>
            <a:chExt cx="3999" cy="2768"/>
          </a:xfrm>
        </p:grpSpPr>
        <p:sp>
          <p:nvSpPr>
            <p:cNvPr id="5" name="Oval 70"/>
            <p:cNvSpPr>
              <a:spLocks noChangeArrowheads="1"/>
            </p:cNvSpPr>
            <p:nvPr/>
          </p:nvSpPr>
          <p:spPr bwMode="auto">
            <a:xfrm>
              <a:off x="2546" y="2504"/>
              <a:ext cx="930" cy="477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ru-RU" sz="1400" b="1">
                <a:latin typeface="Franklin Gothic Book" pitchFamily="34" charset="0"/>
              </a:endParaRPr>
            </a:p>
          </p:txBody>
        </p:sp>
        <p:sp>
          <p:nvSpPr>
            <p:cNvPr id="6" name="Oval 71"/>
            <p:cNvSpPr>
              <a:spLocks noChangeArrowheads="1"/>
            </p:cNvSpPr>
            <p:nvPr/>
          </p:nvSpPr>
          <p:spPr bwMode="auto">
            <a:xfrm>
              <a:off x="1337" y="1836"/>
              <a:ext cx="1116" cy="286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ru-RU" sz="1400" b="1">
                <a:latin typeface="Franklin Gothic Book" pitchFamily="34" charset="0"/>
              </a:endParaRPr>
            </a:p>
          </p:txBody>
        </p:sp>
        <p:sp>
          <p:nvSpPr>
            <p:cNvPr id="7" name="Oval 72"/>
            <p:cNvSpPr>
              <a:spLocks noChangeArrowheads="1"/>
            </p:cNvSpPr>
            <p:nvPr/>
          </p:nvSpPr>
          <p:spPr bwMode="auto">
            <a:xfrm>
              <a:off x="1337" y="3363"/>
              <a:ext cx="1116" cy="287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ru-RU" sz="1400" b="1">
                <a:latin typeface="Franklin Gothic Book" pitchFamily="34" charset="0"/>
              </a:endParaRPr>
            </a:p>
          </p:txBody>
        </p:sp>
        <p:sp>
          <p:nvSpPr>
            <p:cNvPr id="8" name="Oval 73"/>
            <p:cNvSpPr>
              <a:spLocks noChangeArrowheads="1"/>
            </p:cNvSpPr>
            <p:nvPr/>
          </p:nvSpPr>
          <p:spPr bwMode="auto">
            <a:xfrm>
              <a:off x="3569" y="3363"/>
              <a:ext cx="1116" cy="287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ru-RU" sz="1400" b="1">
                <a:latin typeface="Franklin Gothic Book" pitchFamily="34" charset="0"/>
              </a:endParaRPr>
            </a:p>
          </p:txBody>
        </p:sp>
        <p:sp>
          <p:nvSpPr>
            <p:cNvPr id="9" name="Oval 74"/>
            <p:cNvSpPr>
              <a:spLocks noChangeArrowheads="1"/>
            </p:cNvSpPr>
            <p:nvPr/>
          </p:nvSpPr>
          <p:spPr bwMode="auto">
            <a:xfrm>
              <a:off x="3383" y="1836"/>
              <a:ext cx="1116" cy="286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ru-RU" sz="1400" b="1">
                <a:latin typeface="Franklin Gothic Book" pitchFamily="34" charset="0"/>
              </a:endParaRPr>
            </a:p>
          </p:txBody>
        </p:sp>
        <p:sp>
          <p:nvSpPr>
            <p:cNvPr id="10" name="Oval 75"/>
            <p:cNvSpPr>
              <a:spLocks noChangeArrowheads="1"/>
            </p:cNvSpPr>
            <p:nvPr/>
          </p:nvSpPr>
          <p:spPr bwMode="auto">
            <a:xfrm>
              <a:off x="1244" y="2248"/>
              <a:ext cx="279" cy="28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Franklin Gothic Book" pitchFamily="34" charset="0"/>
              </a:endParaRPr>
            </a:p>
          </p:txBody>
        </p:sp>
        <p:sp>
          <p:nvSpPr>
            <p:cNvPr id="11" name="Oval 76"/>
            <p:cNvSpPr>
              <a:spLocks noChangeArrowheads="1"/>
            </p:cNvSpPr>
            <p:nvPr/>
          </p:nvSpPr>
          <p:spPr bwMode="auto">
            <a:xfrm>
              <a:off x="1058" y="2630"/>
              <a:ext cx="279" cy="28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Franklin Gothic Book" pitchFamily="34" charset="0"/>
              </a:endParaRPr>
            </a:p>
          </p:txBody>
        </p:sp>
        <p:sp>
          <p:nvSpPr>
            <p:cNvPr id="12" name="Oval 77"/>
            <p:cNvSpPr>
              <a:spLocks noChangeArrowheads="1"/>
            </p:cNvSpPr>
            <p:nvPr/>
          </p:nvSpPr>
          <p:spPr bwMode="auto">
            <a:xfrm>
              <a:off x="2166" y="3823"/>
              <a:ext cx="279" cy="28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Franklin Gothic Book" pitchFamily="34" charset="0"/>
              </a:endParaRPr>
            </a:p>
          </p:txBody>
        </p:sp>
        <p:sp>
          <p:nvSpPr>
            <p:cNvPr id="13" name="Oval 78"/>
            <p:cNvSpPr>
              <a:spLocks noChangeArrowheads="1"/>
            </p:cNvSpPr>
            <p:nvPr/>
          </p:nvSpPr>
          <p:spPr bwMode="auto">
            <a:xfrm>
              <a:off x="1337" y="3775"/>
              <a:ext cx="279" cy="28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Franklin Gothic Book" pitchFamily="34" charset="0"/>
              </a:endParaRPr>
            </a:p>
          </p:txBody>
        </p:sp>
        <p:sp>
          <p:nvSpPr>
            <p:cNvPr id="14" name="Oval 79"/>
            <p:cNvSpPr>
              <a:spLocks noChangeArrowheads="1"/>
            </p:cNvSpPr>
            <p:nvPr/>
          </p:nvSpPr>
          <p:spPr bwMode="auto">
            <a:xfrm>
              <a:off x="3011" y="3871"/>
              <a:ext cx="279" cy="28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Franklin Gothic Book" pitchFamily="34" charset="0"/>
              </a:endParaRPr>
            </a:p>
          </p:txBody>
        </p:sp>
        <p:sp>
          <p:nvSpPr>
            <p:cNvPr id="15" name="Oval 80"/>
            <p:cNvSpPr>
              <a:spLocks noChangeArrowheads="1"/>
            </p:cNvSpPr>
            <p:nvPr/>
          </p:nvSpPr>
          <p:spPr bwMode="auto">
            <a:xfrm>
              <a:off x="3197" y="3489"/>
              <a:ext cx="279" cy="28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Franklin Gothic Book" pitchFamily="34" charset="0"/>
              </a:endParaRPr>
            </a:p>
          </p:txBody>
        </p:sp>
        <p:sp>
          <p:nvSpPr>
            <p:cNvPr id="16" name="Oval 81"/>
            <p:cNvSpPr>
              <a:spLocks noChangeArrowheads="1"/>
            </p:cNvSpPr>
            <p:nvPr/>
          </p:nvSpPr>
          <p:spPr bwMode="auto">
            <a:xfrm>
              <a:off x="4127" y="3871"/>
              <a:ext cx="279" cy="28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Franklin Gothic Book" pitchFamily="34" charset="0"/>
              </a:endParaRPr>
            </a:p>
          </p:txBody>
        </p:sp>
        <p:sp>
          <p:nvSpPr>
            <p:cNvPr id="17" name="Oval 82"/>
            <p:cNvSpPr>
              <a:spLocks noChangeArrowheads="1"/>
            </p:cNvSpPr>
            <p:nvPr/>
          </p:nvSpPr>
          <p:spPr bwMode="auto">
            <a:xfrm>
              <a:off x="4778" y="2057"/>
              <a:ext cx="279" cy="28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Franklin Gothic Book" pitchFamily="34" charset="0"/>
              </a:endParaRPr>
            </a:p>
          </p:txBody>
        </p:sp>
        <p:sp>
          <p:nvSpPr>
            <p:cNvPr id="18" name="Oval 83"/>
            <p:cNvSpPr>
              <a:spLocks noChangeArrowheads="1"/>
            </p:cNvSpPr>
            <p:nvPr/>
          </p:nvSpPr>
          <p:spPr bwMode="auto">
            <a:xfrm>
              <a:off x="2732" y="1962"/>
              <a:ext cx="279" cy="28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Franklin Gothic Book" pitchFamily="34" charset="0"/>
              </a:endParaRPr>
            </a:p>
          </p:txBody>
        </p:sp>
        <p:sp>
          <p:nvSpPr>
            <p:cNvPr id="19" name="Oval 84"/>
            <p:cNvSpPr>
              <a:spLocks noChangeArrowheads="1"/>
            </p:cNvSpPr>
            <p:nvPr/>
          </p:nvSpPr>
          <p:spPr bwMode="auto">
            <a:xfrm>
              <a:off x="3011" y="1580"/>
              <a:ext cx="279" cy="28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Franklin Gothic Book" pitchFamily="34" charset="0"/>
              </a:endParaRPr>
            </a:p>
          </p:txBody>
        </p:sp>
        <p:sp>
          <p:nvSpPr>
            <p:cNvPr id="20" name="Oval 85"/>
            <p:cNvSpPr>
              <a:spLocks noChangeArrowheads="1"/>
            </p:cNvSpPr>
            <p:nvPr/>
          </p:nvSpPr>
          <p:spPr bwMode="auto">
            <a:xfrm>
              <a:off x="4313" y="1389"/>
              <a:ext cx="279" cy="28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Franklin Gothic Book" pitchFamily="34" charset="0"/>
              </a:endParaRPr>
            </a:p>
          </p:txBody>
        </p:sp>
        <p:sp>
          <p:nvSpPr>
            <p:cNvPr id="21" name="Oval 86"/>
            <p:cNvSpPr>
              <a:spLocks noChangeArrowheads="1"/>
            </p:cNvSpPr>
            <p:nvPr/>
          </p:nvSpPr>
          <p:spPr bwMode="auto">
            <a:xfrm>
              <a:off x="2546" y="1675"/>
              <a:ext cx="279" cy="28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rgbClr val="FFFF99"/>
                </a:solidFill>
                <a:latin typeface="Franklin Gothic Book" pitchFamily="34" charset="0"/>
              </a:endParaRPr>
            </a:p>
          </p:txBody>
        </p:sp>
        <p:sp>
          <p:nvSpPr>
            <p:cNvPr id="22" name="Line 87"/>
            <p:cNvSpPr>
              <a:spLocks noChangeShapeType="1"/>
            </p:cNvSpPr>
            <p:nvPr/>
          </p:nvSpPr>
          <p:spPr bwMode="auto">
            <a:xfrm>
              <a:off x="2360" y="2057"/>
              <a:ext cx="465" cy="4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Line 88"/>
            <p:cNvSpPr>
              <a:spLocks noChangeShapeType="1"/>
            </p:cNvSpPr>
            <p:nvPr/>
          </p:nvSpPr>
          <p:spPr bwMode="auto">
            <a:xfrm flipH="1">
              <a:off x="3197" y="2057"/>
              <a:ext cx="279" cy="4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Line 89"/>
            <p:cNvSpPr>
              <a:spLocks noChangeShapeType="1"/>
            </p:cNvSpPr>
            <p:nvPr/>
          </p:nvSpPr>
          <p:spPr bwMode="auto">
            <a:xfrm>
              <a:off x="3383" y="2916"/>
              <a:ext cx="558" cy="4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Line 90"/>
            <p:cNvSpPr>
              <a:spLocks noChangeShapeType="1"/>
            </p:cNvSpPr>
            <p:nvPr/>
          </p:nvSpPr>
          <p:spPr bwMode="auto">
            <a:xfrm flipH="1">
              <a:off x="2174" y="2916"/>
              <a:ext cx="558" cy="4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Line 91"/>
            <p:cNvSpPr>
              <a:spLocks noChangeShapeType="1"/>
            </p:cNvSpPr>
            <p:nvPr/>
          </p:nvSpPr>
          <p:spPr bwMode="auto">
            <a:xfrm flipH="1">
              <a:off x="1430" y="2057"/>
              <a:ext cx="93" cy="1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Line 92"/>
            <p:cNvSpPr>
              <a:spLocks noChangeShapeType="1"/>
            </p:cNvSpPr>
            <p:nvPr/>
          </p:nvSpPr>
          <p:spPr bwMode="auto">
            <a:xfrm flipH="1">
              <a:off x="1244" y="2534"/>
              <a:ext cx="93" cy="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Line 93"/>
            <p:cNvSpPr>
              <a:spLocks noChangeShapeType="1"/>
            </p:cNvSpPr>
            <p:nvPr/>
          </p:nvSpPr>
          <p:spPr bwMode="auto">
            <a:xfrm flipV="1">
              <a:off x="2360" y="1771"/>
              <a:ext cx="186" cy="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" name="Line 94"/>
            <p:cNvSpPr>
              <a:spLocks noChangeShapeType="1"/>
            </p:cNvSpPr>
            <p:nvPr/>
          </p:nvSpPr>
          <p:spPr bwMode="auto">
            <a:xfrm>
              <a:off x="2453" y="1962"/>
              <a:ext cx="279" cy="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Line 95"/>
            <p:cNvSpPr>
              <a:spLocks noChangeShapeType="1"/>
            </p:cNvSpPr>
            <p:nvPr/>
          </p:nvSpPr>
          <p:spPr bwMode="auto">
            <a:xfrm>
              <a:off x="3290" y="1771"/>
              <a:ext cx="186" cy="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Line 96"/>
            <p:cNvSpPr>
              <a:spLocks noChangeShapeType="1"/>
            </p:cNvSpPr>
            <p:nvPr/>
          </p:nvSpPr>
          <p:spPr bwMode="auto">
            <a:xfrm flipH="1">
              <a:off x="4313" y="1675"/>
              <a:ext cx="93" cy="1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" name="Line 97"/>
            <p:cNvSpPr>
              <a:spLocks noChangeShapeType="1"/>
            </p:cNvSpPr>
            <p:nvPr/>
          </p:nvSpPr>
          <p:spPr bwMode="auto">
            <a:xfrm flipH="1" flipV="1">
              <a:off x="4499" y="2057"/>
              <a:ext cx="279" cy="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Line 98"/>
            <p:cNvSpPr>
              <a:spLocks noChangeShapeType="1"/>
            </p:cNvSpPr>
            <p:nvPr/>
          </p:nvSpPr>
          <p:spPr bwMode="auto">
            <a:xfrm flipH="1">
              <a:off x="1415" y="3600"/>
              <a:ext cx="93" cy="1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Line 99"/>
            <p:cNvSpPr>
              <a:spLocks noChangeShapeType="1"/>
            </p:cNvSpPr>
            <p:nvPr/>
          </p:nvSpPr>
          <p:spPr bwMode="auto">
            <a:xfrm flipV="1">
              <a:off x="3476" y="3489"/>
              <a:ext cx="93" cy="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" name="Line 100"/>
            <p:cNvSpPr>
              <a:spLocks noChangeShapeType="1"/>
            </p:cNvSpPr>
            <p:nvPr/>
          </p:nvSpPr>
          <p:spPr bwMode="auto">
            <a:xfrm flipV="1">
              <a:off x="3197" y="3775"/>
              <a:ext cx="93" cy="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Line 101"/>
            <p:cNvSpPr>
              <a:spLocks noChangeShapeType="1"/>
            </p:cNvSpPr>
            <p:nvPr/>
          </p:nvSpPr>
          <p:spPr bwMode="auto">
            <a:xfrm>
              <a:off x="4267" y="3672"/>
              <a:ext cx="0" cy="1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" name="Line 102"/>
            <p:cNvSpPr>
              <a:spLocks noChangeShapeType="1"/>
            </p:cNvSpPr>
            <p:nvPr/>
          </p:nvSpPr>
          <p:spPr bwMode="auto">
            <a:xfrm>
              <a:off x="2174" y="3644"/>
              <a:ext cx="93" cy="1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cxnSp>
        <p:nvCxnSpPr>
          <p:cNvPr id="43" name="Прямая со стрелкой 42"/>
          <p:cNvCxnSpPr>
            <a:stCxn id="2" idx="2"/>
          </p:cNvCxnSpPr>
          <p:nvPr/>
        </p:nvCxnSpPr>
        <p:spPr>
          <a:xfrm rot="5400000">
            <a:off x="3782370" y="575292"/>
            <a:ext cx="714380" cy="199264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571736" y="1285860"/>
            <a:ext cx="1500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«Гроздь»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6643702" y="1428736"/>
            <a:ext cx="2214578" cy="135732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>
              <a:buClr>
                <a:schemeClr val="accent1"/>
              </a:buClr>
              <a:buSzPct val="80000"/>
              <a:defRPr/>
            </a:pP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Фазы</a:t>
            </a:r>
          </a:p>
          <a:p>
            <a:pPr lvl="0">
              <a:buClr>
                <a:schemeClr val="accent1"/>
              </a:buClr>
              <a:buSzPct val="80000"/>
              <a:defRPr/>
            </a:pP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осмысления и</a:t>
            </a:r>
          </a:p>
          <a:p>
            <a:pPr lvl="0" algn="ctr">
              <a:buClr>
                <a:schemeClr val="accent1"/>
              </a:buClr>
              <a:buSzPct val="80000"/>
              <a:defRPr/>
            </a:pP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рефлексии.</a:t>
            </a:r>
          </a:p>
          <a:p>
            <a:pPr lvl="0" algn="ctr">
              <a:buClr>
                <a:schemeClr val="accent1"/>
              </a:buClr>
              <a:buSzPct val="80000"/>
              <a:defRPr/>
            </a:pP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4411551"/>
            <a:ext cx="1571636" cy="1151057"/>
          </a:xfrm>
          <a:prstGeom prst="round2Diag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4" grpId="0"/>
      <p:bldP spid="4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786182" y="500042"/>
            <a:ext cx="3571900" cy="100013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4000" b="1" cap="none" dirty="0" err="1" smtClean="0">
                <a:solidFill>
                  <a:schemeClr val="tx1"/>
                </a:solidFill>
                <a:effectLst/>
              </a:rPr>
              <a:t>Синквейн</a:t>
            </a:r>
            <a:endParaRPr lang="ru-RU" sz="4000" b="1" cap="none" dirty="0">
              <a:solidFill>
                <a:schemeClr val="tx1"/>
              </a:solidFill>
              <a:effectLst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14414" y="2285992"/>
            <a:ext cx="3500462" cy="421484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b="1" dirty="0" smtClean="0">
                <a:solidFill>
                  <a:schemeClr val="tx1"/>
                </a:solidFill>
                <a:cs typeface="Times New Roman" pitchFamily="18" charset="0"/>
              </a:rPr>
              <a:t> Одним словом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tx1"/>
                </a:solidFill>
                <a:cs typeface="Times New Roman" pitchFamily="18" charset="0"/>
              </a:rPr>
              <a:t>    (существительным)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tx1"/>
                </a:solidFill>
                <a:cs typeface="Times New Roman" pitchFamily="18" charset="0"/>
              </a:rPr>
              <a:t>     называется тема.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tx1"/>
                </a:solidFill>
                <a:cs typeface="Times New Roman" pitchFamily="18" charset="0"/>
              </a:rPr>
              <a:t>2. Описание темы двумя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tx1"/>
                </a:solidFill>
                <a:cs typeface="Times New Roman" pitchFamily="18" charset="0"/>
              </a:rPr>
              <a:t>     прилагательными.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tx1"/>
                </a:solidFill>
                <a:cs typeface="Times New Roman" pitchFamily="18" charset="0"/>
              </a:rPr>
              <a:t>3. Три глагола, называющие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tx1"/>
                </a:solidFill>
                <a:cs typeface="Times New Roman" pitchFamily="18" charset="0"/>
              </a:rPr>
              <a:t>     самые характерные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tx1"/>
                </a:solidFill>
                <a:cs typeface="Times New Roman" pitchFamily="18" charset="0"/>
              </a:rPr>
              <a:t>     действия предмета.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tx1"/>
                </a:solidFill>
                <a:cs typeface="Times New Roman" pitchFamily="18" charset="0"/>
              </a:rPr>
              <a:t>4. Фраза из четырех слов,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tx1"/>
                </a:solidFill>
                <a:cs typeface="Times New Roman" pitchFamily="18" charset="0"/>
              </a:rPr>
              <a:t>     показывающая личное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tx1"/>
                </a:solidFill>
                <a:cs typeface="Times New Roman" pitchFamily="18" charset="0"/>
              </a:rPr>
              <a:t>     отношение к теме.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tx1"/>
                </a:solidFill>
                <a:cs typeface="Times New Roman" pitchFamily="18" charset="0"/>
              </a:rPr>
              <a:t>5. Синоним темы,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tx1"/>
                </a:solidFill>
                <a:cs typeface="Times New Roman" pitchFamily="18" charset="0"/>
              </a:rPr>
              <a:t>    подчеркивающий её суть.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28794" y="1357298"/>
            <a:ext cx="2143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</a:rPr>
              <a:t>Стихотворение </a:t>
            </a:r>
          </a:p>
          <a:p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</a:rPr>
              <a:t>из пяти строк.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9" name="Прямая со стрелкой 8"/>
          <p:cNvCxnSpPr>
            <a:stCxn id="4" idx="4"/>
          </p:cNvCxnSpPr>
          <p:nvPr/>
        </p:nvCxnSpPr>
        <p:spPr>
          <a:xfrm rot="5400000">
            <a:off x="3857620" y="500042"/>
            <a:ext cx="714380" cy="2714644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кругленный прямоугольник 9"/>
          <p:cNvSpPr/>
          <p:nvPr/>
        </p:nvSpPr>
        <p:spPr>
          <a:xfrm>
            <a:off x="6858016" y="1785926"/>
            <a:ext cx="1928826" cy="92869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>
              <a:buClr>
                <a:schemeClr val="accent1"/>
              </a:buClr>
              <a:buSzPct val="80000"/>
              <a:defRPr/>
            </a:pP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Фаза</a:t>
            </a:r>
          </a:p>
          <a:p>
            <a:pPr lvl="0" algn="ctr">
              <a:buClr>
                <a:schemeClr val="accent1"/>
              </a:buClr>
              <a:buSzPct val="80000"/>
              <a:defRPr/>
            </a:pP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рефлексии.</a:t>
            </a:r>
          </a:p>
          <a:p>
            <a:pPr lvl="0" algn="ctr">
              <a:buClr>
                <a:schemeClr val="accent1"/>
              </a:buClr>
              <a:buSzPct val="80000"/>
              <a:defRPr/>
            </a:pP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4286256"/>
            <a:ext cx="1714512" cy="1143008"/>
          </a:xfrm>
          <a:prstGeom prst="round2Diag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285984" y="428604"/>
            <a:ext cx="5286412" cy="114300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4000" b="1" cap="none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Выходная карта </a:t>
            </a:r>
            <a:endParaRPr lang="ru-RU" sz="4000" b="1" cap="none" dirty="0">
              <a:solidFill>
                <a:schemeClr val="tx1">
                  <a:lumMod val="95000"/>
                  <a:lumOff val="5000"/>
                </a:schemeClr>
              </a:solidFill>
              <a:effectLst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214414" y="2357430"/>
            <a:ext cx="2786082" cy="414338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/>
          </a:bodyPr>
          <a:lstStyle/>
          <a:p>
            <a:pPr marL="0"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endParaRPr lang="ru-RU" sz="19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0"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r>
              <a:rPr lang="ru-RU" sz="1900" b="1" dirty="0" smtClean="0">
                <a:solidFill>
                  <a:schemeClr val="tx1"/>
                </a:solidFill>
                <a:cs typeface="Times New Roman" pitchFamily="18" charset="0"/>
              </a:rPr>
              <a:t>Самая важная идея </a:t>
            </a:r>
          </a:p>
          <a:p>
            <a:pPr marL="0"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sz="1900" b="1" dirty="0" smtClean="0">
                <a:solidFill>
                  <a:schemeClr val="tx1"/>
                </a:solidFill>
                <a:cs typeface="Times New Roman" pitchFamily="18" charset="0"/>
              </a:rPr>
              <a:t>     данного занятия. </a:t>
            </a:r>
          </a:p>
          <a:p>
            <a:pPr marL="0"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ru-RU" sz="19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0"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sz="1900" b="1" dirty="0" smtClean="0">
                <a:solidFill>
                  <a:schemeClr val="tx1"/>
                </a:solidFill>
                <a:cs typeface="Times New Roman" pitchFamily="18" charset="0"/>
              </a:rPr>
              <a:t>2. Самая спорная </a:t>
            </a:r>
          </a:p>
          <a:p>
            <a:pPr marL="0"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sz="1900" b="1" dirty="0" smtClean="0">
                <a:solidFill>
                  <a:schemeClr val="tx1"/>
                </a:solidFill>
                <a:cs typeface="Times New Roman" pitchFamily="18" charset="0"/>
              </a:rPr>
              <a:t>     мысль занятия. </a:t>
            </a:r>
          </a:p>
          <a:p>
            <a:pPr marL="0"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ru-RU" sz="19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0"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sz="1800" b="1" dirty="0" smtClean="0">
                <a:solidFill>
                  <a:schemeClr val="tx1"/>
                </a:solidFill>
                <a:cs typeface="Times New Roman" pitchFamily="18" charset="0"/>
              </a:rPr>
              <a:t>3. </a:t>
            </a:r>
            <a:r>
              <a:rPr lang="ru-RU" sz="1900" b="1" dirty="0" smtClean="0">
                <a:solidFill>
                  <a:schemeClr val="tx1"/>
                </a:solidFill>
                <a:cs typeface="Times New Roman" pitchFamily="18" charset="0"/>
              </a:rPr>
              <a:t>Идея, которую бы </a:t>
            </a:r>
          </a:p>
          <a:p>
            <a:pPr marL="0"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sz="1900" b="1" dirty="0" smtClean="0">
                <a:solidFill>
                  <a:schemeClr val="tx1"/>
                </a:solidFill>
                <a:cs typeface="Times New Roman" pitchFamily="18" charset="0"/>
              </a:rPr>
              <a:t>     я хотел обсудить  </a:t>
            </a:r>
          </a:p>
          <a:p>
            <a:pPr marL="0"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sz="1900" b="1" dirty="0" smtClean="0">
                <a:solidFill>
                  <a:schemeClr val="tx1"/>
                </a:solidFill>
                <a:cs typeface="Times New Roman" pitchFamily="18" charset="0"/>
              </a:rPr>
              <a:t>     на следующем </a:t>
            </a:r>
          </a:p>
          <a:p>
            <a:pPr marL="0"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sz="1900" b="1" dirty="0" smtClean="0">
                <a:solidFill>
                  <a:schemeClr val="tx1"/>
                </a:solidFill>
                <a:cs typeface="Times New Roman" pitchFamily="18" charset="0"/>
              </a:rPr>
              <a:t>     занятии.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58016" y="2000240"/>
            <a:ext cx="1928826" cy="92869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>
              <a:buClr>
                <a:schemeClr val="accent1"/>
              </a:buClr>
              <a:buSzPct val="80000"/>
              <a:defRPr/>
            </a:pP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Фаза</a:t>
            </a:r>
          </a:p>
          <a:p>
            <a:pPr lvl="0" algn="ctr">
              <a:buClr>
                <a:schemeClr val="accent1"/>
              </a:buClr>
              <a:buSzPct val="80000"/>
              <a:defRPr/>
            </a:pP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рефлексии.</a:t>
            </a:r>
          </a:p>
          <a:p>
            <a:pPr lvl="0" algn="ctr">
              <a:buClr>
                <a:schemeClr val="accent1"/>
              </a:buClr>
              <a:buSzPct val="80000"/>
              <a:defRPr/>
            </a:pP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rot="10800000" flipV="1">
            <a:off x="2571736" y="1643050"/>
            <a:ext cx="2428892" cy="642942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143108" y="1643050"/>
            <a:ext cx="1857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</a:rPr>
              <a:t>Резюме урока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4286256"/>
            <a:ext cx="1714512" cy="1291599"/>
          </a:xfrm>
          <a:prstGeom prst="round2Diag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6"/>
            <a:ext cx="8243918" cy="1222375"/>
          </a:xfrm>
        </p:spPr>
        <p:txBody>
          <a:bodyPr anchor="t">
            <a:noAutofit/>
          </a:bodyPr>
          <a:lstStyle/>
          <a:p>
            <a:pPr algn="ctr"/>
            <a:r>
              <a:rPr lang="ru-RU" sz="4000" b="1" cap="none" dirty="0" smtClean="0">
                <a:solidFill>
                  <a:schemeClr val="tx1"/>
                </a:solidFill>
                <a:effectLst/>
              </a:rPr>
              <a:t>Технология РКМЧП позволяет решать задачи: </a:t>
            </a:r>
            <a:endParaRPr lang="ru-RU" sz="4000" b="1" cap="none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571612"/>
            <a:ext cx="8358214" cy="4857784"/>
          </a:xfrm>
        </p:spPr>
        <p:txBody>
          <a:bodyPr anchor="t">
            <a:normAutofit/>
          </a:bodyPr>
          <a:lstStyle/>
          <a:p>
            <a:pPr marL="0" lvl="0">
              <a:spcBef>
                <a:spcPts val="0"/>
              </a:spcBef>
              <a:buClr>
                <a:schemeClr val="accent2">
                  <a:lumMod val="50000"/>
                </a:schemeClr>
              </a:buCl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Образовательной мотивации </a:t>
            </a:r>
            <a:r>
              <a:rPr lang="ru-RU" b="1" dirty="0" smtClean="0">
                <a:solidFill>
                  <a:schemeClr val="tx1"/>
                </a:solidFill>
              </a:rPr>
              <a:t>(</a:t>
            </a:r>
            <a:r>
              <a:rPr lang="ru-RU" sz="2400" b="1" i="1" dirty="0" smtClean="0">
                <a:solidFill>
                  <a:schemeClr val="tx1"/>
                </a:solidFill>
              </a:rPr>
              <a:t>повышения  </a:t>
            </a:r>
          </a:p>
          <a:p>
            <a:pPr marL="0" lvl="0">
              <a:spcBef>
                <a:spcPts val="0"/>
              </a:spcBef>
              <a:buClr>
                <a:schemeClr val="accent2">
                  <a:lumMod val="50000"/>
                </a:schemeClr>
              </a:buClr>
            </a:pPr>
            <a:r>
              <a:rPr lang="ru-RU" b="1" i="1" dirty="0" smtClean="0">
                <a:solidFill>
                  <a:schemeClr val="tx1"/>
                </a:solidFill>
              </a:rPr>
              <a:t>    </a:t>
            </a:r>
            <a:r>
              <a:rPr lang="ru-RU" sz="2400" b="1" i="1" dirty="0" smtClean="0">
                <a:solidFill>
                  <a:schemeClr val="tx1"/>
                </a:solidFill>
              </a:rPr>
              <a:t>интереса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</a:rPr>
              <a:t>к процессу обучения и активного  восприятия  </a:t>
            </a:r>
          </a:p>
          <a:p>
            <a:pPr marL="0" lvl="0">
              <a:spcBef>
                <a:spcPts val="0"/>
              </a:spcBef>
              <a:buClr>
                <a:schemeClr val="accent2">
                  <a:lumMod val="50000"/>
                </a:schemeClr>
              </a:buClr>
            </a:pPr>
            <a:r>
              <a:rPr lang="ru-RU" b="1" i="1" dirty="0" smtClean="0">
                <a:solidFill>
                  <a:schemeClr val="tx1"/>
                </a:solidFill>
              </a:rPr>
              <a:t>   </a:t>
            </a:r>
            <a:r>
              <a:rPr lang="ru-RU" sz="2400" b="1" i="1" dirty="0" smtClean="0">
                <a:solidFill>
                  <a:schemeClr val="tx1"/>
                </a:solidFill>
              </a:rPr>
              <a:t> учебного материала). </a:t>
            </a:r>
            <a:endParaRPr lang="ru-RU" b="1" i="1" dirty="0" smtClean="0">
              <a:solidFill>
                <a:schemeClr val="tx1"/>
              </a:solidFill>
            </a:endParaRPr>
          </a:p>
          <a:p>
            <a:pPr marL="0" lvl="0">
              <a:spcBef>
                <a:spcPts val="0"/>
              </a:spcBef>
              <a:buClr>
                <a:schemeClr val="accent2">
                  <a:lumMod val="50000"/>
                </a:schemeClr>
              </a:buCl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Культуры письма </a:t>
            </a:r>
            <a:r>
              <a:rPr lang="ru-RU" sz="2400" b="1" i="1" dirty="0" smtClean="0">
                <a:solidFill>
                  <a:schemeClr val="tx1"/>
                </a:solidFill>
              </a:rPr>
              <a:t>(формирования навыков написания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</a:p>
          <a:p>
            <a:pPr marL="0" lvl="0">
              <a:spcBef>
                <a:spcPts val="0"/>
              </a:spcBef>
              <a:buClr>
                <a:schemeClr val="accent2">
                  <a:lumMod val="50000"/>
                </a:schemeClr>
              </a:buClr>
            </a:pPr>
            <a:r>
              <a:rPr lang="ru-RU" b="1" i="1" dirty="0" smtClean="0">
                <a:solidFill>
                  <a:schemeClr val="tx1"/>
                </a:solidFill>
              </a:rPr>
              <a:t>   </a:t>
            </a:r>
            <a:r>
              <a:rPr lang="ru-RU" sz="2400" b="1" i="1" dirty="0" smtClean="0">
                <a:solidFill>
                  <a:schemeClr val="tx1"/>
                </a:solidFill>
              </a:rPr>
              <a:t>текстов различных жанров). </a:t>
            </a:r>
            <a:endParaRPr lang="ru-RU" b="1" i="1" dirty="0" smtClean="0">
              <a:solidFill>
                <a:schemeClr val="tx1"/>
              </a:solidFill>
            </a:endParaRPr>
          </a:p>
          <a:p>
            <a:pPr marL="0" lvl="0">
              <a:spcBef>
                <a:spcPts val="0"/>
              </a:spcBef>
              <a:buClr>
                <a:schemeClr val="accent2">
                  <a:lumMod val="50000"/>
                </a:schemeClr>
              </a:buClr>
              <a:buFont typeface="Wingdings" pitchFamily="2" charset="2"/>
              <a:buChar char="Ø"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Информационной грамотности </a:t>
            </a:r>
            <a:r>
              <a:rPr lang="ru-RU" sz="2400" b="1" i="1" dirty="0" smtClean="0">
                <a:solidFill>
                  <a:schemeClr val="tx1"/>
                </a:solidFill>
              </a:rPr>
              <a:t>(развития способности </a:t>
            </a:r>
          </a:p>
          <a:p>
            <a:pPr marL="0" lvl="0">
              <a:spcBef>
                <a:spcPts val="0"/>
              </a:spcBef>
              <a:buClr>
                <a:schemeClr val="accent2">
                  <a:lumMod val="50000"/>
                </a:schemeClr>
              </a:buClr>
            </a:pPr>
            <a:r>
              <a:rPr lang="ru-RU" b="1" i="1" dirty="0" smtClean="0">
                <a:solidFill>
                  <a:schemeClr val="tx1"/>
                </a:solidFill>
              </a:rPr>
              <a:t>   </a:t>
            </a:r>
            <a:r>
              <a:rPr lang="ru-RU" sz="2400" b="1" i="1" dirty="0" smtClean="0">
                <a:solidFill>
                  <a:schemeClr val="tx1"/>
                </a:solidFill>
              </a:rPr>
              <a:t>к самостоятельной аналитической и оценочной работе с  </a:t>
            </a:r>
          </a:p>
          <a:p>
            <a:pPr marL="0" lvl="0">
              <a:spcBef>
                <a:spcPts val="0"/>
              </a:spcBef>
              <a:buClr>
                <a:schemeClr val="accent2">
                  <a:lumMod val="50000"/>
                </a:schemeClr>
              </a:buClr>
            </a:pPr>
            <a:r>
              <a:rPr lang="ru-RU" b="1" i="1" dirty="0" smtClean="0">
                <a:solidFill>
                  <a:schemeClr val="tx1"/>
                </a:solidFill>
              </a:rPr>
              <a:t>   </a:t>
            </a:r>
            <a:r>
              <a:rPr lang="ru-RU" sz="2400" b="1" i="1" dirty="0" smtClean="0">
                <a:solidFill>
                  <a:schemeClr val="tx1"/>
                </a:solidFill>
              </a:rPr>
              <a:t>информацией любой сложности). </a:t>
            </a:r>
            <a:endParaRPr lang="ru-RU" b="1" i="1" dirty="0" smtClean="0">
              <a:solidFill>
                <a:schemeClr val="tx1"/>
              </a:solidFill>
            </a:endParaRPr>
          </a:p>
          <a:p>
            <a:pPr marL="0" lvl="0">
              <a:spcBef>
                <a:spcPts val="0"/>
              </a:spcBef>
              <a:buClr>
                <a:schemeClr val="accent2">
                  <a:lumMod val="50000"/>
                </a:schemeClr>
              </a:buCl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Социальной компетентности </a:t>
            </a:r>
            <a:r>
              <a:rPr lang="ru-RU" sz="2400" b="1" i="1" dirty="0" smtClean="0">
                <a:solidFill>
                  <a:schemeClr val="tx1"/>
                </a:solidFill>
              </a:rPr>
              <a:t>(формирования</a:t>
            </a:r>
          </a:p>
          <a:p>
            <a:pPr marL="0" lvl="0">
              <a:spcBef>
                <a:spcPts val="0"/>
              </a:spcBef>
              <a:buClr>
                <a:schemeClr val="accent2">
                  <a:lumMod val="50000"/>
                </a:schemeClr>
              </a:buClr>
            </a:pPr>
            <a:r>
              <a:rPr lang="ru-RU" sz="2400" b="1" i="1" dirty="0" smtClean="0">
                <a:solidFill>
                  <a:schemeClr val="tx1"/>
                </a:solidFill>
              </a:rPr>
              <a:t>    коммуникативных навыков и ответственности за знание). </a:t>
            </a:r>
            <a:endParaRPr lang="ru-RU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500043"/>
            <a:ext cx="7458100" cy="857255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РКМЧП</a:t>
            </a:r>
            <a:endParaRPr lang="ru-RU" sz="3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1357298"/>
            <a:ext cx="7786742" cy="5000660"/>
          </a:xfrm>
        </p:spPr>
        <p:txBody>
          <a:bodyPr>
            <a:normAutofit fontScale="85000" lnSpcReduction="20000"/>
          </a:bodyPr>
          <a:lstStyle/>
          <a:p>
            <a:endParaRPr lang="ru-RU" sz="3100" b="1" dirty="0" smtClean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r>
              <a:rPr lang="ru-RU" sz="3100" b="1" dirty="0" smtClean="0">
                <a:solidFill>
                  <a:schemeClr val="tx1"/>
                </a:solidFill>
                <a:cs typeface="Arial" pitchFamily="34" charset="0"/>
              </a:rPr>
              <a:t>В основе создания электронного пособия </a:t>
            </a:r>
          </a:p>
          <a:p>
            <a:pPr algn="ctr"/>
            <a:r>
              <a:rPr lang="ru-RU" sz="3100" b="1" dirty="0" smtClean="0">
                <a:solidFill>
                  <a:schemeClr val="tx1"/>
                </a:solidFill>
                <a:cs typeface="Arial" pitchFamily="34" charset="0"/>
              </a:rPr>
              <a:t>«Объём шара» (геометрия 11)</a:t>
            </a:r>
          </a:p>
          <a:p>
            <a:pPr algn="ctr">
              <a:lnSpc>
                <a:spcPct val="120000"/>
              </a:lnSpc>
            </a:pPr>
            <a:r>
              <a:rPr lang="ru-RU" sz="3100" b="1" dirty="0" smtClean="0">
                <a:solidFill>
                  <a:schemeClr val="tx1"/>
                </a:solidFill>
                <a:cs typeface="Arial" pitchFamily="34" charset="0"/>
              </a:rPr>
              <a:t>лежит  технология «Развитие критического мышления через чтение и письмо» (РКМЧП), </a:t>
            </a:r>
          </a:p>
          <a:p>
            <a:pPr algn="ctr">
              <a:lnSpc>
                <a:spcPct val="120000"/>
              </a:lnSpc>
            </a:pPr>
            <a:r>
              <a:rPr lang="ru-RU" sz="3100" b="1" dirty="0" smtClean="0">
                <a:solidFill>
                  <a:schemeClr val="tx1"/>
                </a:solidFill>
                <a:cs typeface="Arial" pitchFamily="34" charset="0"/>
              </a:rPr>
              <a:t>разработанная Международной читательской Ассоциацией и Консорциумом Гуманной педагогики и апробированная в условиях российской школы. Она представляет собой систему конкретных методических стратегий и приемов, направленных на достижение определенных образовательных результатов.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email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786578" y="571480"/>
            <a:ext cx="1228725" cy="838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428604"/>
            <a:ext cx="7715304" cy="6215106"/>
          </a:xfrm>
        </p:spPr>
        <p:txBody>
          <a:bodyPr wrap="square" anchor="t">
            <a:normAutofit fontScale="92500" lnSpcReduction="20000"/>
          </a:bodyPr>
          <a:lstStyle/>
          <a:p>
            <a:pPr marL="0" lvl="0" defTabSz="720000">
              <a:spcBef>
                <a:spcPts val="0"/>
              </a:spcBef>
              <a:buClrTx/>
              <a:buFont typeface="Wingdings" pitchFamily="2" charset="2"/>
              <a:buChar char="Ø"/>
            </a:pPr>
            <a:r>
              <a:rPr lang="ru-RU" sz="3000" b="1" i="1" dirty="0" smtClean="0">
                <a:solidFill>
                  <a:schemeClr val="accent2">
                    <a:lumMod val="50000"/>
                  </a:schemeClr>
                </a:solidFill>
              </a:rPr>
              <a:t> умение работать с увеличивающимся и  </a:t>
            </a:r>
          </a:p>
          <a:p>
            <a:pPr marL="0" lvl="0" defTabSz="720000">
              <a:spcBef>
                <a:spcPts val="0"/>
              </a:spcBef>
              <a:buClrTx/>
            </a:pPr>
            <a:r>
              <a:rPr lang="ru-RU" sz="3000" b="1" i="1" dirty="0" smtClean="0">
                <a:solidFill>
                  <a:schemeClr val="accent2">
                    <a:lumMod val="50000"/>
                  </a:schemeClr>
                </a:solidFill>
              </a:rPr>
              <a:t>   обновляющимся  информационным потоком </a:t>
            </a:r>
          </a:p>
          <a:p>
            <a:pPr marL="0" lvl="0" defTabSz="720000">
              <a:spcBef>
                <a:spcPts val="0"/>
              </a:spcBef>
              <a:buClrTx/>
            </a:pPr>
            <a:r>
              <a:rPr lang="ru-RU" sz="3000" b="1" i="1" dirty="0" smtClean="0">
                <a:solidFill>
                  <a:schemeClr val="accent2">
                    <a:lumMod val="50000"/>
                  </a:schemeClr>
                </a:solidFill>
              </a:rPr>
              <a:t>   в разных  областях знаний;</a:t>
            </a:r>
          </a:p>
          <a:p>
            <a:pPr lvl="0">
              <a:spcBef>
                <a:spcPts val="0"/>
              </a:spcBef>
              <a:buClrTx/>
              <a:buFont typeface="Wingdings" pitchFamily="2" charset="2"/>
              <a:buChar char="Ø"/>
            </a:pPr>
            <a:r>
              <a:rPr lang="ru-RU" sz="3000" b="1" i="1" dirty="0" smtClean="0">
                <a:solidFill>
                  <a:schemeClr val="accent2">
                    <a:lumMod val="50000"/>
                  </a:schemeClr>
                </a:solidFill>
              </a:rPr>
              <a:t> умение решать проблему и самостоятельно </a:t>
            </a:r>
          </a:p>
          <a:p>
            <a:pPr lvl="0">
              <a:spcBef>
                <a:spcPts val="0"/>
              </a:spcBef>
              <a:buClrTx/>
            </a:pPr>
            <a:r>
              <a:rPr lang="ru-RU" sz="3000" b="1" i="1" dirty="0" smtClean="0">
                <a:solidFill>
                  <a:schemeClr val="accent2">
                    <a:lumMod val="50000"/>
                  </a:schemeClr>
                </a:solidFill>
              </a:rPr>
              <a:t>   заниматься своим  обучением;</a:t>
            </a:r>
          </a:p>
          <a:p>
            <a:pPr lvl="0">
              <a:spcBef>
                <a:spcPts val="0"/>
              </a:spcBef>
              <a:buClrTx/>
              <a:buFont typeface="Wingdings" pitchFamily="2" charset="2"/>
              <a:buChar char="Ø"/>
            </a:pPr>
            <a:r>
              <a:rPr lang="ru-RU" sz="3000" b="1" i="1" dirty="0" smtClean="0">
                <a:solidFill>
                  <a:schemeClr val="accent2">
                    <a:lumMod val="50000"/>
                  </a:schemeClr>
                </a:solidFill>
              </a:rPr>
              <a:t> умение аргументировать свою точку зрения и</a:t>
            </a:r>
          </a:p>
          <a:p>
            <a:pPr lvl="0">
              <a:spcBef>
                <a:spcPts val="0"/>
              </a:spcBef>
              <a:buClrTx/>
            </a:pPr>
            <a:r>
              <a:rPr lang="ru-RU" sz="3000" b="1" i="1" dirty="0" smtClean="0">
                <a:solidFill>
                  <a:schemeClr val="accent2">
                    <a:lumMod val="50000"/>
                  </a:schemeClr>
                </a:solidFill>
              </a:rPr>
              <a:t>   учитывать точки зрения других;</a:t>
            </a:r>
          </a:p>
          <a:p>
            <a:pPr lvl="0">
              <a:spcBef>
                <a:spcPts val="0"/>
              </a:spcBef>
              <a:buClrTx/>
              <a:buFont typeface="Wingdings" pitchFamily="2" charset="2"/>
              <a:buChar char="Ø"/>
            </a:pPr>
            <a:r>
              <a:rPr lang="ru-RU" sz="3000" b="1" i="1" dirty="0" smtClean="0">
                <a:solidFill>
                  <a:schemeClr val="accent2">
                    <a:lumMod val="50000"/>
                  </a:schemeClr>
                </a:solidFill>
              </a:rPr>
              <a:t> способность брать на себя ответственность и </a:t>
            </a:r>
          </a:p>
          <a:p>
            <a:pPr lvl="0">
              <a:spcBef>
                <a:spcPts val="0"/>
              </a:spcBef>
              <a:buClrTx/>
            </a:pPr>
            <a:r>
              <a:rPr lang="ru-RU" sz="3000" b="1" i="1" dirty="0" smtClean="0">
                <a:solidFill>
                  <a:schemeClr val="accent2">
                    <a:lumMod val="50000"/>
                  </a:schemeClr>
                </a:solidFill>
              </a:rPr>
              <a:t>  участвовать в совместном принятии решения;</a:t>
            </a:r>
          </a:p>
          <a:p>
            <a:pPr lvl="0">
              <a:spcBef>
                <a:spcPts val="0"/>
              </a:spcBef>
              <a:buClrTx/>
              <a:buFont typeface="Wingdings" pitchFamily="2" charset="2"/>
              <a:buChar char="Ø"/>
            </a:pPr>
            <a:r>
              <a:rPr lang="ru-RU" sz="3000" b="1" i="1" dirty="0" smtClean="0">
                <a:solidFill>
                  <a:schemeClr val="accent2">
                    <a:lumMod val="50000"/>
                  </a:schemeClr>
                </a:solidFill>
              </a:rPr>
              <a:t> умение выстаивать конструктивные  </a:t>
            </a:r>
          </a:p>
          <a:p>
            <a:pPr lvl="0">
              <a:spcBef>
                <a:spcPts val="0"/>
              </a:spcBef>
              <a:buClrTx/>
            </a:pPr>
            <a:r>
              <a:rPr lang="ru-RU" sz="3000" b="1" i="1" dirty="0" smtClean="0">
                <a:solidFill>
                  <a:schemeClr val="accent2">
                    <a:lumMod val="50000"/>
                  </a:schemeClr>
                </a:solidFill>
              </a:rPr>
              <a:t>   взаимоотношения с другими людьми. </a:t>
            </a:r>
          </a:p>
          <a:p>
            <a:pPr lvl="0">
              <a:spcBef>
                <a:spcPts val="0"/>
              </a:spcBef>
              <a:buClrTx/>
            </a:pPr>
            <a:r>
              <a:rPr lang="ru-RU" sz="2400" b="1" spc="-100" dirty="0" smtClean="0">
                <a:solidFill>
                  <a:schemeClr val="tx1"/>
                </a:solidFill>
              </a:rPr>
              <a:t>     </a:t>
            </a:r>
            <a:r>
              <a:rPr lang="ru-RU" sz="2600" b="1" spc="-100" dirty="0" smtClean="0">
                <a:solidFill>
                  <a:schemeClr val="tx1"/>
                </a:solidFill>
              </a:rPr>
              <a:t>При применении технологии главным условием выступает следующий принцип -  </a:t>
            </a:r>
            <a:r>
              <a:rPr lang="ru-RU" sz="3000" b="1" i="1" spc="-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ученик</a:t>
            </a:r>
            <a:r>
              <a:rPr lang="ru-RU" sz="3000" b="1" i="1" spc="-100" dirty="0" smtClean="0">
                <a:solidFill>
                  <a:schemeClr val="tx1"/>
                </a:solidFill>
              </a:rPr>
              <a:t> </a:t>
            </a:r>
            <a:r>
              <a:rPr lang="ru-RU" sz="2600" b="1" spc="-100" dirty="0" smtClean="0">
                <a:solidFill>
                  <a:schemeClr val="tx1"/>
                </a:solidFill>
              </a:rPr>
              <a:t>является </a:t>
            </a:r>
            <a:r>
              <a:rPr lang="ru-RU" sz="3000" b="1" i="1" spc="-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субъектом</a:t>
            </a:r>
            <a:r>
              <a:rPr lang="ru-RU" sz="3000" b="1" i="1" spc="-100" dirty="0" smtClean="0">
                <a:solidFill>
                  <a:schemeClr val="tx1"/>
                </a:solidFill>
              </a:rPr>
              <a:t> </a:t>
            </a:r>
            <a:r>
              <a:rPr lang="ru-RU" sz="2600" b="1" spc="-100" dirty="0" smtClean="0">
                <a:solidFill>
                  <a:schemeClr val="tx1"/>
                </a:solidFill>
              </a:rPr>
              <a:t>своей деятельности</a:t>
            </a:r>
            <a:r>
              <a:rPr lang="ru-RU" sz="3000" b="1" spc="-100" dirty="0" smtClean="0">
                <a:solidFill>
                  <a:schemeClr val="tx1"/>
                </a:solidFill>
              </a:rPr>
              <a:t>. </a:t>
            </a:r>
            <a:endParaRPr lang="ru-RU" sz="2600" b="1" spc="-100" dirty="0" smtClean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  <a:buClrTx/>
            </a:pPr>
            <a:r>
              <a:rPr lang="ru-RU" sz="1800" b="1" spc="-100" dirty="0" smtClean="0">
                <a:solidFill>
                  <a:schemeClr val="tx1"/>
                </a:solidFill>
              </a:rPr>
              <a:t>    </a:t>
            </a:r>
            <a:r>
              <a:rPr lang="ru-RU" sz="2600" b="1" spc="-100" dirty="0" smtClean="0">
                <a:solidFill>
                  <a:schemeClr val="tx1"/>
                </a:solidFill>
              </a:rPr>
              <a:t>Таким образом, технология РКМЧП </a:t>
            </a:r>
            <a:r>
              <a:rPr lang="ru-RU" sz="2600" b="1" i="1" spc="-100" dirty="0" smtClean="0">
                <a:solidFill>
                  <a:schemeClr val="tx1"/>
                </a:solidFill>
              </a:rPr>
              <a:t>ориентирована на </a:t>
            </a:r>
            <a:r>
              <a:rPr lang="ru-RU" sz="2600" b="1" i="1" spc="-100" dirty="0" smtClean="0">
                <a:solidFill>
                  <a:schemeClr val="tx1"/>
                </a:solidFill>
                <a:cs typeface="Arial" pitchFamily="34" charset="0"/>
              </a:rPr>
              <a:t>формирование</a:t>
            </a:r>
            <a:r>
              <a:rPr lang="ru-RU" sz="2600" b="1" i="1" spc="-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000" b="1" i="1" spc="-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ключевых компетентностей </a:t>
            </a:r>
            <a:r>
              <a:rPr lang="ru-RU" sz="2600" b="1" i="1" spc="-100" dirty="0" smtClean="0">
                <a:solidFill>
                  <a:schemeClr val="tx1"/>
                </a:solidFill>
                <a:cs typeface="Arial" pitchFamily="34" charset="0"/>
              </a:rPr>
              <a:t>учащихся.</a:t>
            </a:r>
            <a:r>
              <a:rPr lang="ru-RU" sz="3000" b="1" i="1" spc="-1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endParaRPr lang="ru-RU" sz="2600" b="1" i="1" spc="-100" dirty="0" smtClean="0">
              <a:solidFill>
                <a:schemeClr val="tx1"/>
              </a:solidFill>
              <a:cs typeface="Arial" pitchFamily="34" charset="0"/>
            </a:endParaRPr>
          </a:p>
          <a:p>
            <a:pPr lvl="0">
              <a:spcBef>
                <a:spcPts val="0"/>
              </a:spcBef>
              <a:buClr>
                <a:schemeClr val="accent2">
                  <a:lumMod val="75000"/>
                </a:schemeClr>
              </a:buClr>
            </a:pPr>
            <a:endParaRPr lang="ru-RU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4" y="359898"/>
            <a:ext cx="7624786" cy="640210"/>
          </a:xfrm>
        </p:spPr>
        <p:txBody>
          <a:bodyPr>
            <a:noAutofit/>
          </a:bodyPr>
          <a:lstStyle/>
          <a:p>
            <a:r>
              <a:rPr lang="ru-RU" sz="3600" b="1" cap="none" dirty="0" smtClean="0">
                <a:solidFill>
                  <a:schemeClr val="tx1"/>
                </a:solidFill>
                <a:effectLst/>
              </a:rPr>
              <a:t>Базовая модель</a:t>
            </a:r>
            <a:r>
              <a:rPr lang="ru-RU" sz="3600" cap="none" dirty="0" smtClean="0"/>
              <a:t> </a:t>
            </a:r>
            <a:r>
              <a:rPr lang="ru-RU" sz="3600" b="1" cap="none" dirty="0" smtClean="0">
                <a:solidFill>
                  <a:schemeClr val="tx1"/>
                </a:solidFill>
                <a:effectLst/>
              </a:rPr>
              <a:t>технологии </a:t>
            </a:r>
            <a:r>
              <a:rPr lang="ru-RU" sz="3600" b="1" dirty="0" smtClean="0">
                <a:solidFill>
                  <a:schemeClr val="tx1"/>
                </a:solidFill>
                <a:effectLst/>
              </a:rPr>
              <a:t>РКМЧП </a:t>
            </a:r>
            <a:endParaRPr lang="ru-RU" sz="36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142976" y="1214422"/>
            <a:ext cx="2428892" cy="92869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       Фаза 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    вызова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786182" y="1357298"/>
            <a:ext cx="2643206" cy="92869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        Фаза 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осмысления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643702" y="1142984"/>
            <a:ext cx="2357454" cy="100013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       Фаза 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рефлексии</a:t>
            </a:r>
            <a:endParaRPr lang="ru-RU" sz="2400" b="1" dirty="0">
              <a:solidFill>
                <a:schemeClr val="tx1"/>
              </a:solidFill>
            </a:endParaRPr>
          </a:p>
        </p:txBody>
      </p:sp>
      <p:cxnSp>
        <p:nvCxnSpPr>
          <p:cNvPr id="10" name="Прямая со стрелкой 9"/>
          <p:cNvCxnSpPr>
            <a:endCxn id="4" idx="0"/>
          </p:cNvCxnSpPr>
          <p:nvPr/>
        </p:nvCxnSpPr>
        <p:spPr>
          <a:xfrm rot="10800000" flipV="1">
            <a:off x="2357422" y="857232"/>
            <a:ext cx="1714512" cy="35719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4787108" y="1142190"/>
            <a:ext cx="571504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endCxn id="6" idx="0"/>
          </p:cNvCxnSpPr>
          <p:nvPr/>
        </p:nvCxnSpPr>
        <p:spPr>
          <a:xfrm>
            <a:off x="5643570" y="857232"/>
            <a:ext cx="2178859" cy="28575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Блок-схема: альтернативный процесс 29"/>
          <p:cNvSpPr/>
          <p:nvPr/>
        </p:nvSpPr>
        <p:spPr>
          <a:xfrm>
            <a:off x="1285852" y="2643182"/>
            <a:ext cx="2286016" cy="4000528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Актуализация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имеющихся знаний.</a:t>
            </a:r>
          </a:p>
          <a:p>
            <a:pPr algn="ctr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Формирование  личностного интереса к получению новой информации  и ценностного отношения к предмету.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(«Что я знаю?»,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«Что  хочу знать?</a:t>
            </a:r>
            <a:r>
              <a:rPr lang="ru-RU" sz="1700" b="1" dirty="0" smtClean="0">
                <a:solidFill>
                  <a:schemeClr val="tx1"/>
                </a:solidFill>
              </a:rPr>
              <a:t>») </a:t>
            </a:r>
            <a:endParaRPr lang="ru-RU" sz="1700" b="1" dirty="0">
              <a:solidFill>
                <a:schemeClr val="tx1"/>
              </a:solidFill>
            </a:endParaRPr>
          </a:p>
        </p:txBody>
      </p:sp>
      <p:sp>
        <p:nvSpPr>
          <p:cNvPr id="31" name="Блок-схема: альтернативный процесс 30"/>
          <p:cNvSpPr/>
          <p:nvPr/>
        </p:nvSpPr>
        <p:spPr>
          <a:xfrm>
            <a:off x="3786182" y="2643182"/>
            <a:ext cx="2643206" cy="4071966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 Активное получение информации. 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 Соотнесение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    нового с уже 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    известным.  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 Систематизация,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 отслеживание  собственного понимания. 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Ученик учится 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    формулировать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   вопросы по мере соотнесения старой и   новой  информации.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2" name="Блок-схема: альтернативный процесс 31"/>
          <p:cNvSpPr/>
          <p:nvPr/>
        </p:nvSpPr>
        <p:spPr>
          <a:xfrm>
            <a:off x="6643702" y="2643182"/>
            <a:ext cx="2357454" cy="4000528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Суммирование и систематизация новой информации. </a:t>
            </a:r>
          </a:p>
          <a:p>
            <a:pPr algn="ctr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 Выработка своего отношения к изучаемому материалу. </a:t>
            </a:r>
          </a:p>
          <a:p>
            <a:pPr algn="ctr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 Формирование вопросов для дальнейшего продвижения в информационном поле.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33" name="Прямая со стрелкой 32"/>
          <p:cNvCxnSpPr>
            <a:stCxn id="4" idx="4"/>
          </p:cNvCxnSpPr>
          <p:nvPr/>
        </p:nvCxnSpPr>
        <p:spPr>
          <a:xfrm rot="5400000">
            <a:off x="2107389" y="2393149"/>
            <a:ext cx="500066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 rot="5400000">
            <a:off x="7608909" y="2392355"/>
            <a:ext cx="500066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5" idx="4"/>
            <a:endCxn id="31" idx="0"/>
          </p:cNvCxnSpPr>
          <p:nvPr/>
        </p:nvCxnSpPr>
        <p:spPr>
          <a:xfrm rot="5400000">
            <a:off x="4929190" y="2464587"/>
            <a:ext cx="35719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30" grpId="0" animBg="1"/>
      <p:bldP spid="31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5852" y="359898"/>
            <a:ext cx="7553348" cy="997400"/>
          </a:xfrm>
        </p:spPr>
        <p:txBody>
          <a:bodyPr anchor="t">
            <a:noAutofit/>
          </a:bodyPr>
          <a:lstStyle/>
          <a:p>
            <a:pPr algn="ctr"/>
            <a:r>
              <a:rPr lang="ru-RU" sz="4000" b="1" cap="none" dirty="0" smtClean="0">
                <a:solidFill>
                  <a:schemeClr val="tx1"/>
                </a:solidFill>
                <a:effectLst/>
              </a:rPr>
              <a:t>Техника технологии РКМЧП </a:t>
            </a:r>
            <a:endParaRPr lang="ru-RU" sz="4000" cap="none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1357298"/>
            <a:ext cx="7786742" cy="5286412"/>
          </a:xfrm>
        </p:spPr>
        <p:txBody>
          <a:bodyPr>
            <a:normAutofit/>
          </a:bodyPr>
          <a:lstStyle/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14414" y="2714620"/>
            <a:ext cx="1428760" cy="17145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 anchorCtr="1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Фаза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вызова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643306" y="1428736"/>
            <a:ext cx="5286412" cy="78581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Вызывает уже имеющиеся знания- задаёт вопросы, на которые хотел бы получить ответы.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286282">
            <a:off x="2406414" y="2318906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Учитель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 flipH="1" flipV="1">
            <a:off x="2500298" y="2214554"/>
            <a:ext cx="1214446" cy="92869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4000496" y="2357430"/>
            <a:ext cx="4929222" cy="221457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ru-RU" b="1" dirty="0" smtClean="0"/>
              <a:t> </a:t>
            </a:r>
            <a:r>
              <a:rPr lang="ru-RU" b="1" dirty="0" smtClean="0">
                <a:solidFill>
                  <a:schemeClr val="tx1"/>
                </a:solidFill>
              </a:rPr>
              <a:t>Вспоминает и анализирует имеющиеся </a:t>
            </a:r>
          </a:p>
          <a:p>
            <a:pPr>
              <a:buClr>
                <a:schemeClr val="tx1"/>
              </a:buClr>
            </a:pPr>
            <a:r>
              <a:rPr lang="ru-RU" b="1" dirty="0" smtClean="0">
                <a:solidFill>
                  <a:schemeClr val="tx1"/>
                </a:solidFill>
              </a:rPr>
              <a:t>   знания  по  данной теме.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Задаёт вопросы, на которые хотел бы </a:t>
            </a:r>
          </a:p>
          <a:p>
            <a:pPr>
              <a:buClr>
                <a:schemeClr val="tx1"/>
              </a:buClr>
            </a:pPr>
            <a:r>
              <a:rPr lang="ru-RU" b="1" dirty="0" smtClean="0">
                <a:solidFill>
                  <a:schemeClr val="tx1"/>
                </a:solidFill>
              </a:rPr>
              <a:t>  получить  ответы.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 Публично демонстрирует свои знания с 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   помощью  устной и письменной речи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   («Что я знаю?», «Что  хочу знать?</a:t>
            </a:r>
            <a:r>
              <a:rPr lang="ru-RU" sz="1700" b="1" dirty="0" smtClean="0">
                <a:solidFill>
                  <a:schemeClr val="tx1"/>
                </a:solidFill>
              </a:rPr>
              <a:t>») </a:t>
            </a:r>
          </a:p>
          <a:p>
            <a:endParaRPr lang="ru-RU" b="1" dirty="0" smtClean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endParaRPr lang="ru-RU" b="1" dirty="0" smtClean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</a:pPr>
            <a:endParaRPr lang="ru-RU" dirty="0" smtClean="0">
              <a:solidFill>
                <a:schemeClr val="tx1"/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V="1">
            <a:off x="2643174" y="3143248"/>
            <a:ext cx="1357322" cy="28575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 rot="20909367">
            <a:off x="2813559" y="2946441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Ученик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714744" y="4643422"/>
            <a:ext cx="5214974" cy="192885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Составление списка известной информации</a:t>
            </a:r>
          </a:p>
          <a:p>
            <a:pPr>
              <a:buClr>
                <a:schemeClr val="tx1"/>
              </a:buClr>
            </a:pPr>
            <a:r>
              <a:rPr lang="ru-RU" b="1" dirty="0" smtClean="0">
                <a:solidFill>
                  <a:schemeClr val="tx1"/>
                </a:solidFill>
              </a:rPr>
              <a:t>   по вопросу.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Систематизация материала (графическая):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  кластеры, таблицы…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 Верные и неверные утверждения,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   перепутанные логические цепочки и т.д.</a:t>
            </a:r>
          </a:p>
          <a:p>
            <a:endParaRPr lang="ru-RU" b="1" dirty="0" smtClean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endParaRPr lang="ru-RU" b="1" dirty="0" smtClean="0">
              <a:solidFill>
                <a:schemeClr val="tx1"/>
              </a:solidFill>
            </a:endParaRPr>
          </a:p>
        </p:txBody>
      </p:sp>
      <p:cxnSp>
        <p:nvCxnSpPr>
          <p:cNvPr id="19" name="Прямая со стрелкой 18"/>
          <p:cNvCxnSpPr>
            <a:stCxn id="4" idx="3"/>
          </p:cNvCxnSpPr>
          <p:nvPr/>
        </p:nvCxnSpPr>
        <p:spPr>
          <a:xfrm>
            <a:off x="2643174" y="3571876"/>
            <a:ext cx="1000132" cy="20002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 rot="3822659">
            <a:off x="2241295" y="4239342"/>
            <a:ext cx="2037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Приёмы, методы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 animBg="1"/>
      <p:bldP spid="15" grpId="0"/>
      <p:bldP spid="17" grpId="0" animBg="1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285728"/>
            <a:ext cx="7406640" cy="857256"/>
          </a:xfrm>
        </p:spPr>
        <p:txBody>
          <a:bodyPr>
            <a:normAutofit/>
          </a:bodyPr>
          <a:lstStyle/>
          <a:p>
            <a:r>
              <a:rPr lang="ru-RU" sz="4400" b="1" cap="none" dirty="0" smtClean="0">
                <a:solidFill>
                  <a:schemeClr val="tx1"/>
                </a:solidFill>
                <a:effectLst/>
              </a:rPr>
              <a:t>Техника технологии </a:t>
            </a:r>
            <a:r>
              <a:rPr lang="ru-RU" sz="4400" b="1" dirty="0" smtClean="0">
                <a:solidFill>
                  <a:schemeClr val="tx1"/>
                </a:solidFill>
                <a:effectLst/>
              </a:rPr>
              <a:t>РКМЧП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1142984"/>
            <a:ext cx="7786742" cy="5072098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endParaRPr lang="ru-RU" dirty="0" smtClean="0"/>
          </a:p>
          <a:p>
            <a:pPr>
              <a:buClr>
                <a:schemeClr val="tx1"/>
              </a:buClr>
            </a:pPr>
            <a:endParaRPr lang="ru-RU" dirty="0" smtClean="0"/>
          </a:p>
          <a:p>
            <a:pPr>
              <a:buClr>
                <a:schemeClr val="tx1"/>
              </a:buClr>
            </a:pPr>
            <a:endParaRPr lang="ru-RU" dirty="0" smtClean="0"/>
          </a:p>
          <a:p>
            <a:pPr>
              <a:buClr>
                <a:schemeClr val="tx1"/>
              </a:buClr>
            </a:pPr>
            <a:endParaRPr lang="ru-RU" dirty="0" smtClean="0"/>
          </a:p>
          <a:p>
            <a:pPr>
              <a:buClr>
                <a:schemeClr val="tx1"/>
              </a:buClr>
            </a:pPr>
            <a:endParaRPr lang="ru-RU" dirty="0" smtClean="0"/>
          </a:p>
          <a:p>
            <a:pPr>
              <a:buClr>
                <a:schemeClr val="tx1"/>
              </a:buClr>
            </a:pP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 rot="16200000">
            <a:off x="892943" y="2750339"/>
            <a:ext cx="2214578" cy="17145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 anchorCtr="1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Фаза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осмысления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14678" y="1142984"/>
            <a:ext cx="5715040" cy="121444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Сохранение интереса к теме при непосредственной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  работе с новой информацией.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Непосредственный контакт с новой информацией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  (текст, фильм, лекция, материал параграфа),</a:t>
            </a:r>
          </a:p>
          <a:p>
            <a:pPr algn="ctr"/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214810" y="2500306"/>
            <a:ext cx="4714908" cy="164307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Читают или слушают текст, используя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  предложенные активные методы чтения.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Делают пометки на полях или ведут 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  записи по мере осмысления новой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  информации.</a:t>
            </a: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</a:pPr>
            <a:endParaRPr lang="ru-RU" b="1" dirty="0" smtClean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</a:pP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786182" y="4429132"/>
            <a:ext cx="5214974" cy="21431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Маркировка  с  использованием   значков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    (</a:t>
            </a:r>
            <a:r>
              <a:rPr lang="ru-RU" b="1" dirty="0" err="1" smtClean="0">
                <a:solidFill>
                  <a:schemeClr val="tx1"/>
                </a:solidFill>
              </a:rPr>
              <a:t>v</a:t>
            </a:r>
            <a:r>
              <a:rPr lang="ru-RU" b="1" dirty="0" smtClean="0">
                <a:solidFill>
                  <a:schemeClr val="tx1"/>
                </a:solidFill>
              </a:rPr>
              <a:t>),  (+),  (-),  (?) , которые  по  мере  чтения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  ставятся  на  полях  справа.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Ведение различных записей типа двойных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  дневников, бортовых журналов.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Поиск ответов на поставленные в первой 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  части урока вопросы.</a:t>
            </a:r>
          </a:p>
          <a:p>
            <a:pPr>
              <a:buClr>
                <a:schemeClr val="tx1"/>
              </a:buClr>
            </a:pPr>
            <a:r>
              <a:rPr lang="ru-RU" b="1" dirty="0" smtClean="0">
                <a:solidFill>
                  <a:schemeClr val="tx1"/>
                </a:solidFill>
              </a:rPr>
              <a:t> 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endParaRPr lang="ru-RU" b="1" dirty="0" smtClean="0">
              <a:solidFill>
                <a:schemeClr val="tx1"/>
              </a:solidFill>
            </a:endParaRPr>
          </a:p>
        </p:txBody>
      </p:sp>
      <p:cxnSp>
        <p:nvCxnSpPr>
          <p:cNvPr id="18" name="Прямая со стрелкой 17"/>
          <p:cNvCxnSpPr>
            <a:stCxn id="5" idx="3"/>
          </p:cNvCxnSpPr>
          <p:nvPr/>
        </p:nvCxnSpPr>
        <p:spPr>
          <a:xfrm rot="5400000" flipH="1" flipV="1">
            <a:off x="2143109" y="1428737"/>
            <a:ext cx="928693" cy="121444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2857488" y="3429000"/>
            <a:ext cx="1357322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5" idx="1"/>
          </p:cNvCxnSpPr>
          <p:nvPr/>
        </p:nvCxnSpPr>
        <p:spPr>
          <a:xfrm rot="16200000" flipH="1">
            <a:off x="2214546" y="4500570"/>
            <a:ext cx="1285884" cy="171451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071802" y="3071810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Ученик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 rot="19373048">
            <a:off x="1903707" y="1694528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Учитель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 rot="2213149">
            <a:off x="1549999" y="5217850"/>
            <a:ext cx="2037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Приёмы, методы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26" grpId="0"/>
      <p:bldP spid="32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711648"/>
          </a:xfrm>
        </p:spPr>
        <p:txBody>
          <a:bodyPr>
            <a:noAutofit/>
          </a:bodyPr>
          <a:lstStyle/>
          <a:p>
            <a:pPr algn="ctr"/>
            <a:r>
              <a:rPr lang="ru-RU" sz="4000" b="1" cap="none" dirty="0" smtClean="0">
                <a:solidFill>
                  <a:schemeClr val="tx1"/>
                </a:solidFill>
                <a:effectLst/>
              </a:rPr>
              <a:t>Техника технологии </a:t>
            </a:r>
            <a:r>
              <a:rPr lang="ru-RU" sz="4400" b="1" dirty="0" smtClean="0">
                <a:solidFill>
                  <a:schemeClr val="tx1"/>
                </a:solidFill>
                <a:effectLst/>
              </a:rPr>
              <a:t>РКМЧП 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1357298"/>
            <a:ext cx="7786742" cy="5357850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 rot="16200000">
            <a:off x="607191" y="3393281"/>
            <a:ext cx="1857388" cy="78581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 anchorCtr="1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Фаза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рефлексии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28860" y="1000108"/>
            <a:ext cx="6500858" cy="150019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Вернуть учащихся к первоначальным предположениям,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  установить причинно-следственные связи между блоками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  информации;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Направить учащихся на творческую  переработку, анализ, 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  интерпретацию  изученной информации.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786050" y="2571744"/>
            <a:ext cx="6143668" cy="185738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Соотносят новую информацию со «старой».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Систематизируют полученную информацию.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Своими словами выражают новые идеи и мысли.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Обмениваются мнениями друг с другом, аргументируя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 свою точку зрения.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Анализируют собственные мыслительные операции.</a:t>
            </a: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00298" y="4572008"/>
            <a:ext cx="6429420" cy="21431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Заполнение графических таблиц, кластеров…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Возврат к ключевым словам, верным и неверными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  утверждениям. 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Ответы на поставленные вопросы.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Написание творческих работ: пятистишия - </a:t>
            </a:r>
            <a:r>
              <a:rPr lang="ru-RU" b="1" dirty="0" err="1" smtClean="0">
                <a:solidFill>
                  <a:schemeClr val="tx1"/>
                </a:solidFill>
              </a:rPr>
              <a:t>синквейны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Творческие, исследовательские или практические   задания на основе осмысления изученной информации.</a:t>
            </a: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chemeClr val="tx1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 flipH="1" flipV="1">
            <a:off x="1178695" y="1607331"/>
            <a:ext cx="1428760" cy="92869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6200000" flipH="1">
            <a:off x="1178695" y="5036355"/>
            <a:ext cx="1643074" cy="10001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1928794" y="3643314"/>
            <a:ext cx="857256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 rot="3502505">
            <a:off x="815744" y="5494359"/>
            <a:ext cx="2037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Приёмы, методы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 rot="18158764">
            <a:off x="1106699" y="1896343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Учитель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28794" y="3286124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Ученик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24" grpId="0"/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0"/>
            <a:ext cx="8143900" cy="6858000"/>
          </a:xfrm>
        </p:spPr>
        <p:txBody>
          <a:bodyPr anchor="ctr">
            <a:normAutofit/>
          </a:bodyPr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effectLst/>
              </a:rPr>
              <a:t>Приёмы и методы </a:t>
            </a:r>
            <a:br>
              <a:rPr lang="ru-RU" sz="4400" b="1" dirty="0" smtClean="0">
                <a:solidFill>
                  <a:schemeClr val="tx1"/>
                </a:solidFill>
                <a:effectLst/>
              </a:rPr>
            </a:br>
            <a:r>
              <a:rPr lang="ru-RU" sz="4400" b="1" dirty="0" smtClean="0">
                <a:solidFill>
                  <a:schemeClr val="tx1"/>
                </a:solidFill>
                <a:effectLst/>
              </a:rPr>
              <a:t>технологии развития критического мышления через чтение и письмо. </a:t>
            </a:r>
            <a:endParaRPr lang="ru-RU" sz="4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 rot="21223374">
            <a:off x="7072330" y="4929198"/>
            <a:ext cx="1019175" cy="104775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  <a:softEdge rad="11250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214546" y="642918"/>
            <a:ext cx="5715040" cy="126060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4000" b="1" cap="none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Мозговой штурм</a:t>
            </a:r>
            <a:endParaRPr lang="ru-RU" sz="4000" b="1" cap="none" dirty="0">
              <a:solidFill>
                <a:schemeClr val="tx1">
                  <a:lumMod val="95000"/>
                  <a:lumOff val="5000"/>
                </a:schemeClr>
              </a:solidFill>
              <a:effectLst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214438" y="2857496"/>
            <a:ext cx="3500438" cy="3714776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 fontScale="77500" lnSpcReduction="20000"/>
          </a:bodyPr>
          <a:lstStyle/>
          <a:p>
            <a:pPr algn="ctr">
              <a:buClrTx/>
            </a:pPr>
            <a:endParaRPr lang="ru-RU" sz="2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Bef>
                <a:spcPts val="0"/>
              </a:spcBef>
              <a:buClrTx/>
              <a:buFont typeface="Arial" pitchFamily="34" charset="0"/>
              <a:buChar char="•"/>
            </a:pPr>
            <a:r>
              <a:rPr lang="ru-RU" sz="29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Выяснить то, что</a:t>
            </a:r>
          </a:p>
          <a:p>
            <a:pPr>
              <a:spcBef>
                <a:spcPts val="0"/>
              </a:spcBef>
              <a:buClrTx/>
            </a:pPr>
            <a:r>
              <a:rPr lang="ru-RU" sz="3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знают дети по теме.</a:t>
            </a:r>
          </a:p>
          <a:p>
            <a:pPr>
              <a:spcBef>
                <a:spcPts val="0"/>
              </a:spcBef>
              <a:buClrTx/>
            </a:pPr>
            <a:r>
              <a:rPr lang="ru-RU" sz="3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>
              <a:spcBef>
                <a:spcPts val="0"/>
              </a:spcBef>
              <a:buClrTx/>
              <a:buFont typeface="Arial" pitchFamily="34" charset="0"/>
              <a:buChar char="•"/>
            </a:pPr>
            <a:r>
              <a:rPr lang="ru-RU" sz="3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Высказать  идеи, </a:t>
            </a:r>
          </a:p>
          <a:p>
            <a:pPr>
              <a:spcBef>
                <a:spcPts val="0"/>
              </a:spcBef>
              <a:buClrTx/>
            </a:pPr>
            <a:r>
              <a:rPr lang="ru-RU" sz="3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предположения по </a:t>
            </a:r>
          </a:p>
          <a:p>
            <a:pPr>
              <a:spcBef>
                <a:spcPts val="0"/>
              </a:spcBef>
              <a:buClrTx/>
            </a:pPr>
            <a:r>
              <a:rPr lang="ru-RU" sz="3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теме.</a:t>
            </a:r>
          </a:p>
          <a:p>
            <a:pPr>
              <a:spcBef>
                <a:spcPts val="0"/>
              </a:spcBef>
              <a:buClrTx/>
            </a:pPr>
            <a:endParaRPr lang="ru-RU" sz="31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Bef>
                <a:spcPts val="0"/>
              </a:spcBef>
              <a:buClrTx/>
              <a:buFont typeface="Arial" pitchFamily="34" charset="0"/>
              <a:buChar char="•"/>
            </a:pPr>
            <a:r>
              <a:rPr lang="ru-RU" sz="3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Активизировать  </a:t>
            </a:r>
          </a:p>
          <a:p>
            <a:pPr>
              <a:spcBef>
                <a:spcPts val="0"/>
              </a:spcBef>
              <a:buClrTx/>
            </a:pPr>
            <a:r>
              <a:rPr lang="ru-RU" sz="3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имеющиеся  знания. </a:t>
            </a:r>
          </a:p>
          <a:p>
            <a:pPr algn="ctr"/>
            <a:endParaRPr lang="ru-RU" sz="1700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929454" y="2357430"/>
            <a:ext cx="1500198" cy="8572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432" lvl="0" algn="ctr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Фаза</a:t>
            </a:r>
          </a:p>
          <a:p>
            <a:pPr marL="27432" lvl="0" algn="ctr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вызова.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 flipV="1">
            <a:off x="2786050" y="1857364"/>
            <a:ext cx="1928828" cy="10001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786050" y="2071678"/>
            <a:ext cx="10001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</a:rPr>
              <a:t>Цель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6072198" y="1857364"/>
            <a:ext cx="1704985" cy="49054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4429132"/>
            <a:ext cx="1785950" cy="1381127"/>
          </a:xfrm>
          <a:prstGeom prst="round2Diag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9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1436</TotalTime>
  <Words>955</Words>
  <PresentationFormat>Экран (4:3)</PresentationFormat>
  <Paragraphs>261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Слайд 1</vt:lpstr>
      <vt:lpstr>РКМЧП</vt:lpstr>
      <vt:lpstr>Слайд 3</vt:lpstr>
      <vt:lpstr>Базовая модель технологии РКМЧП </vt:lpstr>
      <vt:lpstr>Техника технологии РКМЧП </vt:lpstr>
      <vt:lpstr>Техника технологии РКМЧП </vt:lpstr>
      <vt:lpstr>Техника технологии РКМЧП </vt:lpstr>
      <vt:lpstr>Приёмы и методы  технологии развития критического мышления через чтение и письмо. </vt:lpstr>
      <vt:lpstr>Мозговой штурм</vt:lpstr>
      <vt:lpstr>Инсерт </vt:lpstr>
      <vt:lpstr>З-Х-У </vt:lpstr>
      <vt:lpstr>Двойной дневник </vt:lpstr>
      <vt:lpstr>Кластер</vt:lpstr>
      <vt:lpstr>Синквейн</vt:lpstr>
      <vt:lpstr>Выходная карта </vt:lpstr>
      <vt:lpstr>Технология РКМЧП позволяет решать задачи: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Tata</cp:lastModifiedBy>
  <cp:revision>163</cp:revision>
  <dcterms:modified xsi:type="dcterms:W3CDTF">2011-06-21T10:16:15Z</dcterms:modified>
</cp:coreProperties>
</file>