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69" r:id="rId4"/>
    <p:sldId id="259" r:id="rId5"/>
    <p:sldId id="290" r:id="rId6"/>
    <p:sldId id="257" r:id="rId7"/>
    <p:sldId id="292" r:id="rId8"/>
    <p:sldId id="265" r:id="rId9"/>
    <p:sldId id="293" r:id="rId10"/>
    <p:sldId id="291" r:id="rId11"/>
    <p:sldId id="296" r:id="rId12"/>
    <p:sldId id="264" r:id="rId13"/>
    <p:sldId id="289" r:id="rId14"/>
    <p:sldId id="295" r:id="rId15"/>
    <p:sldId id="267" r:id="rId16"/>
    <p:sldId id="300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33"/>
    <a:srgbClr val="A50021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46" autoAdjust="0"/>
  </p:normalViewPr>
  <p:slideViewPr>
    <p:cSldViewPr showGuides="1">
      <p:cViewPr varScale="1">
        <p:scale>
          <a:sx n="105" d="100"/>
          <a:sy n="105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3BD4-F2D5-4C15-BB8E-0EE3CDE42B5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DAC94-3E89-42F6-BB96-62FB905FE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694F-5BEA-415E-9312-0F15B33D73A3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0243-7C80-4BFF-8665-D1EE2B66E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AC0-506D-4E32-BCCE-8AE1E6FF375B}" type="datetime1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044-3E33-4469-8D8F-68E5732117B0}" type="datetime1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6131-ECB8-4155-9045-79C454EA3862}" type="datetime1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84A-C714-4ACE-9D0E-4BAF375723B3}" type="datetime1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352E-6611-420F-B9DE-CD0EE5BABC51}" type="datetime1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75C4-6D56-4DEC-B690-40DBD349B791}" type="datetime1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C0F-3E58-4639-8670-C71D461F3037}" type="datetime1">
              <a:rPr lang="ru-RU" smtClean="0"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F-DEF4-4EB9-917D-A300E4433F61}" type="datetime1">
              <a:rPr lang="ru-RU" smtClean="0"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9280-0003-4192-A125-36D57F8C4623}" type="datetime1">
              <a:rPr lang="ru-RU" smtClean="0"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2BF8-BB30-468D-8E49-482748CD283B}" type="datetime1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DE7E-827A-45EA-898A-6437366CBDDA}" type="datetime1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A3AF-9A84-445F-958A-9B5C442A8D96}" type="datetime1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DA2-BE64-469B-AC7C-806E96CCC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26_59.exe" TargetMode="External"/><Relationship Id="rId3" Type="http://schemas.openxmlformats.org/officeDocument/2006/relationships/hyperlink" Target="24_53.exe" TargetMode="Externa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hyperlink" Target="24_54.exe" TargetMode="External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60;&#1080;&#1079;&#1084;&#1080;&#1085;&#1091;&#1090;&#1082;&#1072;%20&#1076;&#1083;&#1103;%20&#1075;&#1083;&#1072;&#1079;_&#1055;&#1051;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6" y="1000108"/>
            <a:ext cx="8172480" cy="18573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Умножение одночлена на многочлен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100-летние юбилеи 2008 года </a:t>
            </a:r>
          </a:p>
          <a:p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77" y="71438"/>
            <a:ext cx="8358246" cy="7143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Усердие все превозмогает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08" y="500042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Выполните тест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ntino scrip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327361"/>
            <a:ext cx="4357718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Упростите выражения: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№1.	-3х(2х - 1)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-6х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3х;  б) -6х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1;  в) -6х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+ 3х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№2.	(2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- b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8b + 8b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16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б) 16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+ 16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в)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№3.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3(x + 1) – 2(x + 1)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б)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1;  в) 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№4.	3х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2х(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+ 8)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+ 8;  б) 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+ 16х;  в) х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16х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№5.	5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(3n + 1) – 2n(5n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- 3)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б) 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2;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в) 25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4502" y="1329179"/>
            <a:ext cx="4286248" cy="4801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Упростите выражения: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№1.	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8y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б) 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8y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в) 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8y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4y.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№2.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5a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- 2b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+ 10ab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20ab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№3.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2(a + 1) – 3(a - 1)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5a + 1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5 - 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№4.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6y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б)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10a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– 4y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в)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4y.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№5.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a(2a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– 3n) – n(2n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+ a)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2a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– 2an + 2n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2a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2n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– 4an;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4a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4an.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77" y="71438"/>
            <a:ext cx="8358246" cy="7143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Усердие все превозмогает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2877" y="1571612"/>
          <a:ext cx="8358246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041"/>
                <a:gridCol w="1393041"/>
                <a:gridCol w="1393041"/>
                <a:gridCol w="1393041"/>
                <a:gridCol w="1393041"/>
                <a:gridCol w="139304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№1-в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№2-а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№3-б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№4-в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№5-а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№6-*б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236392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         Е          Д          А          Л          Ь</a:t>
            </a:r>
          </a:p>
        </p:txBody>
      </p:sp>
      <p:sp>
        <p:nvSpPr>
          <p:cNvPr id="5" name="16-конечная звезда 4">
            <a:hlinkClick r:id="rId2" action="ppaction://hlinksldjump"/>
          </p:cNvPr>
          <p:cNvSpPr/>
          <p:nvPr/>
        </p:nvSpPr>
        <p:spPr>
          <a:xfrm>
            <a:off x="6715140" y="5715016"/>
            <a:ext cx="2000264" cy="785818"/>
          </a:xfrm>
          <a:prstGeom prst="star16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  <a:cs typeface="Andalus" pitchFamily="2" charset="-78"/>
              </a:rPr>
              <a:t>100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85384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3429000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Критерии оценки:</a:t>
            </a:r>
          </a:p>
          <a:p>
            <a:pPr algn="ctr"/>
            <a:r>
              <a:rPr lang="ru-RU" sz="2800" b="1" dirty="0" smtClean="0"/>
              <a:t>3 задания – «3»</a:t>
            </a:r>
          </a:p>
          <a:p>
            <a:pPr algn="ctr"/>
            <a:r>
              <a:rPr lang="ru-RU" sz="2800" b="1" dirty="0" smtClean="0"/>
              <a:t>4 задания – «4»</a:t>
            </a:r>
          </a:p>
          <a:p>
            <a:pPr algn="ctr"/>
            <a:r>
              <a:rPr lang="ru-RU" sz="2800" b="1" dirty="0" smtClean="0"/>
              <a:t>5 заданий – «5»</a:t>
            </a:r>
            <a:endParaRPr lang="ru-RU" sz="2800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642918"/>
            <a:ext cx="52149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30 октября (12 ноября) 1908 на Олимпийских играх в Лондоне фигурист Н.А. </a:t>
            </a:r>
            <a:r>
              <a:rPr lang="ru-RU" sz="2000" b="1" i="1" dirty="0" err="1" smtClean="0"/>
              <a:t>Панин-Коломенкин</a:t>
            </a:r>
            <a:r>
              <a:rPr lang="ru-RU" sz="2000" b="1" i="1" dirty="0" smtClean="0"/>
              <a:t> получил первое олимпийское золото в истории России. </a:t>
            </a:r>
            <a:r>
              <a:rPr lang="ru-RU" sz="2000" b="1" i="1" dirty="0" err="1" smtClean="0"/>
              <a:t>Панин-Коломенкин</a:t>
            </a:r>
            <a:r>
              <a:rPr lang="ru-RU" sz="2000" b="1" i="1" dirty="0" smtClean="0"/>
              <a:t> был пятикратным чемпионом России по фигурному катанию, двенадцатикратным чемпионом России в стрельбе из пистолета и одиннадцатикратным — в стрельбе из боевого револьвера.</a:t>
            </a:r>
            <a:endParaRPr lang="ru-RU" sz="2000" b="1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39" y="597958"/>
            <a:ext cx="293433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29586" y="5786454"/>
            <a:ext cx="857256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15"/>
            <a:ext cx="8715436" cy="11430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200" b="1" spc="-150" dirty="0" smtClean="0">
                <a:ln w="24500" cmpd="dbl">
                  <a:solidFill>
                    <a:srgbClr val="A5002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знаете ли вы, как по другому называют</a:t>
            </a:r>
            <a:endParaRPr lang="ru-RU" sz="3200" b="1" cap="none" spc="-150" dirty="0">
              <a:ln w="24500" cmpd="dbl">
                <a:solidFill>
                  <a:srgbClr val="A5002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428736"/>
            <a:ext cx="6643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>
              <a:buClr>
                <a:srgbClr val="C00000"/>
              </a:buClr>
              <a:buSzPct val="100000"/>
              <a:buFont typeface="Wingdings" pitchFamily="2" charset="2"/>
              <a:buChar char="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Одночлен –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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Двучлен –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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Трехчлен –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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Многочлен –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506668"/>
            <a:ext cx="1734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моном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6669" y="2220179"/>
            <a:ext cx="17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бином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011" y="2961896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40228" y="3692752"/>
            <a:ext cx="2178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полином</a:t>
            </a:r>
          </a:p>
        </p:txBody>
      </p:sp>
      <p:sp>
        <p:nvSpPr>
          <p:cNvPr id="10" name="Улыбающееся лицо 9">
            <a:hlinkClick r:id="rId2" action="ppaction://hlinksldjump"/>
          </p:cNvPr>
          <p:cNvSpPr/>
          <p:nvPr/>
        </p:nvSpPr>
        <p:spPr>
          <a:xfrm>
            <a:off x="8072462" y="5715016"/>
            <a:ext cx="714380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1) Как умножить одночлен на многочлен?</a:t>
            </a:r>
          </a:p>
          <a:p>
            <a:r>
              <a:rPr lang="ru-RU" sz="2400" b="1" dirty="0" smtClean="0"/>
              <a:t>2) Какое свойство умножения используется при умножении одночлена на многочлен?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15"/>
            <a:ext cx="8715436" cy="11430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200" b="1" spc="-150" dirty="0" smtClean="0">
                <a:ln w="24500" cmpd="dbl">
                  <a:solidFill>
                    <a:srgbClr val="A5002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Подведем  итоги</a:t>
            </a:r>
            <a:endParaRPr lang="ru-RU" sz="3200" b="1" cap="none" spc="-150" dirty="0">
              <a:ln w="24500" cmpd="dbl">
                <a:solidFill>
                  <a:srgbClr val="A5002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360613"/>
            <a:ext cx="9144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Какие знания вам понадобились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уроке?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3143248"/>
            <a:ext cx="7997866" cy="25717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Понятие одночлена и многочлена.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Понятие подобных одночленов.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Сложение и вычитание подобных одночленов.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Умножение одночленов.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Умножение одночлена на многочлен.</a:t>
            </a:r>
          </a:p>
        </p:txBody>
      </p:sp>
      <p:sp>
        <p:nvSpPr>
          <p:cNvPr id="6" name="Управляющая кнопка: справка 5">
            <a:hlinkClick r:id="rId2" action="ppaction://hlinksldjump" highlightClick="1"/>
          </p:cNvPr>
          <p:cNvSpPr/>
          <p:nvPr/>
        </p:nvSpPr>
        <p:spPr>
          <a:xfrm>
            <a:off x="357158" y="6072206"/>
            <a:ext cx="642942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500174"/>
          <a:ext cx="8429684" cy="3958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924"/>
                <a:gridCol w="1428760"/>
              </a:tblGrid>
              <a:tr h="95762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У меня всё получилось, я доволен свой работой.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+mn-lt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У меня не всё получилось, но я доволен своей работой.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Я хорошо знаю теоретический материал, но в практической работе у меня получилось не всё.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+mn-lt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</a:rPr>
                        <a:t>Мне было сложно и малопонятно.</a:t>
                      </a:r>
                    </a:p>
                    <a:p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Улыбающееся лицо 8"/>
          <p:cNvSpPr/>
          <p:nvPr/>
        </p:nvSpPr>
        <p:spPr>
          <a:xfrm>
            <a:off x="7692528" y="2571744"/>
            <a:ext cx="785818" cy="78581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7686789" y="3580657"/>
            <a:ext cx="785818" cy="785818"/>
            <a:chOff x="4179091" y="5429264"/>
            <a:chExt cx="785818" cy="785818"/>
          </a:xfrm>
        </p:grpSpPr>
        <p:sp>
          <p:nvSpPr>
            <p:cNvPr id="11" name="Овал 10"/>
            <p:cNvSpPr/>
            <p:nvPr/>
          </p:nvSpPr>
          <p:spPr>
            <a:xfrm>
              <a:off x="4179091" y="5429264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667556" y="5659214"/>
              <a:ext cx="88929" cy="879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86819" y="5663224"/>
              <a:ext cx="88929" cy="879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01302" y="5999747"/>
              <a:ext cx="344905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7695345" y="4573771"/>
            <a:ext cx="785818" cy="1044233"/>
            <a:chOff x="5072066" y="5214950"/>
            <a:chExt cx="785818" cy="1044233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072066" y="5214950"/>
              <a:ext cx="785818" cy="785818"/>
              <a:chOff x="5072066" y="5214950"/>
              <a:chExt cx="785818" cy="785818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5072066" y="5214950"/>
                <a:ext cx="785818" cy="7858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560531" y="5444900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279794" y="5448910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Дуга 24"/>
            <p:cNvSpPr/>
            <p:nvPr/>
          </p:nvSpPr>
          <p:spPr>
            <a:xfrm rot="19202597">
              <a:off x="5149263" y="5759117"/>
              <a:ext cx="571504" cy="500066"/>
            </a:xfrm>
            <a:prstGeom prst="arc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07518" y="1586965"/>
            <a:ext cx="785818" cy="785818"/>
            <a:chOff x="3143240" y="5572140"/>
            <a:chExt cx="785818" cy="78581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143240" y="5572140"/>
              <a:ext cx="785818" cy="785818"/>
              <a:chOff x="4179091" y="5429264"/>
              <a:chExt cx="785818" cy="785818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4179091" y="5429264"/>
                <a:ext cx="785818" cy="7858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667556" y="5659214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386819" y="5663224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70825" y="5634268"/>
              <a:ext cx="571504" cy="570971"/>
              <a:chOff x="3270825" y="5634268"/>
              <a:chExt cx="571504" cy="570971"/>
            </a:xfrm>
          </p:grpSpPr>
          <p:sp>
            <p:nvSpPr>
              <p:cNvPr id="32" name="Дуга 31"/>
              <p:cNvSpPr/>
              <p:nvPr/>
            </p:nvSpPr>
            <p:spPr>
              <a:xfrm rot="8249182">
                <a:off x="3270825" y="5634268"/>
                <a:ext cx="571504" cy="500066"/>
              </a:xfrm>
              <a:prstGeom prst="arc">
                <a:avLst>
                  <a:gd name="adj1" fmla="val 15672506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Дуга 32"/>
              <p:cNvSpPr/>
              <p:nvPr/>
            </p:nvSpPr>
            <p:spPr>
              <a:xfrm rot="8487425">
                <a:off x="3333287" y="5772575"/>
                <a:ext cx="386108" cy="432664"/>
              </a:xfrm>
              <a:prstGeom prst="arc">
                <a:avLst>
                  <a:gd name="adj1" fmla="val 14670025"/>
                  <a:gd name="adj2" fmla="val 1774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57158" y="71414"/>
            <a:ext cx="8429684" cy="119806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9097"/>
              </a:avLst>
            </a:prstTxWarp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Считаю, что сегодня на уроке…</a:t>
            </a:r>
            <a:endParaRPr lang="ru-RU" sz="44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781050"/>
            <a:ext cx="8229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2434" y="2000240"/>
            <a:ext cx="6121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п. </a:t>
            </a:r>
            <a:r>
              <a:rPr lang="ru-RU" sz="2800" b="1" dirty="0" smtClean="0"/>
              <a:t>26,  </a:t>
            </a:r>
            <a:r>
              <a:rPr lang="ru-RU" sz="2800" b="1" dirty="0"/>
              <a:t>стр. </a:t>
            </a:r>
            <a:r>
              <a:rPr lang="ru-RU" sz="2800" b="1" dirty="0" smtClean="0"/>
              <a:t>113</a:t>
            </a:r>
            <a:endParaRPr lang="ru-RU" sz="2800" b="1" dirty="0"/>
          </a:p>
          <a:p>
            <a:pPr>
              <a:spcBef>
                <a:spcPct val="50000"/>
              </a:spcBef>
            </a:pPr>
            <a:r>
              <a:rPr lang="ru-RU" sz="2800" b="1" dirty="0"/>
              <a:t>№ </a:t>
            </a:r>
            <a:r>
              <a:rPr lang="ru-RU" sz="2800" b="1" dirty="0" smtClean="0"/>
              <a:t>809</a:t>
            </a:r>
            <a:endParaRPr lang="ru-RU" sz="2800" b="1" dirty="0"/>
          </a:p>
          <a:p>
            <a:pPr>
              <a:spcBef>
                <a:spcPct val="50000"/>
              </a:spcBef>
            </a:pPr>
            <a:r>
              <a:rPr lang="ru-RU" sz="2800" b="1" dirty="0"/>
              <a:t>№ </a:t>
            </a:r>
            <a:r>
              <a:rPr lang="ru-RU" sz="2800" b="1" dirty="0" smtClean="0"/>
              <a:t>810 (а, в)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/>
              <a:t>№ 812 (а, в,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3316" name="Picture 4" descr="дитё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860800"/>
            <a:ext cx="1847850" cy="194468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" descr="IMG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69" y="214290"/>
            <a:ext cx="18002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642918"/>
          <a:ext cx="6858048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3429024"/>
              </a:tblGrid>
              <a:tr h="2607487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Повторение – мать учения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Книга – книгой, а мозгами двигай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Умел ошибаться - умей и поправиться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Усердие все превозмогает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сведения 5">
            <a:hlinkClick r:id="rId7" action="ppaction://hlinksldjump" highlightClick="1"/>
          </p:cNvPr>
          <p:cNvSpPr/>
          <p:nvPr/>
        </p:nvSpPr>
        <p:spPr>
          <a:xfrm>
            <a:off x="285720" y="6072206"/>
            <a:ext cx="642942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285720" y="5500702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3857628"/>
          <a:ext cx="850112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latin typeface="+mn-lt"/>
                        </a:rPr>
                        <a:t>Как найти степень одночлена?</a:t>
                      </a:r>
                      <a:r>
                        <a:rPr lang="ru-RU" sz="2000" b="0" i="0" baseline="0" dirty="0" smtClean="0">
                          <a:latin typeface="+mn-lt"/>
                        </a:rPr>
                        <a:t> Многочлена?</a:t>
                      </a:r>
                      <a:endParaRPr lang="ru-RU" sz="2000" b="0" i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2000240"/>
          <a:ext cx="850112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latin typeface="+mn-lt"/>
                        </a:rPr>
                        <a:t>Дайте определение многочлена.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2877" y="1"/>
            <a:ext cx="8358246" cy="7143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Повторение – мать учения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857232"/>
          <a:ext cx="850112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latin typeface="+mn-lt"/>
                        </a:rPr>
                        <a:t>Дайте определение одночлена.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217" name="Object 1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4091376" y="2085969"/>
          <a:ext cx="628650" cy="485775"/>
        </p:xfrm>
        <a:graphic>
          <a:graphicData uri="http://schemas.openxmlformats.org/presentationml/2006/ole">
            <p:oleObj spid="_x0000_s9217" name="Пакет" r:id="rId4" imgW="628560" imgH="485640" progId="Package">
              <p:embed/>
            </p:oleObj>
          </a:graphicData>
        </a:graphic>
      </p:graphicFrame>
      <p:graphicFrame>
        <p:nvGraphicFramePr>
          <p:cNvPr id="9218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5429013" y="3929066"/>
          <a:ext cx="628650" cy="485775"/>
        </p:xfrm>
        <a:graphic>
          <a:graphicData uri="http://schemas.openxmlformats.org/presentationml/2006/ole">
            <p:oleObj spid="_x0000_s9218" name="Пакет" r:id="rId6" imgW="628560" imgH="48564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29586" y="714356"/>
            <a:ext cx="6429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4429132"/>
          <a:ext cx="850112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Как умножить одночлен на многочлен? </a:t>
                      </a:r>
                      <a:endParaRPr lang="ru-RU" sz="2000" b="0" i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5000636"/>
          <a:ext cx="8501122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Какое свойство умножения используется при умножении одночлена на многочлен? </a:t>
                      </a:r>
                      <a:endParaRPr lang="ru-RU" sz="2000" b="0" i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2571744"/>
          <a:ext cx="8501122" cy="64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latin typeface="+mn-lt"/>
                        </a:rPr>
                        <a:t>Как раскрыть скобки, перед которыми стоит знак “+”?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58" y="3214686"/>
          <a:ext cx="8501122" cy="64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latin typeface="+mn-lt"/>
                        </a:rPr>
                        <a:t>Как раскрыть скобки, перед которыми стоит знак “-” 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1428736"/>
          <a:ext cx="850112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881"/>
                <a:gridCol w="1162241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Какие действия с одночленами вы умеете производить?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16-конечная звезда 18">
            <a:hlinkClick r:id="rId7" action="ppaction://hlinksldjump"/>
          </p:cNvPr>
          <p:cNvSpPr/>
          <p:nvPr/>
        </p:nvSpPr>
        <p:spPr>
          <a:xfrm>
            <a:off x="6715140" y="5786454"/>
            <a:ext cx="2000264" cy="785818"/>
          </a:xfrm>
          <a:prstGeom prst="star16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  <a:cs typeface="Andalus" pitchFamily="2" charset="-78"/>
              </a:rPr>
              <a:t>100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  <a:cs typeface="Andalus" pitchFamily="2" charset="-78"/>
            </a:endParaRPr>
          </a:p>
        </p:txBody>
      </p:sp>
      <p:graphicFrame>
        <p:nvGraphicFramePr>
          <p:cNvPr id="20" name="Объект 19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6786578" y="5143512"/>
          <a:ext cx="628650" cy="485775"/>
        </p:xfrm>
        <a:graphic>
          <a:graphicData uri="http://schemas.openxmlformats.org/presentationml/2006/ole">
            <p:oleObj spid="_x0000_s9220" name="Пакет" r:id="rId9" imgW="628560" imgH="485640" progId="Package">
              <p:embed/>
            </p:oleObj>
          </a:graphicData>
        </a:graphic>
      </p:graphicFrame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786356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Около 7 часов утра 30 июня 1908 над территорией Восточной Сибири с юго-востока на северо-запад пролетел большой огненный шар. Полет закончился взрывом на высоте 7-10 км над глухой тайгой в бассейне реки Подкаменная </a:t>
            </a:r>
            <a:r>
              <a:rPr lang="ru-RU" sz="2000" b="1" i="1" dirty="0" err="1" smtClean="0"/>
              <a:t>Тунгусска</a:t>
            </a:r>
            <a:r>
              <a:rPr lang="ru-RU" sz="2000" b="1" i="1" dirty="0" smtClean="0"/>
              <a:t>. Мощность взрыва оценивалась в 10-40 мегатонн, что соответствует мощности средней водородной бомбы. В район катастрофы были направлены исследовательские экспедиции, но никаких следов вещества Тунгусского метеорита на месте не было найдено. </a:t>
            </a:r>
            <a:endParaRPr lang="ru-RU" sz="2000" b="1" i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7958"/>
            <a:ext cx="296161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29586" y="5786454"/>
            <a:ext cx="857256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77" y="71438"/>
            <a:ext cx="8358246" cy="7143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Книга – книгой, а мозгами двигай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1136320"/>
          <a:ext cx="8001056" cy="352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2691385"/>
                <a:gridCol w="1023391"/>
              </a:tblGrid>
              <a:tr h="587124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+mj-lt"/>
                          <a:cs typeface="Times New Roman" pitchFamily="18" charset="0"/>
                        </a:rPr>
                        <a:t>Выполните умножение</a:t>
                      </a:r>
                      <a:endParaRPr lang="ru-RU" sz="2400" b="1" i="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Ответ</a:t>
                      </a:r>
                      <a:endParaRPr lang="ru-RU" sz="2400" b="1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871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x(2x - 1)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87124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m(3m</a:t>
                      </a:r>
                      <a:r>
                        <a:rPr lang="en-US" sz="2400" b="1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5m + 1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87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(2a - b)∙8b + 8b</a:t>
                      </a:r>
                      <a:r>
                        <a:rPr lang="en-US" sz="2400" b="1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87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(-7b</a:t>
                      </a:r>
                      <a:r>
                        <a:rPr lang="en-US" sz="2400" b="1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b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+ 2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)∙(-2b</a:t>
                      </a:r>
                      <a:r>
                        <a:rPr lang="en-US" sz="2400" b="1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87124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0,5a(2a – b) – 0,5b(2b - a)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99046" y="1785926"/>
            <a:ext cx="128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6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0607" y="2928934"/>
            <a:ext cx="800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16ab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571876"/>
            <a:ext cx="2206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14b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– 4b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2792" y="4143380"/>
            <a:ext cx="108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1616223"/>
            <a:ext cx="6429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242886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3m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+ m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6-конечная звезда 15">
            <a:hlinkClick r:id="rId2" action="ppaction://hlinksldjump"/>
          </p:cNvPr>
          <p:cNvSpPr/>
          <p:nvPr/>
        </p:nvSpPr>
        <p:spPr>
          <a:xfrm>
            <a:off x="6715140" y="5715016"/>
            <a:ext cx="2000264" cy="785818"/>
          </a:xfrm>
          <a:prstGeom prst="star16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  <a:cs typeface="Andalus" pitchFamily="2" charset="-78"/>
              </a:rPr>
              <a:t>100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  <a:cs typeface="Andalus" pitchFamily="2" charset="-78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3" grpId="0"/>
      <p:bldP spid="14" grpId="0" uiExpand="1" build="p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785794"/>
            <a:ext cx="50720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Кто не знает знаменитого агента 007 по имени Джеймс Бонд! 28 мая исполнилось бы 100 лет со дня рождения человеку, который придумал этого бесстрашного неуловимого героя. Его имя </a:t>
            </a:r>
            <a:r>
              <a:rPr lang="ru-RU" sz="2000" b="1" i="1" dirty="0" err="1" smtClean="0"/>
              <a:t>Иэн</a:t>
            </a:r>
            <a:r>
              <a:rPr lang="ru-RU" sz="2000" b="1" i="1" dirty="0" smtClean="0"/>
              <a:t> Флеминг. Флемингу было за сорок, когда вышел его первый роман «Кафе «Рояль». Его главного героя звали Джеймс Бонд. Всего Флеминг написал 14 романов о Джеймсе Бонде. </a:t>
            </a:r>
            <a:endParaRPr lang="ru-RU" sz="2000" b="1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15" y="597958"/>
            <a:ext cx="3012201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929586" y="5786454"/>
            <a:ext cx="857256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785795"/>
          <a:ext cx="8429684" cy="4048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3052"/>
                <a:gridCol w="936632"/>
              </a:tblGrid>
              <a:tr h="7143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4282" y="71438"/>
            <a:ext cx="8715435" cy="7143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Умел ошибаться - умей и поправиться</a:t>
            </a:r>
          </a:p>
        </p:txBody>
      </p:sp>
      <p:sp>
        <p:nvSpPr>
          <p:cNvPr id="9" name="16-конечная звезда 8">
            <a:hlinkClick r:id="rId2" action="ppaction://hlinksldjump"/>
          </p:cNvPr>
          <p:cNvSpPr/>
          <p:nvPr/>
        </p:nvSpPr>
        <p:spPr>
          <a:xfrm>
            <a:off x="6643702" y="5715016"/>
            <a:ext cx="2000264" cy="785818"/>
          </a:xfrm>
          <a:prstGeom prst="star16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  <a:cs typeface="Andalus" pitchFamily="2" charset="-78"/>
              </a:rPr>
              <a:t>100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  <a:cs typeface="Andalus" pitchFamily="2" charset="-7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14818"/>
            <a:ext cx="482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у</a:t>
            </a:r>
            <a:r>
              <a:rPr lang="ru-RU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+ 1) = ху</a:t>
            </a:r>
            <a:r>
              <a:rPr lang="ru-RU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у</a:t>
            </a:r>
            <a:r>
              <a:rPr lang="ru-RU" sz="2800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+ у</a:t>
            </a:r>
            <a:r>
              <a:rPr lang="ru-RU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29586" y="785794"/>
            <a:ext cx="6429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0247"/>
            <a:ext cx="7286676" cy="64992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7171417" cy="339556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357430"/>
            <a:ext cx="6215106" cy="38651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28596" y="2905780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у) = 3ах – 3ау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427" y="3571876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… (2а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 = 2а</a:t>
            </a:r>
            <a:r>
              <a:rPr lang="ru-RU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+ 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rId6" action="ppaction://hlinksldjump" highlightClick="1"/>
          </p:cNvPr>
          <p:cNvSpPr/>
          <p:nvPr/>
        </p:nvSpPr>
        <p:spPr>
          <a:xfrm>
            <a:off x="285720" y="5500702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 uiExpand="1" build="p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7958"/>
            <a:ext cx="3020487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45648" y="629587"/>
            <a:ext cx="5412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23 ноября 2008 Николаю Николаевичу Носову, замечательному детскому писателю, исполнилось бы 100 лет. Это он придумал забавных маленьких человечков —Незнайку, </a:t>
            </a:r>
            <a:r>
              <a:rPr lang="ru-RU" sz="2000" b="1" i="1" dirty="0" err="1" smtClean="0"/>
              <a:t>Знайку</a:t>
            </a:r>
            <a:r>
              <a:rPr lang="ru-RU" sz="2000" b="1" i="1" dirty="0" smtClean="0"/>
              <a:t>, доктора </a:t>
            </a:r>
            <a:r>
              <a:rPr lang="ru-RU" sz="2000" b="1" i="1" dirty="0" err="1" smtClean="0"/>
              <a:t>Пилюлькина</a:t>
            </a:r>
            <a:r>
              <a:rPr lang="ru-RU" sz="2000" b="1" i="1" dirty="0" smtClean="0"/>
              <a:t>, двух изобретателей Винтика и </a:t>
            </a:r>
            <a:r>
              <a:rPr lang="ru-RU" sz="2000" b="1" i="1" dirty="0" err="1" smtClean="0"/>
              <a:t>Шпунтика</a:t>
            </a:r>
            <a:r>
              <a:rPr lang="ru-RU" sz="2000" b="1" i="1" dirty="0" smtClean="0"/>
              <a:t>, художника Тюбика и др. — и поселил их всех вместе в сказочной стране. Носов автор веселых рассказов про Мишку («Живая шляпа», «Мишкина каша», «Фантазеры», «Огородники») или про Витю («Витя Малеев в школе и дома») и др.  </a:t>
            </a:r>
            <a:endParaRPr lang="ru-RU" sz="2000" b="1" i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29586" y="5786454"/>
            <a:ext cx="857256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4282" y="214290"/>
            <a:ext cx="8715436" cy="12144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A5002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Делу время, а отдохнуть надо!</a:t>
            </a:r>
            <a:endParaRPr lang="ru-RU" sz="5400" b="1" cap="none" spc="0" dirty="0">
              <a:ln w="24500" cmpd="dbl">
                <a:solidFill>
                  <a:srgbClr val="A5002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9698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71612"/>
            <a:ext cx="60722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57150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285720" y="6072206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Сажина Наталия Николаевна 100-706-726</a:t>
            </a:r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713</Words>
  <Application>Microsoft Office PowerPoint</Application>
  <PresentationFormat>Экран (4:3)</PresentationFormat>
  <Paragraphs>155</Paragraphs>
  <Slides>16</Slides>
  <Notes>0</Notes>
  <HiddenSlides>12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Пакет</vt:lpstr>
      <vt:lpstr>Умножение одночлена на многочлен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Zamdir</dc:creator>
  <cp:lastModifiedBy>Boss</cp:lastModifiedBy>
  <cp:revision>167</cp:revision>
  <dcterms:created xsi:type="dcterms:W3CDTF">2008-11-23T09:11:47Z</dcterms:created>
  <dcterms:modified xsi:type="dcterms:W3CDTF">2011-01-23T20:13:24Z</dcterms:modified>
</cp:coreProperties>
</file>