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1" r:id="rId12"/>
    <p:sldId id="272" r:id="rId13"/>
    <p:sldId id="277" r:id="rId14"/>
    <p:sldId id="284" r:id="rId15"/>
    <p:sldId id="279" r:id="rId16"/>
    <p:sldId id="280" r:id="rId17"/>
    <p:sldId id="281" r:id="rId18"/>
    <p:sldId id="278" r:id="rId19"/>
    <p:sldId id="275" r:id="rId20"/>
    <p:sldId id="285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voina.mp3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3;&#1091;&#1088;&#1095;&#1077;&#1085;&#1082;&#1086;-&#1054;&#1095;&#1072;&#1088;&#1086;&#1074;&#1072;&#1090;&#1077;&#1083;&#1100;&#1085;&#1099;&#1081;%20&#1082;&#1086;&#1088;&#1085;&#1077;&#1090;-&#1057;&#1086;&#1083;&#1086;&#1084;&#1077;&#1085;&#1085;&#1072;&#1103;%20&#1096;&#1083;&#1103;&#1087;&#1082;&#1072;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5;&#1077;&#1089;&#1085;&#1103;%20&#1086;%20&#1084;&#1072;&#1084;&#1077;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24455">
            <a:off x="3851920" y="4725144"/>
            <a:ext cx="4965551" cy="648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ноября 1935 г.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009405" cy="6264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722720">
            <a:off x="4139784" y="1535194"/>
            <a:ext cx="489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Людмила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Марковна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Гурченко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hlinkClick r:id="rId2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90264"/>
            <a:ext cx="6948264" cy="69482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</a:t>
            </a:r>
            <a:r>
              <a:rPr lang="ru-RU" sz="3600" dirty="0" smtClean="0"/>
              <a:t>Любимая </a:t>
            </a:r>
            <a:r>
              <a:rPr lang="ru-RU" sz="3600" dirty="0"/>
              <a:t>женщина механика </a:t>
            </a:r>
            <a:r>
              <a:rPr lang="ru-RU" sz="3600" dirty="0" smtClean="0"/>
              <a:t>Гаврилова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0" y="1268760"/>
            <a:ext cx="5208580" cy="22322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347864" cy="25108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1" y="3400425"/>
            <a:ext cx="68008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"Вокзал для двоих" (</a:t>
            </a:r>
            <a:r>
              <a:rPr lang="ru-RU" dirty="0" smtClean="0"/>
              <a:t>1983 г.)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4714876" cy="36113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214743"/>
            <a:ext cx="4895629" cy="3643258"/>
          </a:xfrm>
        </p:spPr>
      </p:pic>
    </p:spTree>
    <p:extLst>
      <p:ext uri="{BB962C8B-B14F-4D97-AF65-F5344CB8AC3E}">
        <p14:creationId xmlns:p14="http://schemas.microsoft.com/office/powerpoint/2010/main" val="32679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Борис Андроникашвили</a:t>
            </a:r>
            <a:endParaRPr lang="ru-RU" sz="32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2160240" cy="30243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54" y="1428736"/>
            <a:ext cx="3036846" cy="227763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819275"/>
            <a:ext cx="3810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071678"/>
            <a:ext cx="4543428" cy="1143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Дочь Маша, внучка Елена и правнучка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" y="0"/>
            <a:ext cx="4054574" cy="50936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64" y="3022501"/>
            <a:ext cx="5220033" cy="3816424"/>
          </a:xfrm>
        </p:spPr>
      </p:pic>
      <p:sp>
        <p:nvSpPr>
          <p:cNvPr id="7" name="TextBox 6"/>
          <p:cNvSpPr txBox="1"/>
          <p:nvPr/>
        </p:nvSpPr>
        <p:spPr>
          <a:xfrm>
            <a:off x="0" y="5072074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Дочь  Маша –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448" y="5512931"/>
            <a:ext cx="3927512" cy="604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актёр </a:t>
            </a:r>
            <a:r>
              <a:rPr lang="ru-RU" dirty="0"/>
              <a:t>Александр </a:t>
            </a:r>
            <a:r>
              <a:rPr lang="ru-RU" dirty="0" smtClean="0"/>
              <a:t>Фадеев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0"/>
            <a:ext cx="4512501" cy="33843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816424" cy="534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Иосиф Кобзон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4248472" cy="455193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0364" y="3177812"/>
            <a:ext cx="3312368" cy="36801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3011785" cy="42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4194"/>
            <a:ext cx="4824536" cy="68921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168" y="1340768"/>
            <a:ext cx="2973016" cy="1143000"/>
          </a:xfrm>
        </p:spPr>
        <p:txBody>
          <a:bodyPr>
            <a:noAutofit/>
          </a:bodyPr>
          <a:lstStyle/>
          <a:p>
            <a:r>
              <a:rPr lang="ru-RU" sz="3200" dirty="0"/>
              <a:t>Константин </a:t>
            </a:r>
            <a:r>
              <a:rPr lang="ru-RU" sz="3200" dirty="0" err="1" smtClean="0"/>
              <a:t>Купервейс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и</a:t>
            </a:r>
            <a:br>
              <a:rPr lang="ru-RU" sz="3200" dirty="0" smtClean="0"/>
            </a:br>
            <a:r>
              <a:rPr lang="ru-RU" sz="3200" dirty="0" smtClean="0"/>
              <a:t>Людмила Гурченко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91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4290"/>
            <a:ext cx="4038600" cy="334925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28"/>
            <a:ext cx="3884642" cy="295232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68" y="2332037"/>
            <a:ext cx="2491355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3284984"/>
            <a:ext cx="3685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Сергей Сенин и Людмила Гурченко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3752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Заслуженная артистка РСФСР (1969)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Лауреат Государственной премии РСФСР им. братьев Васильевых (1976) — за роль в кинофильме «Старые стены»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Народная артистка РСФСР (1977)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Орден Трудового Красного Знамени (1981)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Приз за лучшую женскую роль на Международном кинофестивале в Маниле (1982) — за роль в кинофильме «Любимая женщина механика Гаврилова»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Приз за лучшую женскую роль на </a:t>
            </a:r>
            <a:r>
              <a:rPr lang="ru-RU" dirty="0" err="1"/>
              <a:t>XVI</a:t>
            </a:r>
            <a:r>
              <a:rPr lang="ru-RU" dirty="0"/>
              <a:t> Всесоюзном кинофестивале (1983) — за роль в кинофильме «Вокзал для двоих»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Лучшая актриса 1983 года по результатам опроса журнала «Советский экран».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Народная артистка СССР (1983)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Приз за лучшую женскую роль на Международном кинофестивале комедийных фильмов в Габрово (1985) — за роль в кинофильме «</a:t>
            </a:r>
            <a:r>
              <a:rPr lang="ru-RU" dirty="0" err="1"/>
              <a:t>Прохиндиада</a:t>
            </a:r>
            <a:r>
              <a:rPr lang="ru-RU" dirty="0"/>
              <a:t>, или Бег на месте»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Приз «За выдающийся вклад в профессию» на Кинофестивале «Созвездие» (1992)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Лауреат Государственной премии Российской Федерации (1994) — за роли в художественных фильмах последних лет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Орден «За заслуги перед Отечеством» </a:t>
            </a:r>
            <a:r>
              <a:rPr lang="ru-RU" dirty="0" err="1"/>
              <a:t>IV</a:t>
            </a:r>
            <a:r>
              <a:rPr lang="ru-RU" dirty="0"/>
              <a:t> степени (2000)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за большие заслуги в области киноискусства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Орден «За заслуги перед Отечеством» </a:t>
            </a:r>
            <a:r>
              <a:rPr lang="ru-RU" dirty="0" smtClean="0"/>
              <a:t>III степени (2005) </a:t>
            </a:r>
          </a:p>
          <a:p>
            <a:pPr marL="0" indent="0">
              <a:buNone/>
            </a:pPr>
            <a:r>
              <a:rPr lang="ru-RU" dirty="0" smtClean="0"/>
              <a:t>— за большой вклад в  развитие </a:t>
            </a:r>
            <a:r>
              <a:rPr lang="ru-RU" dirty="0"/>
              <a:t>искусства и многолетнюю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творческую деятельность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Лауреат Премии «Ника» в номинации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Честь и достоинство» (2010)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Орден «За заслуги перед Отечеством» </a:t>
            </a:r>
            <a:r>
              <a:rPr lang="ru-RU" dirty="0" smtClean="0"/>
              <a:t>II </a:t>
            </a:r>
            <a:r>
              <a:rPr lang="ru-RU" dirty="0"/>
              <a:t>степени (2010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/>
          <a:stretch/>
        </p:blipFill>
        <p:spPr>
          <a:xfrm>
            <a:off x="5660136" y="3861048"/>
            <a:ext cx="348386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папо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868392" cy="42930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99884" y="492233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Гурченко Марк Гаврилович (1898 -1973 </a:t>
            </a:r>
            <a:r>
              <a:rPr lang="ru-RU" dirty="0" err="1" smtClean="0"/>
              <a:t>г.г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6" name="Объект 5" descr="С папой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82" y="136797"/>
            <a:ext cx="2664296" cy="36450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60" y="3789039"/>
            <a:ext cx="3859540" cy="30495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061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9547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 smtClean="0"/>
              <a:t>Наиболее же плодотворными были 1976-ой и 1978-ой (по 6 фильмов), 1973-ий (5 фильмов), 1972-ой, 1990-ый, 2000-ый и 2005-ый (по 4 фильма)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2000 — Старые ключи</a:t>
            </a:r>
          </a:p>
          <a:p>
            <a:pPr marL="1165225" indent="-354013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Старые песни о главном (постскриптум), </a:t>
            </a:r>
          </a:p>
          <a:p>
            <a:pPr marL="1165225" indent="-354013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Женское счастье</a:t>
            </a:r>
          </a:p>
          <a:p>
            <a:pPr marL="1165225" indent="-354013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Прощай, Двадцатый…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2002— Бессовестные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2004— Если завтра в поход…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2005 — Двенадцать стульев</a:t>
            </a:r>
          </a:p>
          <a:p>
            <a:pPr marL="903288" indent="-92075" defTabSz="1076325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Осторожно, Задов! 2</a:t>
            </a:r>
          </a:p>
          <a:p>
            <a:pPr marL="903288" indent="-92075" defTabSz="1076325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Взять </a:t>
            </a:r>
            <a:r>
              <a:rPr lang="ru-RU" sz="2200" dirty="0" err="1" smtClean="0">
                <a:solidFill>
                  <a:srgbClr val="002060"/>
                </a:solidFill>
              </a:rPr>
              <a:t>Тарантину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903288" indent="-92075" defTabSz="1076325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Горыныч и Виктория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2006 — Карнавальная ночь-2, или Пятьдесят лет спустя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2008 — Высшая мера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2010— Пёстрые сумерки -4ноября премьера, </a:t>
            </a:r>
            <a:r>
              <a:rPr lang="ru-RU" sz="2200" dirty="0" err="1" smtClean="0">
                <a:solidFill>
                  <a:srgbClr val="002060"/>
                </a:solidFill>
              </a:rPr>
              <a:t>Гурченко</a:t>
            </a:r>
            <a:r>
              <a:rPr lang="ru-RU" sz="2200" dirty="0" smtClean="0">
                <a:solidFill>
                  <a:srgbClr val="002060"/>
                </a:solidFill>
              </a:rPr>
              <a:t> Л. режиссер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038600" cy="30488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14290"/>
            <a:ext cx="3569074" cy="39290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3264919"/>
            <a:ext cx="3449357" cy="35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876816" cy="5797337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/>
              <a:t>1953 -1958 </a:t>
            </a:r>
            <a:r>
              <a:rPr lang="ru-RU" dirty="0" smtClean="0"/>
              <a:t>гг. - ВГИК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1" y="731743"/>
            <a:ext cx="8747037" cy="5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300" b="1" i="1" dirty="0" smtClean="0"/>
              <a:t>Дорога правды /1956 </a:t>
            </a:r>
            <a:r>
              <a:rPr lang="ru-RU" sz="3300" b="1" i="1" dirty="0" smtClean="0"/>
              <a:t>г</a:t>
            </a:r>
            <a:r>
              <a:rPr lang="en-US" sz="3300" b="1" i="1" dirty="0">
                <a:latin typeface="Baskerville Old Face" pitchFamily="18" charset="0"/>
              </a:rPr>
              <a:t>.</a:t>
            </a:r>
            <a:r>
              <a:rPr lang="ru-RU" sz="3300" b="1" i="1" dirty="0" smtClean="0"/>
              <a:t>/</a:t>
            </a:r>
            <a:endParaRPr lang="ru-RU" sz="33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095434"/>
            <a:ext cx="7848871" cy="5801624"/>
          </a:xfrm>
        </p:spPr>
      </p:pic>
    </p:spTree>
    <p:extLst>
      <p:ext uri="{BB962C8B-B14F-4D97-AF65-F5344CB8AC3E}">
        <p14:creationId xmlns:p14="http://schemas.microsoft.com/office/powerpoint/2010/main" val="15520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no Pro Smbd Subhead" pitchFamily="18" charset="0"/>
              </a:rPr>
              <a:t>«Карнавальная ночь» /1956 г./</a:t>
            </a:r>
            <a:endParaRPr lang="ru-RU" b="1" i="1" dirty="0">
              <a:latin typeface="Arno Pro Smbd Subhea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60">
            <a:off x="-167878" y="1697507"/>
            <a:ext cx="5173051" cy="352839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9715"/>
          <a:stretch/>
        </p:blipFill>
        <p:spPr>
          <a:xfrm rot="795087">
            <a:off x="4383768" y="2094931"/>
            <a:ext cx="4516224" cy="38671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754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Девушка </a:t>
            </a:r>
            <a:r>
              <a:rPr lang="ru-RU" sz="4000" b="1" i="1" dirty="0"/>
              <a:t>с </a:t>
            </a:r>
            <a:r>
              <a:rPr lang="ru-RU" sz="4000" b="1" i="1" dirty="0" smtClean="0"/>
              <a:t>гитарой </a:t>
            </a:r>
            <a:r>
              <a:rPr lang="ru-RU" sz="4000" dirty="0" smtClean="0"/>
              <a:t>/1957 г./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7" y="1196752"/>
            <a:ext cx="5088565" cy="38164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5" y="3324994"/>
            <a:ext cx="4710675" cy="3533006"/>
          </a:xfrm>
        </p:spPr>
      </p:pic>
    </p:spTree>
    <p:extLst>
      <p:ext uri="{BB962C8B-B14F-4D97-AF65-F5344CB8AC3E}">
        <p14:creationId xmlns:p14="http://schemas.microsoft.com/office/powerpoint/2010/main" val="37491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no Pro Smbd Display" pitchFamily="18" charset="0"/>
              </a:rPr>
              <a:t>Рабочий </a:t>
            </a:r>
            <a:r>
              <a:rPr lang="en-US" sz="2400" b="1" dirty="0" smtClean="0">
                <a:latin typeface="Arno Pro Smbd Display" pitchFamily="18" charset="0"/>
              </a:rPr>
              <a:t> </a:t>
            </a:r>
            <a:r>
              <a:rPr lang="ru-RU" sz="2400" b="1" dirty="0" smtClean="0">
                <a:latin typeface="Arno Pro Smbd Display" pitchFamily="18" charset="0"/>
              </a:rPr>
              <a:t>посёлок</a:t>
            </a:r>
            <a:r>
              <a:rPr lang="en-US" sz="2400" b="1" dirty="0">
                <a:latin typeface="Arno Pro Smbd Display" pitchFamily="18" charset="0"/>
              </a:rPr>
              <a:t> </a:t>
            </a:r>
            <a:endParaRPr lang="ru-RU" sz="2400" b="1" dirty="0">
              <a:latin typeface="Arno Pro Smbd Display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744416" cy="5318773"/>
          </a:xfrm>
        </p:spPr>
      </p:pic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99941"/>
            <a:ext cx="4801038" cy="3627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119675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"Табачный капитан"</a:t>
            </a:r>
          </a:p>
        </p:txBody>
      </p:sp>
    </p:spTree>
    <p:extLst>
      <p:ext uri="{BB962C8B-B14F-4D97-AF65-F5344CB8AC3E}">
        <p14:creationId xmlns:p14="http://schemas.microsoft.com/office/powerpoint/2010/main" val="2052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«Соломенная шляпка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>
            <a:hlinkClick r:id="rId2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6625" cy="3672408"/>
          </a:xfrm>
        </p:spPr>
      </p:pic>
      <p:pic>
        <p:nvPicPr>
          <p:cNvPr id="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144992"/>
            <a:ext cx="4860032" cy="378462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1844824"/>
            <a:ext cx="3538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"Небесные ласточки»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pic>
        <p:nvPicPr>
          <p:cNvPr id="6" name="Объект 5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3" y="2708920"/>
            <a:ext cx="7011904" cy="424538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7828" cy="2780928"/>
          </a:xfrm>
        </p:spPr>
      </p:pic>
    </p:spTree>
    <p:extLst>
      <p:ext uri="{BB962C8B-B14F-4D97-AF65-F5344CB8AC3E}">
        <p14:creationId xmlns:p14="http://schemas.microsoft.com/office/powerpoint/2010/main" val="13120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152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1953 -1958 гг. - ВГИК</vt:lpstr>
      <vt:lpstr>Дорога правды /1956 г./</vt:lpstr>
      <vt:lpstr>«Карнавальная ночь» /1956 г./</vt:lpstr>
      <vt:lpstr>Девушка с гитарой /1957 г./</vt:lpstr>
      <vt:lpstr>Рабочий  посёлок </vt:lpstr>
      <vt:lpstr>«Соломенная шляпка»</vt:lpstr>
      <vt:lpstr>Мама</vt:lpstr>
      <vt:lpstr>Презентация PowerPoint</vt:lpstr>
      <vt:lpstr>“Любимая женщина механика Гаврилова”</vt:lpstr>
      <vt:lpstr>"Вокзал для двоих" (1983 г.)</vt:lpstr>
      <vt:lpstr>Борис Андроникашвили</vt:lpstr>
      <vt:lpstr>Дочь Маша, внучка Елена и правнучка</vt:lpstr>
      <vt:lpstr>Презентация PowerPoint</vt:lpstr>
      <vt:lpstr>Иосиф Кобзон</vt:lpstr>
      <vt:lpstr>Константин Купервейс  и Людмила Гурченко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34</cp:revision>
  <dcterms:modified xsi:type="dcterms:W3CDTF">2010-12-19T12:37:30Z</dcterms:modified>
</cp:coreProperties>
</file>