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663300"/>
    <a:srgbClr val="00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66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14.01.2011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14.01.2011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14.01.2011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14.01.2011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14.01.2011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5B106E36-FD25-4E2D-B0AA-010F637433A0}" type="datetimeFigureOut">
              <a:rPr lang="ru-RU" smtClean="0"/>
              <a:pPr/>
              <a:t>14.01.2011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14.01.2011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slide" Target="slide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357166"/>
            <a:ext cx="8072494" cy="182880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rgbClr val="FFFF00"/>
                </a:solidFill>
                <a:latin typeface="Arial Black" pitchFamily="34" charset="0"/>
              </a:rPr>
              <a:t>Начало гуситского движения.</a:t>
            </a:r>
            <a:endParaRPr lang="ru-RU" b="1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57290" y="2500306"/>
            <a:ext cx="6705600" cy="3214710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План урока:</a:t>
            </a:r>
          </a:p>
          <a:p>
            <a:pPr marL="514350" indent="-514350">
              <a:buAutoNum type="arabicPeriod"/>
            </a:pP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pPr marL="514350" indent="-514350">
              <a:buAutoNum type="arabicPeriod"/>
            </a:pP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pPr marL="514350" indent="-514350">
              <a:buAutoNum type="arabicPeriod"/>
            </a:pP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pPr marL="514350" indent="-514350">
              <a:buAutoNum type="arabicPeriod"/>
            </a:pP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pPr marL="514350" indent="-514350">
              <a:buAutoNum type="arabicPeriod"/>
            </a:pP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pPr marL="514350" indent="-514350"/>
            <a:r>
              <a:rPr lang="ru-RU" sz="2800" b="1" dirty="0" err="1" smtClean="0">
                <a:latin typeface="Arial" pitchFamily="34" charset="0"/>
                <a:cs typeface="Arial" pitchFamily="34" charset="0"/>
              </a:rPr>
              <a:t>Д\з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: § 34.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1. ?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2648" y="2071678"/>
            <a:ext cx="8153400" cy="4024322"/>
          </a:xfrm>
        </p:spPr>
        <p:txBody>
          <a:bodyPr/>
          <a:lstStyle/>
          <a:p>
            <a:pPr algn="ctr"/>
            <a:r>
              <a:rPr lang="ru-RU" sz="3200" b="1" dirty="0" smtClean="0"/>
              <a:t>Чешский король Карл 1 был избран королем Священной Римской империи. Чехия стала в ней самым сильным государством:</a:t>
            </a:r>
          </a:p>
          <a:p>
            <a:r>
              <a:rPr lang="ru-RU" sz="3200" b="1" dirty="0" smtClean="0"/>
              <a:t>расширение территории;</a:t>
            </a:r>
          </a:p>
          <a:p>
            <a:r>
              <a:rPr lang="ru-RU" sz="3200" b="1" dirty="0" smtClean="0"/>
              <a:t>развитие ремесла, торговли и культуры.</a:t>
            </a:r>
          </a:p>
          <a:p>
            <a:pPr>
              <a:buNone/>
            </a:pPr>
            <a:endParaRPr lang="ru-RU" b="1" dirty="0" smtClean="0"/>
          </a:p>
          <a:p>
            <a:endParaRPr lang="ru-RU" b="1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642910" y="214290"/>
            <a:ext cx="8153400" cy="990600"/>
          </a:xfrm>
          <a:prstGeom prst="rect">
            <a:avLst/>
          </a:prstGeom>
          <a:ln w="76200">
            <a:solidFill>
              <a:schemeClr val="accent1"/>
            </a:solidFill>
          </a:ln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anchor="ctr">
            <a:normAutofit fontScale="92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1. Хозяйственный подъем в Чехии.</a:t>
            </a:r>
            <a:endParaRPr kumimoji="0" lang="ru-RU" sz="44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Arial Black" pitchFamily="34" charset="0"/>
              </a:rPr>
              <a:t>2. ?</a:t>
            </a:r>
            <a:endParaRPr lang="ru-RU" b="1" dirty="0">
              <a:solidFill>
                <a:srgbClr val="C00000"/>
              </a:solidFill>
              <a:latin typeface="Arial Black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000364" y="1857364"/>
            <a:ext cx="3214710" cy="4357718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b="1" dirty="0" smtClean="0"/>
              <a:t>  </a:t>
            </a:r>
            <a:r>
              <a:rPr lang="ru-RU" sz="2800" b="1" dirty="0" smtClean="0">
                <a:solidFill>
                  <a:srgbClr val="002060"/>
                </a:solidFill>
              </a:rPr>
              <a:t>1) гнета феодалов и городских богачей</a:t>
            </a:r>
          </a:p>
          <a:p>
            <a:endParaRPr lang="ru-RU" sz="2800" b="1" dirty="0" smtClean="0">
              <a:solidFill>
                <a:srgbClr val="002060"/>
              </a:solidFill>
            </a:endParaRPr>
          </a:p>
          <a:p>
            <a:r>
              <a:rPr lang="ru-RU" sz="2800" b="1" dirty="0" smtClean="0">
                <a:solidFill>
                  <a:srgbClr val="002060"/>
                </a:solidFill>
              </a:rPr>
              <a:t>  </a:t>
            </a:r>
            <a:r>
              <a:rPr lang="ru-RU" sz="2800" b="1" dirty="0" smtClean="0">
                <a:solidFill>
                  <a:srgbClr val="002060"/>
                </a:solidFill>
                <a:hlinkClick r:id="rId3" action="ppaction://hlinksldjump"/>
              </a:rPr>
              <a:t>2) чужеземного засилья</a:t>
            </a:r>
            <a:endParaRPr lang="ru-RU" sz="2800" b="1" dirty="0" smtClean="0">
              <a:solidFill>
                <a:srgbClr val="002060"/>
              </a:solidFill>
            </a:endParaRPr>
          </a:p>
          <a:p>
            <a:endParaRPr lang="ru-RU" sz="2800" b="1" dirty="0" smtClean="0">
              <a:solidFill>
                <a:srgbClr val="002060"/>
              </a:solidFill>
            </a:endParaRPr>
          </a:p>
          <a:p>
            <a:r>
              <a:rPr lang="ru-RU" sz="2800" b="1" dirty="0" smtClean="0">
                <a:solidFill>
                  <a:srgbClr val="002060"/>
                </a:solidFill>
              </a:rPr>
              <a:t>  3) католической церкви </a:t>
            </a:r>
            <a:endParaRPr lang="ru-RU" sz="2800" b="1" dirty="0">
              <a:solidFill>
                <a:srgbClr val="002060"/>
              </a:solidFill>
            </a:endParaRPr>
          </a:p>
        </p:txBody>
      </p:sp>
      <p:grpSp>
        <p:nvGrpSpPr>
          <p:cNvPr id="11" name="Группа 10"/>
          <p:cNvGrpSpPr/>
          <p:nvPr/>
        </p:nvGrpSpPr>
        <p:grpSpPr>
          <a:xfrm>
            <a:off x="0" y="1857364"/>
            <a:ext cx="2714612" cy="4286280"/>
            <a:chOff x="0" y="1857364"/>
            <a:chExt cx="2714612" cy="4286280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0" y="1857364"/>
              <a:ext cx="2143140" cy="4286280"/>
            </a:xfrm>
            <a:prstGeom prst="rect">
              <a:avLst/>
            </a:prstGeom>
            <a:ln w="76200"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b="1" dirty="0" smtClean="0">
                  <a:latin typeface="Arial" pitchFamily="34" charset="0"/>
                  <a:cs typeface="Arial" pitchFamily="34" charset="0"/>
                </a:rPr>
                <a:t>Крестьяне</a:t>
              </a:r>
            </a:p>
            <a:p>
              <a:pPr algn="ctr"/>
              <a:endParaRPr lang="ru-RU" sz="2400" b="1" dirty="0" smtClean="0">
                <a:latin typeface="Arial" pitchFamily="34" charset="0"/>
                <a:cs typeface="Arial" pitchFamily="34" charset="0"/>
              </a:endParaRPr>
            </a:p>
            <a:p>
              <a:pPr algn="ctr"/>
              <a:endParaRPr lang="ru-RU" sz="2400" b="1" dirty="0" smtClean="0">
                <a:latin typeface="Arial" pitchFamily="34" charset="0"/>
                <a:cs typeface="Arial" pitchFamily="34" charset="0"/>
              </a:endParaRPr>
            </a:p>
            <a:p>
              <a:pPr algn="ctr"/>
              <a:endParaRPr lang="ru-RU" sz="2400" b="1" dirty="0" smtClean="0">
                <a:latin typeface="Arial" pitchFamily="34" charset="0"/>
                <a:cs typeface="Arial" pitchFamily="34" charset="0"/>
              </a:endParaRPr>
            </a:p>
            <a:p>
              <a:pPr algn="ctr"/>
              <a:endParaRPr lang="ru-RU" sz="2400" b="1" dirty="0" smtClean="0">
                <a:latin typeface="Arial" pitchFamily="34" charset="0"/>
                <a:cs typeface="Arial" pitchFamily="34" charset="0"/>
              </a:endParaRPr>
            </a:p>
            <a:p>
              <a:pPr algn="ctr"/>
              <a:endParaRPr lang="ru-RU" sz="2400" b="1" dirty="0" smtClean="0">
                <a:latin typeface="Arial" pitchFamily="34" charset="0"/>
                <a:cs typeface="Arial" pitchFamily="34" charset="0"/>
              </a:endParaRPr>
            </a:p>
            <a:p>
              <a:pPr algn="ctr"/>
              <a:endParaRPr lang="ru-RU" sz="2400" b="1" dirty="0" smtClean="0">
                <a:latin typeface="Arial" pitchFamily="34" charset="0"/>
                <a:cs typeface="Arial" pitchFamily="34" charset="0"/>
              </a:endParaRPr>
            </a:p>
            <a:p>
              <a:pPr algn="ctr"/>
              <a:r>
                <a:rPr lang="ru-RU" sz="2400" b="1" dirty="0" smtClean="0">
                  <a:latin typeface="Arial" pitchFamily="34" charset="0"/>
                  <a:cs typeface="Arial" pitchFamily="34" charset="0"/>
                </a:rPr>
                <a:t>Городские бедняки</a:t>
              </a:r>
              <a:endParaRPr lang="ru-RU" sz="24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" name="Стрелка вправо 4"/>
            <p:cNvSpPr/>
            <p:nvPr/>
          </p:nvSpPr>
          <p:spPr>
            <a:xfrm>
              <a:off x="2143108" y="3786190"/>
              <a:ext cx="571504" cy="500066"/>
            </a:xfrm>
            <a:prstGeom prst="rightArrow">
              <a:avLst/>
            </a:prstGeom>
            <a:ln w="57150"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Стрелка вправо 8"/>
            <p:cNvSpPr/>
            <p:nvPr/>
          </p:nvSpPr>
          <p:spPr>
            <a:xfrm>
              <a:off x="2143108" y="2357430"/>
              <a:ext cx="571504" cy="500066"/>
            </a:xfrm>
            <a:prstGeom prst="rightArrow">
              <a:avLst/>
            </a:prstGeom>
            <a:ln w="57150"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Стрелка вправо 9"/>
            <p:cNvSpPr/>
            <p:nvPr/>
          </p:nvSpPr>
          <p:spPr>
            <a:xfrm>
              <a:off x="2143108" y="5286388"/>
              <a:ext cx="571504" cy="500066"/>
            </a:xfrm>
            <a:prstGeom prst="rightArrow">
              <a:avLst/>
            </a:prstGeom>
            <a:ln w="57150"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3" name="Группа 12"/>
          <p:cNvGrpSpPr/>
          <p:nvPr/>
        </p:nvGrpSpPr>
        <p:grpSpPr>
          <a:xfrm>
            <a:off x="6357950" y="1857364"/>
            <a:ext cx="2786050" cy="4286280"/>
            <a:chOff x="6357950" y="1857364"/>
            <a:chExt cx="2786050" cy="4286280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7000860" y="1857364"/>
              <a:ext cx="2143140" cy="4286280"/>
            </a:xfrm>
            <a:prstGeom prst="rect">
              <a:avLst/>
            </a:prstGeom>
            <a:ln w="76200"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b="1" dirty="0" smtClean="0">
                  <a:latin typeface="Arial" pitchFamily="34" charset="0"/>
                  <a:cs typeface="Arial" pitchFamily="34" charset="0"/>
                </a:rPr>
                <a:t>Рыцари и часть чешских панов</a:t>
              </a:r>
            </a:p>
            <a:p>
              <a:pPr algn="ctr"/>
              <a:endParaRPr lang="ru-RU" sz="2400" b="1" dirty="0" smtClean="0">
                <a:latin typeface="Arial" pitchFamily="34" charset="0"/>
                <a:cs typeface="Arial" pitchFamily="34" charset="0"/>
              </a:endParaRPr>
            </a:p>
            <a:p>
              <a:pPr algn="ctr"/>
              <a:r>
                <a:rPr lang="ru-RU" sz="2400" b="1" dirty="0" smtClean="0">
                  <a:latin typeface="Arial" pitchFamily="34" charset="0"/>
                  <a:cs typeface="Arial" pitchFamily="34" charset="0"/>
                </a:rPr>
                <a:t>Богатые мастера и торговцы</a:t>
              </a:r>
              <a:endParaRPr lang="ru-RU" sz="24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Стрелка вправо 7"/>
            <p:cNvSpPr/>
            <p:nvPr/>
          </p:nvSpPr>
          <p:spPr>
            <a:xfrm flipH="1">
              <a:off x="6357950" y="3857628"/>
              <a:ext cx="642942" cy="500066"/>
            </a:xfrm>
            <a:prstGeom prst="rightArrow">
              <a:avLst/>
            </a:prstGeom>
            <a:ln w="57150"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Стрелка вправо 11"/>
            <p:cNvSpPr/>
            <p:nvPr/>
          </p:nvSpPr>
          <p:spPr>
            <a:xfrm flipH="1">
              <a:off x="6357950" y="5286388"/>
              <a:ext cx="642942" cy="500066"/>
            </a:xfrm>
            <a:prstGeom prst="rightArrow">
              <a:avLst/>
            </a:prstGeom>
            <a:ln w="57150"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Заголовок 1"/>
          <p:cNvSpPr txBox="1">
            <a:spLocks/>
          </p:cNvSpPr>
          <p:nvPr/>
        </p:nvSpPr>
        <p:spPr>
          <a:xfrm>
            <a:off x="571472" y="214290"/>
            <a:ext cx="8153400" cy="9906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anchor="ctr">
            <a:normAutofit fontScale="7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  <a:hlinkClick r:id="rId4" action="ppaction://hlinksldjump"/>
              </a:rPr>
              <a:t>2. Рост феодального гнета и немецкого засилья.</a:t>
            </a:r>
            <a:endParaRPr kumimoji="0" lang="ru-RU" sz="4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 Black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771508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hlinkClick r:id="rId2" action="ppaction://hlinksldjump"/>
              </a:rPr>
              <a:t>Решите историческую задачу: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72072"/>
          </a:xfrm>
        </p:spPr>
        <p:txBody>
          <a:bodyPr>
            <a:normAutofit lnSpcReduction="10000"/>
          </a:bodyPr>
          <a:lstStyle/>
          <a:p>
            <a:r>
              <a:rPr lang="ru-RU" b="1" dirty="0" smtClean="0"/>
              <a:t>За 10 лет (1374 – 1383) в списки жителей Праги было внесено </a:t>
            </a:r>
            <a:r>
              <a:rPr lang="ru-RU" dirty="0" smtClean="0">
                <a:solidFill>
                  <a:srgbClr val="C00000"/>
                </a:solidFill>
                <a:latin typeface="Arial Black" pitchFamily="34" charset="0"/>
              </a:rPr>
              <a:t>520</a:t>
            </a:r>
            <a:r>
              <a:rPr lang="ru-RU" b="1" dirty="0" smtClean="0"/>
              <a:t> богатых горожан, имевших собственные дома, из них немцев – </a:t>
            </a:r>
            <a:r>
              <a:rPr lang="ru-RU" dirty="0" smtClean="0">
                <a:solidFill>
                  <a:srgbClr val="C00000"/>
                </a:solidFill>
                <a:latin typeface="Arial Black" pitchFamily="34" charset="0"/>
              </a:rPr>
              <a:t>324</a:t>
            </a:r>
            <a:r>
              <a:rPr lang="ru-RU" b="1" dirty="0" smtClean="0"/>
              <a:t>. В последующие 10 лет (1384 – 1393) из </a:t>
            </a:r>
            <a:r>
              <a:rPr lang="ru-RU" dirty="0" smtClean="0">
                <a:solidFill>
                  <a:srgbClr val="A50021"/>
                </a:solidFill>
                <a:latin typeface="Arial Black" pitchFamily="34" charset="0"/>
              </a:rPr>
              <a:t>242</a:t>
            </a:r>
            <a:r>
              <a:rPr lang="ru-RU" b="1" dirty="0" smtClean="0"/>
              <a:t> домовладельцев, занесенных в списки жителей Праги, </a:t>
            </a:r>
            <a:r>
              <a:rPr lang="ru-RU" dirty="0" smtClean="0">
                <a:solidFill>
                  <a:srgbClr val="C00000"/>
                </a:solidFill>
                <a:latin typeface="Arial Black" pitchFamily="34" charset="0"/>
              </a:rPr>
              <a:t>156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 smtClean="0"/>
              <a:t>были немцы.</a:t>
            </a:r>
          </a:p>
          <a:p>
            <a:r>
              <a:rPr lang="ru-RU" b="1" dirty="0" smtClean="0"/>
              <a:t>О чем говорит данный факт? </a:t>
            </a:r>
          </a:p>
          <a:p>
            <a:r>
              <a:rPr lang="ru-RU" b="1" dirty="0" smtClean="0"/>
              <a:t>Какой процент жителей составляли немцы в первом десятилетии и во втором?</a:t>
            </a:r>
          </a:p>
          <a:p>
            <a:r>
              <a:rPr lang="ru-RU" b="1" dirty="0" smtClean="0">
                <a:solidFill>
                  <a:srgbClr val="0070C0"/>
                </a:solidFill>
                <a:latin typeface="Arial Black" pitchFamily="34" charset="0"/>
              </a:rPr>
              <a:t>62,3%</a:t>
            </a:r>
          </a:p>
          <a:p>
            <a:r>
              <a:rPr lang="ru-RU" b="1" dirty="0" smtClean="0">
                <a:solidFill>
                  <a:srgbClr val="0070C0"/>
                </a:solidFill>
                <a:latin typeface="Arial Black" pitchFamily="34" charset="0"/>
              </a:rPr>
              <a:t>64,4%</a:t>
            </a:r>
          </a:p>
          <a:p>
            <a:endParaRPr lang="ru-RU" b="1" dirty="0"/>
          </a:p>
        </p:txBody>
      </p:sp>
    </p:spTree>
  </p:cSld>
  <p:clrMapOvr>
    <a:masterClrMapping/>
  </p:clrMapOvr>
  <p:transition spd="med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3300"/>
                </a:solidFill>
              </a:rPr>
              <a:t>3. ?</a:t>
            </a:r>
            <a:endParaRPr lang="ru-RU" b="1" dirty="0">
              <a:solidFill>
                <a:srgbClr val="0033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282" y="1857364"/>
            <a:ext cx="8643998" cy="4714908"/>
          </a:xfrm>
        </p:spPr>
        <p:txBody>
          <a:bodyPr/>
          <a:lstStyle/>
          <a:p>
            <a:r>
              <a:rPr lang="ru-RU" b="1" dirty="0" smtClean="0"/>
              <a:t>Великий раскол в католической церкви привел к упадку ее авторитета.</a:t>
            </a:r>
          </a:p>
          <a:p>
            <a:r>
              <a:rPr lang="ru-RU" b="1" dirty="0" smtClean="0"/>
              <a:t>В Чехии католическая церковь была самым крупным феодалом, нещадно эксплуатировавшим крестьян.</a:t>
            </a:r>
          </a:p>
          <a:p>
            <a:pPr>
              <a:buNone/>
            </a:pPr>
            <a:endParaRPr lang="ru-RU" b="1" dirty="0" smtClean="0"/>
          </a:p>
          <a:p>
            <a:pPr algn="ctr"/>
            <a:r>
              <a:rPr lang="ru-RU" b="1" dirty="0" smtClean="0">
                <a:solidFill>
                  <a:srgbClr val="663300"/>
                </a:solidFill>
              </a:rPr>
              <a:t>Какие слои населения выступали против католической церкви и почему? </a:t>
            </a:r>
            <a:endParaRPr lang="ru-RU" b="1" dirty="0">
              <a:solidFill>
                <a:srgbClr val="663300"/>
              </a:solidFill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500034" y="214290"/>
            <a:ext cx="8153400" cy="990600"/>
          </a:xfrm>
          <a:prstGeom prst="rect">
            <a:avLst/>
          </a:prstGeom>
          <a:solidFill>
            <a:srgbClr val="FFFF00"/>
          </a:solidFill>
          <a:ln w="57150">
            <a:solidFill>
              <a:srgbClr val="92D050"/>
            </a:solidFill>
          </a:ln>
        </p:spPr>
        <p:txBody>
          <a:bodyPr vert="horz" anchor="ctr">
            <a:normAutofit fontScale="7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33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3. Рост недовольства католической церковью.</a:t>
            </a:r>
            <a:endParaRPr kumimoji="0" lang="ru-RU" sz="4400" b="1" i="0" u="none" strike="noStrike" kern="1200" cap="none" spc="0" normalizeH="0" baseline="0" noProof="0" dirty="0">
              <a:ln>
                <a:noFill/>
              </a:ln>
              <a:solidFill>
                <a:srgbClr val="0033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med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C00000"/>
                </a:solidFill>
                <a:latin typeface="Arial Black" pitchFamily="34" charset="0"/>
              </a:rPr>
              <a:t>4. ?</a:t>
            </a:r>
            <a:endParaRPr lang="ru-RU" dirty="0">
              <a:solidFill>
                <a:srgbClr val="C00000"/>
              </a:solidFill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857620" y="1643050"/>
            <a:ext cx="4908428" cy="4929222"/>
          </a:xfrm>
        </p:spPr>
        <p:txBody>
          <a:bodyPr>
            <a:normAutofit fontScale="92500" lnSpcReduction="10000"/>
          </a:bodyPr>
          <a:lstStyle/>
          <a:p>
            <a:r>
              <a:rPr lang="ru-RU" sz="3200" b="1" dirty="0" smtClean="0"/>
              <a:t>Ян Гус выступал против католической церкви и требовал ее реформы:</a:t>
            </a:r>
          </a:p>
          <a:p>
            <a:pPr marL="514350" indent="-514350">
              <a:buAutoNum type="arabicPeriod"/>
            </a:pPr>
            <a:r>
              <a:rPr lang="ru-RU" sz="3200" b="1" dirty="0" smtClean="0"/>
              <a:t>Отмена платы за обряды.</a:t>
            </a:r>
          </a:p>
          <a:p>
            <a:pPr marL="514350" indent="-514350">
              <a:buAutoNum type="arabicPeriod"/>
            </a:pPr>
            <a:r>
              <a:rPr lang="ru-RU" sz="3200" b="1" dirty="0" smtClean="0"/>
              <a:t>Богослужение проводить на родном языке.</a:t>
            </a:r>
          </a:p>
          <a:p>
            <a:pPr marL="514350" indent="-514350">
              <a:buAutoNum type="arabicPeriod"/>
            </a:pPr>
            <a:r>
              <a:rPr lang="ru-RU" sz="3200" b="1" dirty="0" smtClean="0"/>
              <a:t>Лишение церкви ее земельных владений и богатств.</a:t>
            </a:r>
            <a:endParaRPr lang="ru-RU" sz="3200" b="1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642910" y="214290"/>
            <a:ext cx="8153400" cy="9906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57150">
            <a:solidFill>
              <a:srgbClr val="92D050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vert="horz" anchor="ctr">
            <a:normAutofit fontScale="92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4. Выступление Яна Гуса.</a:t>
            </a: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 Black" pitchFamily="34" charset="0"/>
              <a:ea typeface="+mj-ea"/>
              <a:cs typeface="+mj-cs"/>
            </a:endParaRPr>
          </a:p>
        </p:txBody>
      </p:sp>
      <p:pic>
        <p:nvPicPr>
          <p:cNvPr id="5" name="Picture 8" descr="1"/>
          <p:cNvPicPr>
            <a:picLocks noChangeAspect="1" noChangeArrowheads="1"/>
          </p:cNvPicPr>
          <p:nvPr/>
        </p:nvPicPr>
        <p:blipFill>
          <a:blip r:embed="rId3">
            <a:lum bright="-6000" contrast="48000"/>
          </a:blip>
          <a:srcRect/>
          <a:stretch>
            <a:fillRect/>
          </a:stretch>
        </p:blipFill>
        <p:spPr bwMode="auto">
          <a:xfrm>
            <a:off x="214282" y="1785926"/>
            <a:ext cx="3357563" cy="4464050"/>
          </a:xfrm>
          <a:prstGeom prst="rect">
            <a:avLst/>
          </a:prstGeom>
          <a:noFill/>
          <a:ln w="76200">
            <a:solidFill>
              <a:schemeClr val="tx2"/>
            </a:solidFill>
            <a:miter lim="800000"/>
            <a:headEnd/>
            <a:tailEnd/>
          </a:ln>
        </p:spPr>
      </p:pic>
    </p:spTree>
  </p:cSld>
  <p:clrMapOvr>
    <a:masterClrMapping/>
  </p:clrMapOvr>
  <p:transition spd="med"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C00000"/>
                </a:solidFill>
                <a:latin typeface="Arial Black" pitchFamily="34" charset="0"/>
              </a:rPr>
              <a:t>5. ?</a:t>
            </a:r>
            <a:endParaRPr lang="ru-RU" dirty="0">
              <a:solidFill>
                <a:srgbClr val="C00000"/>
              </a:solidFill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57158" y="1714488"/>
            <a:ext cx="8408890" cy="4381512"/>
          </a:xfrm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Церковный собор </a:t>
            </a:r>
            <a:r>
              <a:rPr lang="ru-RU" b="1" dirty="0" smtClean="0">
                <a:solidFill>
                  <a:srgbClr val="663300"/>
                </a:solidFill>
              </a:rPr>
              <a:t>– съезд высшего духовенства.</a:t>
            </a:r>
          </a:p>
          <a:p>
            <a:r>
              <a:rPr lang="ru-RU" b="1" u="sng" dirty="0" smtClean="0">
                <a:solidFill>
                  <a:srgbClr val="A50021"/>
                </a:solidFill>
                <a:latin typeface="Arial Black" pitchFamily="34" charset="0"/>
              </a:rPr>
              <a:t>1415 г.</a:t>
            </a:r>
            <a:r>
              <a:rPr lang="ru-RU" b="1" dirty="0" smtClean="0">
                <a:solidFill>
                  <a:srgbClr val="663300"/>
                </a:solidFill>
              </a:rPr>
              <a:t> – сожжение Яна Гуса на костре.</a:t>
            </a:r>
          </a:p>
          <a:p>
            <a:endParaRPr lang="ru-RU" b="1" dirty="0"/>
          </a:p>
        </p:txBody>
      </p:sp>
      <p:pic>
        <p:nvPicPr>
          <p:cNvPr id="4" name="Picture 9" descr="1"/>
          <p:cNvPicPr>
            <a:picLocks noChangeAspect="1" noChangeArrowheads="1"/>
          </p:cNvPicPr>
          <p:nvPr/>
        </p:nvPicPr>
        <p:blipFill>
          <a:blip r:embed="rId2">
            <a:lum bright="-12000" contrast="24000"/>
          </a:blip>
          <a:srcRect/>
          <a:stretch>
            <a:fillRect/>
          </a:stretch>
        </p:blipFill>
        <p:spPr bwMode="auto">
          <a:xfrm>
            <a:off x="428596" y="3071810"/>
            <a:ext cx="4752975" cy="3390900"/>
          </a:xfrm>
          <a:prstGeom prst="rect">
            <a:avLst/>
          </a:prstGeom>
          <a:noFill/>
          <a:ln w="76200">
            <a:solidFill>
              <a:schemeClr val="tx2"/>
            </a:solidFill>
            <a:miter lim="800000"/>
            <a:headEnd/>
            <a:tailEnd/>
          </a:ln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642910" y="214290"/>
            <a:ext cx="8153400" cy="990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5. Гибель Яна Гуса.</a:t>
            </a: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Black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med"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357166"/>
            <a:ext cx="8072494" cy="182880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rgbClr val="FFFF00"/>
                </a:solidFill>
                <a:latin typeface="Arial Black" pitchFamily="34" charset="0"/>
              </a:rPr>
              <a:t>Начало гуситского движения.</a:t>
            </a:r>
            <a:endParaRPr lang="ru-RU" b="1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71538" y="2500306"/>
            <a:ext cx="7358114" cy="3214710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План урока:</a:t>
            </a:r>
          </a:p>
          <a:p>
            <a:pPr marL="514350" indent="-514350">
              <a:buAutoNum type="arabicPeriod"/>
            </a:pP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Хозяйственный подъем в Чехии.</a:t>
            </a:r>
          </a:p>
          <a:p>
            <a:pPr marL="514350" indent="-514350">
              <a:buAutoNum type="arabicPeriod"/>
            </a:pP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Рост феодального гнета и немецкого засилья.</a:t>
            </a:r>
          </a:p>
          <a:p>
            <a:pPr marL="514350" indent="-514350">
              <a:buAutoNum type="arabicPeriod"/>
            </a:pP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Рост недовольства католической церковью.</a:t>
            </a:r>
          </a:p>
          <a:p>
            <a:pPr marL="514350" indent="-514350">
              <a:buAutoNum type="arabicPeriod"/>
            </a:pP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Выступление Яна Гуса.</a:t>
            </a:r>
          </a:p>
          <a:p>
            <a:pPr marL="514350" indent="-514350">
              <a:buAutoNum type="arabicPeriod"/>
            </a:pP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Гибель Яна Гуса.</a:t>
            </a:r>
          </a:p>
          <a:p>
            <a:pPr marL="514350" indent="-514350"/>
            <a:r>
              <a:rPr lang="ru-RU" sz="2800" b="1" dirty="0" err="1" smtClean="0">
                <a:latin typeface="Arial" pitchFamily="34" charset="0"/>
                <a:cs typeface="Arial" pitchFamily="34" charset="0"/>
              </a:rPr>
              <a:t>Д\з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: § 34.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Мамина папка\Разное\Вставки\852135-d191cf6ef32d9254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0"/>
            <a:ext cx="7543800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1285852" y="1643050"/>
            <a:ext cx="7286676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7200" b="1" cap="all" spc="0" dirty="0" smtClean="0">
                <a:ln w="0"/>
                <a:solidFill>
                  <a:srgbClr val="FFFF00"/>
                </a:solidFill>
                <a:effectLst>
                  <a:reflection blurRad="12700" stA="50000" endPos="50000" dist="5000" dir="5400000" sy="-100000" rotWithShape="0"/>
                </a:effectLst>
                <a:latin typeface="Arial Black" pitchFamily="34" charset="0"/>
              </a:rPr>
              <a:t>Спасибо за работу </a:t>
            </a:r>
          </a:p>
          <a:p>
            <a:pPr algn="ctr"/>
            <a:r>
              <a:rPr lang="ru-RU" sz="7200" b="1" cap="all" dirty="0" smtClean="0">
                <a:ln w="0"/>
                <a:solidFill>
                  <a:srgbClr val="FFFF00"/>
                </a:solidFill>
                <a:effectLst>
                  <a:reflection blurRad="12700" stA="50000" endPos="50000" dist="5000" dir="5400000" sy="-100000" rotWithShape="0"/>
                </a:effectLst>
                <a:latin typeface="Arial Black" pitchFamily="34" charset="0"/>
              </a:rPr>
              <a:t>На уроке!</a:t>
            </a:r>
            <a:endParaRPr lang="ru-RU" sz="7200" b="1" cap="all" spc="0" dirty="0">
              <a:ln w="0"/>
              <a:solidFill>
                <a:srgbClr val="FFFF00"/>
              </a:solidFill>
              <a:effectLst>
                <a:reflection blurRad="12700" stA="50000" endPos="50000" dist="5000" dir="5400000" sy="-100000" rotWithShape="0"/>
              </a:effectLst>
              <a:latin typeface="Arial Black" pitchFamily="34" charset="0"/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127</TotalTime>
  <Words>327</Words>
  <PresentationFormat>Экран (4:3)</PresentationFormat>
  <Paragraphs>63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Обычная</vt:lpstr>
      <vt:lpstr>Начало гуситского движения.</vt:lpstr>
      <vt:lpstr>1. ?</vt:lpstr>
      <vt:lpstr>2. ?</vt:lpstr>
      <vt:lpstr>Решите историческую задачу:</vt:lpstr>
      <vt:lpstr>3. ?</vt:lpstr>
      <vt:lpstr>4. ?</vt:lpstr>
      <vt:lpstr>5. ?</vt:lpstr>
      <vt:lpstr>Начало гуситского движения.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Начало гуситского движения.</dc:title>
  <cp:lastModifiedBy>Мама</cp:lastModifiedBy>
  <cp:revision>13</cp:revision>
  <dcterms:modified xsi:type="dcterms:W3CDTF">2011-01-13T21:50:28Z</dcterms:modified>
</cp:coreProperties>
</file>