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3" r:id="rId4"/>
    <p:sldId id="258" r:id="rId5"/>
    <p:sldId id="259" r:id="rId6"/>
    <p:sldId id="274" r:id="rId7"/>
    <p:sldId id="261" r:id="rId8"/>
    <p:sldId id="260" r:id="rId9"/>
    <p:sldId id="262" r:id="rId10"/>
    <p:sldId id="263" r:id="rId11"/>
    <p:sldId id="275" r:id="rId12"/>
    <p:sldId id="264" r:id="rId13"/>
    <p:sldId id="265" r:id="rId14"/>
    <p:sldId id="267" r:id="rId15"/>
    <p:sldId id="276" r:id="rId16"/>
    <p:sldId id="277" r:id="rId17"/>
    <p:sldId id="268" r:id="rId18"/>
    <p:sldId id="272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A1E329"/>
    <a:srgbClr val="30D0F0"/>
    <a:srgbClr val="3DDDDD"/>
    <a:srgbClr val="CCFF99"/>
    <a:srgbClr val="99B75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9" autoAdjust="0"/>
  </p:normalViewPr>
  <p:slideViewPr>
    <p:cSldViewPr>
      <p:cViewPr>
        <p:scale>
          <a:sx n="90" d="100"/>
          <a:sy n="90" d="100"/>
        </p:scale>
        <p:origin x="-510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A8685-9686-4F32-9FF3-D7EC90F27B72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647FF-D2F1-432A-B816-186E4179C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F647FF-D2F1-432A-B816-186E4179C6D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A8CBD-C76F-42F2-B36C-AFF6A81A3D6E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BCC99-E756-4B82-932F-CDF0516DAD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Documents%20and%20Settings\User\&#1052;&#1086;&#1080;%20&#1076;&#1086;&#1082;&#1091;&#1084;&#1077;&#1085;&#1090;&#1099;\&#1042;&#1080;&#1085;&#1086;&#1074;&#1072;&#1090;&#1072;&#1103;%20&#1090;&#1091;&#1095;&#1082;&#1072;.%20&#1055;&#1077;&#1089;&#1085;&#1103;.mp3" TargetMode="Externa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Documents%20and%20Settings\User\&#1056;&#1072;&#1073;&#1086;&#1095;&#1080;&#1081;%20&#1089;&#1090;&#1086;&#1083;\&#1060;&#1072;&#1076;&#1077;&#1077;&#1074;&#1072;%20&#1043;.%20&#1048;.,%20&#1052;&#1054;&#1059;%20&#1050;&#1086;&#1096;&#1082;&#1080;&#1085;&#1089;&#1082;&#1072;&#1103;%20&#1057;&#1054;&#1064;,%20&#1082;&#1086;&#1085;&#1082;&#1091;&#1088;&#1089;%20&#1084;&#1077;&#1076;&#1080;&#1072;&#1091;&#1088;&#1086;&#1082;&#1072;\&#1079;&#1074;&#1086;&#1085;&#1086;&#1082;%20&#1090;&#1077;&#1083;&#1077;&#1092;&#1086;&#1085;&#1072;.mp3" TargetMode="Externa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User\&#1056;&#1072;&#1073;&#1086;&#1095;&#1080;&#1081;%20&#1089;&#1090;&#1086;&#1083;\&#1060;&#1072;&#1076;&#1077;&#1077;&#1074;&#1072;%20&#1043;.%20&#1048;.,%20&#1052;&#1054;&#1059;%20&#1050;&#1086;&#1096;&#1082;&#1080;&#1085;&#1089;&#1082;&#1072;&#1103;%20&#1057;&#1054;&#1064;,%20&#1082;&#1086;&#1085;&#1082;&#1091;&#1088;&#1089;%20&#1084;&#1077;&#1076;&#1080;&#1072;&#1091;&#1088;&#1086;&#1082;&#1072;\&#1055;&#1091;&#1090;&#1072;&#1085;&#1080;&#1094;&#1072;.%20&#1063;&#1091;&#1082;&#1086;&#1074;&#1089;&#1082;&#1080;&#1081;.mp3" TargetMode="External"/><Relationship Id="rId6" Type="http://schemas.openxmlformats.org/officeDocument/2006/relationships/image" Target="../media/image9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3504" y="4929198"/>
            <a:ext cx="3071834" cy="709602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 smtClean="0">
                <a:solidFill>
                  <a:schemeClr val="tx1"/>
                </a:solidFill>
              </a:rPr>
              <a:t>Составила:  Фадеева Г. И., учитель начальных классов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285728"/>
            <a:ext cx="7429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МОУ Кошкинская средняя общеобразовательная школа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14612" y="5929330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село Кошки  2011г.</a:t>
            </a:r>
            <a:endParaRPr lang="ru-RU" b="1" dirty="0"/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3500462"/>
          </a:xfrm>
        </p:spPr>
        <p:txBody>
          <a:bodyPr>
            <a:normAutofit fontScale="90000"/>
          </a:bodyPr>
          <a:lstStyle/>
          <a:p>
            <a:r>
              <a:rPr lang="ru-RU" sz="8000" b="1" i="1" dirty="0" smtClean="0">
                <a:solidFill>
                  <a:srgbClr val="C00000"/>
                </a:solidFill>
              </a:rPr>
              <a:t>УРОК МАТЕМАТИКИ</a:t>
            </a:r>
            <a:br>
              <a:rPr lang="ru-RU" sz="8000" b="1" i="1" dirty="0" smtClean="0">
                <a:solidFill>
                  <a:srgbClr val="C00000"/>
                </a:solidFill>
              </a:rPr>
            </a:br>
            <a:r>
              <a:rPr lang="ru-RU" sz="8000" b="1" i="1" dirty="0" smtClean="0">
                <a:solidFill>
                  <a:srgbClr val="C00000"/>
                </a:solidFill>
              </a:rPr>
              <a:t> В 1 КЛАССЕ</a:t>
            </a:r>
            <a:endParaRPr lang="ru-RU" sz="80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</a:rPr>
              <a:t>Как работает «машинка»?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929222"/>
          </a:xfrm>
        </p:spPr>
        <p:txBody>
          <a:bodyPr/>
          <a:lstStyle/>
          <a:p>
            <a:pPr>
              <a:buNone/>
            </a:pPr>
            <a:r>
              <a:rPr lang="ru-RU" sz="6600" b="1" dirty="0" smtClean="0"/>
              <a:t>		</a:t>
            </a:r>
            <a:r>
              <a:rPr lang="ru-RU" sz="6600" b="1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ru-RU" sz="6600" b="1" dirty="0" smtClean="0"/>
              <a:t>	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                   </a:t>
            </a:r>
            <a:r>
              <a:rPr lang="ru-RU" sz="6000" b="1" dirty="0" smtClean="0">
                <a:solidFill>
                  <a:schemeClr val="bg2">
                    <a:lumMod val="25000"/>
                  </a:schemeClr>
                </a:solidFill>
              </a:rPr>
              <a:t>- 3</a:t>
            </a:r>
          </a:p>
          <a:p>
            <a:pPr>
              <a:buNone/>
            </a:pPr>
            <a:r>
              <a:rPr lang="ru-RU" sz="6000" b="1" dirty="0" smtClean="0"/>
              <a:t>			               6</a:t>
            </a:r>
            <a:endParaRPr lang="ru-RU" sz="6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ru-RU" sz="6000" b="1" dirty="0" smtClean="0"/>
              <a:t>          11        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71604" y="1571612"/>
            <a:ext cx="1785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 </a:t>
            </a:r>
            <a:r>
              <a:rPr lang="ru-RU" sz="6000" b="1" dirty="0" smtClean="0">
                <a:solidFill>
                  <a:schemeClr val="bg2">
                    <a:lumMod val="25000"/>
                  </a:schemeClr>
                </a:solidFill>
              </a:rPr>
              <a:t>+3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714348" y="2428868"/>
            <a:ext cx="242889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786314" y="2428868"/>
            <a:ext cx="271464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00034" y="2714620"/>
            <a:ext cx="1428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6</a:t>
            </a:r>
            <a:endParaRPr lang="ru-RU" sz="6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428860" y="2714620"/>
            <a:ext cx="7143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9</a:t>
            </a:r>
            <a:endParaRPr lang="ru-RU" sz="6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71472" y="3857629"/>
            <a:ext cx="928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8</a:t>
            </a:r>
            <a:endParaRPr lang="ru-RU" sz="6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357422" y="4572009"/>
            <a:ext cx="10001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6</a:t>
            </a:r>
            <a:endParaRPr lang="ru-RU" sz="6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00034" y="4500570"/>
            <a:ext cx="1071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3</a:t>
            </a:r>
            <a:endParaRPr lang="ru-RU" sz="6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285984" y="5429264"/>
            <a:ext cx="7858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3</a:t>
            </a:r>
            <a:endParaRPr lang="ru-RU" sz="6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71472" y="5500702"/>
            <a:ext cx="7858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0</a:t>
            </a:r>
            <a:endParaRPr lang="ru-RU" sz="6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357422" y="2928934"/>
            <a:ext cx="857256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143108" y="3857628"/>
            <a:ext cx="1357322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285984" y="4786322"/>
            <a:ext cx="928694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285984" y="5643578"/>
            <a:ext cx="928694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7072330" y="2714620"/>
            <a:ext cx="114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3</a:t>
            </a:r>
            <a:endParaRPr lang="ru-RU" sz="6000" b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7000892" y="2857496"/>
            <a:ext cx="1000132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929454" y="3786190"/>
            <a:ext cx="15001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5</a:t>
            </a:r>
            <a:endParaRPr lang="ru-RU" sz="60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929454" y="3857628"/>
            <a:ext cx="107157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786314" y="4786322"/>
            <a:ext cx="1071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3</a:t>
            </a:r>
            <a:endParaRPr lang="ru-RU" sz="6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929454" y="4714884"/>
            <a:ext cx="10001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0</a:t>
            </a:r>
            <a:endParaRPr lang="ru-RU" sz="60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929454" y="4929198"/>
            <a:ext cx="1071570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6929454" y="4786322"/>
            <a:ext cx="114300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4786314" y="5643578"/>
            <a:ext cx="1071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0</a:t>
            </a:r>
            <a:endParaRPr lang="ru-RU" sz="6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929454" y="5500702"/>
            <a:ext cx="114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-</a:t>
            </a:r>
            <a:endParaRPr lang="ru-RU" sz="60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929454" y="5643578"/>
            <a:ext cx="914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4857752" y="3714752"/>
            <a:ext cx="114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8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6" grpId="0"/>
      <p:bldP spid="28" grpId="0"/>
      <p:bldP spid="30" grpId="0"/>
      <p:bldP spid="22" grpId="0"/>
      <p:bldP spid="33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1E3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</a:rPr>
              <a:t>В</a:t>
            </a:r>
            <a:r>
              <a:rPr lang="ru-RU" sz="9600" b="1" dirty="0" smtClean="0">
                <a:solidFill>
                  <a:srgbClr val="00B0F0"/>
                </a:solidFill>
              </a:rPr>
              <a:t>Е</a:t>
            </a:r>
            <a:r>
              <a:rPr lang="ru-RU" sz="9600" b="1" dirty="0" smtClean="0">
                <a:solidFill>
                  <a:schemeClr val="accent6">
                    <a:lumMod val="50000"/>
                  </a:schemeClr>
                </a:solidFill>
              </a:rPr>
              <a:t>С</a:t>
            </a:r>
            <a:r>
              <a:rPr lang="ru-RU" sz="9600" b="1" dirty="0" smtClean="0">
                <a:solidFill>
                  <a:srgbClr val="7030A0"/>
                </a:solidFill>
              </a:rPr>
              <a:t>Ё</a:t>
            </a: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</a:rPr>
              <a:t>Л</a:t>
            </a:r>
            <a:r>
              <a:rPr lang="ru-RU" sz="9600" b="1" dirty="0" smtClean="0">
                <a:solidFill>
                  <a:schemeClr val="accent1">
                    <a:lumMod val="50000"/>
                  </a:schemeClr>
                </a:solidFill>
              </a:rPr>
              <a:t>А</a:t>
            </a:r>
            <a:r>
              <a:rPr lang="ru-RU" sz="9600" b="1" dirty="0" smtClean="0">
                <a:solidFill>
                  <a:schemeClr val="accent2">
                    <a:lumMod val="75000"/>
                  </a:schemeClr>
                </a:solidFill>
              </a:rPr>
              <a:t>Я</a:t>
            </a:r>
            <a:r>
              <a:rPr lang="ru-RU" sz="9600" dirty="0" smtClean="0"/>
              <a:t> </a:t>
            </a:r>
            <a:r>
              <a:rPr lang="ru-RU" sz="9600" b="1" dirty="0" smtClean="0">
                <a:solidFill>
                  <a:schemeClr val="bg2">
                    <a:lumMod val="25000"/>
                  </a:schemeClr>
                </a:solidFill>
              </a:rPr>
              <a:t>Ф</a:t>
            </a:r>
            <a:r>
              <a:rPr lang="ru-RU" sz="9600" b="1" dirty="0" smtClean="0">
                <a:solidFill>
                  <a:schemeClr val="accent2">
                    <a:lumMod val="50000"/>
                  </a:schemeClr>
                </a:solidFill>
              </a:rPr>
              <a:t>И</a:t>
            </a:r>
            <a:r>
              <a:rPr lang="ru-RU" sz="96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З</a:t>
            </a:r>
            <a:r>
              <a:rPr lang="ru-RU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</a:t>
            </a: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</a:rPr>
              <a:t>И</a:t>
            </a:r>
            <a:r>
              <a:rPr lang="ru-RU" sz="9600" b="1" dirty="0" smtClean="0">
                <a:solidFill>
                  <a:srgbClr val="7030A0"/>
                </a:solidFill>
              </a:rPr>
              <a:t>Н</a:t>
            </a:r>
            <a:r>
              <a:rPr lang="ru-RU" sz="9600" b="1" dirty="0" smtClean="0">
                <a:solidFill>
                  <a:srgbClr val="FF0000"/>
                </a:solidFill>
              </a:rPr>
              <a:t>У</a:t>
            </a:r>
            <a:r>
              <a:rPr lang="ru-RU" sz="9600" b="1" dirty="0" smtClean="0">
                <a:solidFill>
                  <a:srgbClr val="00B050"/>
                </a:solidFill>
              </a:rPr>
              <a:t>Т</a:t>
            </a:r>
            <a:r>
              <a:rPr lang="ru-RU" sz="9600" b="1" dirty="0" smtClean="0">
                <a:solidFill>
                  <a:schemeClr val="accent4">
                    <a:lumMod val="75000"/>
                  </a:schemeClr>
                </a:solidFill>
              </a:rPr>
              <a:t>К</a:t>
            </a:r>
            <a:r>
              <a:rPr lang="ru-RU" sz="9600" b="1" dirty="0" smtClean="0">
                <a:solidFill>
                  <a:schemeClr val="accent2">
                    <a:lumMod val="75000"/>
                  </a:schemeClr>
                </a:solidFill>
              </a:rPr>
              <a:t>А</a:t>
            </a:r>
            <a:endParaRPr lang="ru-RU" sz="9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Рисунок 2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44" y="3571876"/>
            <a:ext cx="2428892" cy="3000396"/>
          </a:xfrm>
          <a:prstGeom prst="rect">
            <a:avLst/>
          </a:prstGeom>
        </p:spPr>
      </p:pic>
      <p:pic>
        <p:nvPicPr>
          <p:cNvPr id="6" name="Виноватая тучка. Песня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2462" y="592933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86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</a:rPr>
              <a:t>ПРИДУМАЙ И РЕШИ ЗАДАЧУ:</a:t>
            </a:r>
            <a:endParaRPr lang="ru-RU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8596" y="5500702"/>
            <a:ext cx="142876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714744" y="5500702"/>
            <a:ext cx="142876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143768" y="5500702"/>
            <a:ext cx="142876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2214546" y="5214950"/>
            <a:ext cx="10715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/>
              <a:t>+</a:t>
            </a:r>
            <a:endParaRPr lang="ru-RU" sz="88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643570" y="5072074"/>
            <a:ext cx="16430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=</a:t>
            </a:r>
            <a:endParaRPr lang="ru-RU" sz="9600" b="1" dirty="0"/>
          </a:p>
        </p:txBody>
      </p:sp>
      <p:pic>
        <p:nvPicPr>
          <p:cNvPr id="24" name="Рисунок 23" descr="Ай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4" y="1285860"/>
            <a:ext cx="2286016" cy="3071834"/>
          </a:xfrm>
          <a:prstGeom prst="rect">
            <a:avLst/>
          </a:prstGeom>
        </p:spPr>
      </p:pic>
      <p:pic>
        <p:nvPicPr>
          <p:cNvPr id="28" name="Содержимое 27" descr="AMGIDEDCA9NDTSNCANK6ZGECAKED5JUCAZAGCSXCA3S4NO2CAX9TDOFCACQDSP0CA9F2OY0CAVEOV3TCA6HBNEKCACDAL0UCAJ5ARJLCA9STYMDCAU6J3IBCA6J6K9KCAHQ22X4CA9R35PECA0P8SL4CAZY8RV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643702" y="1857364"/>
            <a:ext cx="2000264" cy="2500330"/>
          </a:xfrm>
        </p:spPr>
      </p:pic>
      <p:pic>
        <p:nvPicPr>
          <p:cNvPr id="30" name="Рисунок 29" descr="A2T6OLCCA8QR98CCAHYYR5DCAROG43XCAXPD5ZUCA1HEKX6CA298QM7CA583P90CASJBDMUCAMMXD0WCAB4WNJ4CAAOYOCECAW9W11ZCAOF7DZYCAVDKVBECAP1TXDECAE42CNVCAPZ94WWCAD93CFHCAI124K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1571612"/>
            <a:ext cx="1625600" cy="1625600"/>
          </a:xfrm>
          <a:prstGeom prst="rect">
            <a:avLst/>
          </a:prstGeom>
        </p:spPr>
      </p:pic>
      <p:pic>
        <p:nvPicPr>
          <p:cNvPr id="31" name="Рисунок 30" descr="A2T6OLCCA8QR98CCAHYYR5DCAROG43XCAXPD5ZUCA1HEKX6CA298QM7CA583P90CASJBDMUCAMMXD0WCAB4WNJ4CAAOYOCECAW9W11ZCAOF7DZYCAVDKVBECAP1TXDECAE42CNVCAPZ94WWCAD93CFHCAI124K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8794" y="2571744"/>
            <a:ext cx="1625600" cy="1625600"/>
          </a:xfrm>
          <a:prstGeom prst="rect">
            <a:avLst/>
          </a:prstGeom>
        </p:spPr>
      </p:pic>
      <p:pic>
        <p:nvPicPr>
          <p:cNvPr id="32" name="Рисунок 31" descr="A2T6OLCCA8QR98CCAHYYR5DCAROG43XCAXPD5ZUCA1HEKX6CA298QM7CA583P90CASJBDMUCAMMXD0WCAB4WNJ4CAAOYOCECAW9W11ZCAOF7DZYCAVDKVBECAP1TXDECAE42CNVCAPZ94WWCAD93CFHCAI124K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3500438"/>
            <a:ext cx="1625600" cy="162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уха - Цо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1500174"/>
            <a:ext cx="3714776" cy="5072098"/>
          </a:xfrm>
          <a:prstGeom prst="rect">
            <a:avLst/>
          </a:prstGeom>
        </p:spPr>
      </p:pic>
      <p:pic>
        <p:nvPicPr>
          <p:cNvPr id="3" name="Рисунок 2" descr="паук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00" y="4143380"/>
            <a:ext cx="2286016" cy="2241473"/>
          </a:xfrm>
          <a:prstGeom prst="rect">
            <a:avLst/>
          </a:prstGeom>
        </p:spPr>
      </p:pic>
      <p:pic>
        <p:nvPicPr>
          <p:cNvPr id="4" name="Рисунок 3" descr="маленький комарик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100" y="1571612"/>
            <a:ext cx="2214578" cy="22860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282" y="285728"/>
            <a:ext cx="8786874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МУХА-ЦОКОТУХА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ДОПОЛНИ ЗАПИСИ</a:t>
            </a:r>
            <a:endParaRPr lang="ru-RU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37247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600" b="1" dirty="0" smtClean="0"/>
              <a:t> 2 +      = 5          + 3 =11</a:t>
            </a:r>
          </a:p>
          <a:p>
            <a:pPr>
              <a:buNone/>
            </a:pPr>
            <a:r>
              <a:rPr lang="ru-RU" sz="6600" b="1" dirty="0" smtClean="0"/>
              <a:t>    + 3 = 6             + 4 =7</a:t>
            </a:r>
          </a:p>
          <a:p>
            <a:pPr>
              <a:buNone/>
            </a:pPr>
            <a:r>
              <a:rPr lang="ru-RU" sz="6600" b="1" dirty="0" smtClean="0"/>
              <a:t>7 +      =10       3 +     =9</a:t>
            </a:r>
            <a:endParaRPr lang="ru-RU" sz="6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928794" y="1643050"/>
            <a:ext cx="10715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/>
              <a:t>3</a:t>
            </a:r>
            <a:endParaRPr lang="ru-RU" sz="6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85918" y="1785926"/>
            <a:ext cx="928694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/>
          </a:p>
        </p:txBody>
      </p:sp>
      <p:sp>
        <p:nvSpPr>
          <p:cNvPr id="7" name="TextBox 6"/>
          <p:cNvSpPr txBox="1"/>
          <p:nvPr/>
        </p:nvSpPr>
        <p:spPr>
          <a:xfrm>
            <a:off x="4929190" y="1643050"/>
            <a:ext cx="7143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/>
              <a:t>8</a:t>
            </a:r>
            <a:endParaRPr lang="ru-RU" sz="6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1785926"/>
            <a:ext cx="785818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/>
          </a:p>
        </p:txBody>
      </p:sp>
      <p:sp>
        <p:nvSpPr>
          <p:cNvPr id="10" name="TextBox 9"/>
          <p:cNvSpPr txBox="1"/>
          <p:nvPr/>
        </p:nvSpPr>
        <p:spPr>
          <a:xfrm>
            <a:off x="500034" y="2857496"/>
            <a:ext cx="8572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/>
              <a:t>3</a:t>
            </a:r>
            <a:endParaRPr lang="ru-RU" sz="66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85720" y="2857496"/>
            <a:ext cx="785818" cy="10001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/>
          </a:p>
        </p:txBody>
      </p:sp>
      <p:sp>
        <p:nvSpPr>
          <p:cNvPr id="12" name="TextBox 11"/>
          <p:cNvSpPr txBox="1"/>
          <p:nvPr/>
        </p:nvSpPr>
        <p:spPr>
          <a:xfrm>
            <a:off x="1643042" y="4000504"/>
            <a:ext cx="11430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/>
              <a:t>3   </a:t>
            </a:r>
            <a:endParaRPr lang="ru-RU" sz="6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428728" y="4071942"/>
            <a:ext cx="857256" cy="928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/>
          </a:p>
        </p:txBody>
      </p:sp>
      <p:sp>
        <p:nvSpPr>
          <p:cNvPr id="15" name="TextBox 14"/>
          <p:cNvSpPr txBox="1"/>
          <p:nvPr/>
        </p:nvSpPr>
        <p:spPr>
          <a:xfrm>
            <a:off x="4929190" y="2786058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/>
              <a:t>3</a:t>
            </a:r>
            <a:endParaRPr lang="ru-RU" sz="66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786314" y="2857496"/>
            <a:ext cx="857256" cy="928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286511" y="4000504"/>
            <a:ext cx="6429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/>
              <a:t>6</a:t>
            </a:r>
            <a:endParaRPr lang="ru-RU" sz="66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215074" y="4071942"/>
            <a:ext cx="857256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 descr="ват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5072074"/>
            <a:ext cx="5715040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2" grpId="0"/>
      <p:bldP spid="15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401080" cy="2071702"/>
          </a:xfrm>
        </p:spPr>
        <p:txBody>
          <a:bodyPr>
            <a:noAutofit/>
          </a:bodyPr>
          <a:lstStyle/>
          <a:p>
            <a:r>
              <a:rPr lang="ru-RU" sz="9600" b="1" i="1" dirty="0" smtClean="0">
                <a:solidFill>
                  <a:srgbClr val="7030A0"/>
                </a:solidFill>
              </a:rPr>
              <a:t>О</a:t>
            </a:r>
            <a:r>
              <a:rPr lang="ru-RU" sz="9600" b="1" i="1" dirty="0" smtClean="0">
                <a:solidFill>
                  <a:schemeClr val="accent2">
                    <a:lumMod val="75000"/>
                  </a:schemeClr>
                </a:solidFill>
              </a:rPr>
              <a:t>Т</a:t>
            </a:r>
            <a:r>
              <a:rPr lang="ru-RU" sz="9600" b="1" i="1" dirty="0" smtClean="0">
                <a:solidFill>
                  <a:schemeClr val="accent1">
                    <a:lumMod val="50000"/>
                  </a:schemeClr>
                </a:solidFill>
              </a:rPr>
              <a:t>Д</a:t>
            </a:r>
            <a:r>
              <a:rPr lang="ru-RU" sz="9600" b="1" i="1" dirty="0" smtClean="0">
                <a:solidFill>
                  <a:srgbClr val="FFFF00"/>
                </a:solidFill>
              </a:rPr>
              <a:t>О</a:t>
            </a:r>
            <a:r>
              <a:rPr lang="ru-RU" sz="9600" b="1" i="1" dirty="0" smtClean="0">
                <a:solidFill>
                  <a:srgbClr val="FF0000"/>
                </a:solidFill>
              </a:rPr>
              <a:t>Х</a:t>
            </a:r>
            <a:r>
              <a:rPr lang="ru-RU" sz="9600" b="1" i="1" dirty="0" smtClean="0">
                <a:solidFill>
                  <a:srgbClr val="0070C0"/>
                </a:solidFill>
              </a:rPr>
              <a:t>Н</a:t>
            </a:r>
            <a:r>
              <a:rPr lang="ru-RU" sz="9600" b="1" i="1" dirty="0" smtClean="0">
                <a:solidFill>
                  <a:schemeClr val="accent2"/>
                </a:solidFill>
              </a:rPr>
              <a:t>И</a:t>
            </a:r>
            <a:r>
              <a:rPr lang="ru-RU" sz="9600" b="1" i="1" dirty="0" smtClean="0">
                <a:solidFill>
                  <a:schemeClr val="accent4"/>
                </a:solidFill>
              </a:rPr>
              <a:t>-</a:t>
            </a:r>
            <a:r>
              <a:rPr lang="ru-RU" sz="9600" b="1" i="1" dirty="0" smtClean="0">
                <a:solidFill>
                  <a:schemeClr val="accent6"/>
                </a:solidFill>
              </a:rPr>
              <a:t>К</a:t>
            </a:r>
            <a:r>
              <a:rPr lang="ru-RU" sz="9600" b="1" i="1" dirty="0" smtClean="0">
                <a:solidFill>
                  <a:srgbClr val="66FF33"/>
                </a:solidFill>
              </a:rPr>
              <a:t>А </a:t>
            </a:r>
            <a:r>
              <a:rPr lang="ru-RU" sz="9600" b="1" i="1" dirty="0" smtClean="0">
                <a:solidFill>
                  <a:schemeClr val="accent2">
                    <a:lumMod val="75000"/>
                  </a:schemeClr>
                </a:solidFill>
              </a:rPr>
              <a:t>!</a:t>
            </a:r>
            <a:endParaRPr lang="ru-RU" sz="9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Рисунок 4" descr="AINVHNZCA53VKJDCA108ZLTCAJI338XCAX8H31ZCAHHSNKFCA5TRLCDCA11OX01CA8P1NZ7CAHO76PGCAPBIYK3CAOUPVH5CAOYT6FRCA6UOR1XCAHIMDKFCAWTRZE2CA0SSV49CAC0G484CAWJ66MOCAB16FZ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071810"/>
            <a:ext cx="4572032" cy="321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САМОСТОЯТЕЛЬНАЯ РАБОТА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  <a:noFill/>
        </p:spPr>
        <p:txBody>
          <a:bodyPr>
            <a:noAutofit/>
          </a:bodyPr>
          <a:lstStyle/>
          <a:p>
            <a:pPr>
              <a:buNone/>
            </a:pPr>
            <a:r>
              <a:rPr lang="ru-RU" sz="4000" b="1" dirty="0" smtClean="0"/>
              <a:t>  </a:t>
            </a:r>
            <a:r>
              <a:rPr lang="ru-RU" sz="4000" b="1" dirty="0" smtClean="0">
                <a:solidFill>
                  <a:srgbClr val="C00000"/>
                </a:solidFill>
              </a:rPr>
              <a:t>1в.      </a:t>
            </a:r>
            <a:r>
              <a:rPr lang="ru-RU" sz="4000" b="1" dirty="0" smtClean="0"/>
              <a:t>9+1=          6-3=                 6+3=</a:t>
            </a:r>
          </a:p>
          <a:p>
            <a:pPr>
              <a:buNone/>
            </a:pPr>
            <a:r>
              <a:rPr lang="ru-RU" sz="4000" b="1" dirty="0" smtClean="0"/>
              <a:t>             9-3=           7+3=                10-3=</a:t>
            </a:r>
          </a:p>
          <a:p>
            <a:pPr>
              <a:buNone/>
            </a:pPr>
            <a:r>
              <a:rPr lang="ru-RU" sz="4000" b="1" dirty="0" smtClean="0"/>
              <a:t>             3-3=           1+3=                9+3=</a:t>
            </a:r>
          </a:p>
          <a:p>
            <a:pPr>
              <a:buNone/>
            </a:pPr>
            <a:endParaRPr lang="ru-RU" sz="4000" b="1" dirty="0" smtClean="0"/>
          </a:p>
          <a:p>
            <a:pPr>
              <a:buNone/>
            </a:pPr>
            <a:r>
              <a:rPr lang="ru-RU" sz="4000" b="1" dirty="0" smtClean="0"/>
              <a:t>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2в.      </a:t>
            </a:r>
            <a:r>
              <a:rPr lang="ru-RU" sz="4000" b="1" dirty="0" smtClean="0"/>
              <a:t>9+3=           8+3=                7+3=</a:t>
            </a:r>
          </a:p>
          <a:p>
            <a:pPr>
              <a:buNone/>
            </a:pPr>
            <a:r>
              <a:rPr lang="ru-RU" sz="4000" b="1" dirty="0" smtClean="0"/>
              <a:t>            8-2=            10-3=               9-3=</a:t>
            </a:r>
          </a:p>
          <a:p>
            <a:pPr>
              <a:buNone/>
            </a:pPr>
            <a:r>
              <a:rPr lang="ru-RU" sz="4000" b="1" dirty="0" smtClean="0"/>
              <a:t>            1+3=            3-3=                 5-3=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143240" y="1214422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10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0364" y="1928802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6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0364" y="2643182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0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14942" y="1214422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3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6380" y="1928802"/>
            <a:ext cx="1214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10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86380" y="2643182"/>
            <a:ext cx="587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4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43900" y="1214422"/>
            <a:ext cx="6429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9</a:t>
            </a:r>
          </a:p>
          <a:p>
            <a:endParaRPr lang="ru-RU" sz="4000" b="1" dirty="0" smtClean="0"/>
          </a:p>
          <a:p>
            <a:endParaRPr lang="ru-RU" sz="4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215338" y="1928802"/>
            <a:ext cx="587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7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143900" y="2643182"/>
            <a:ext cx="7754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12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71802" y="4143380"/>
            <a:ext cx="7754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12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57488" y="4857760"/>
            <a:ext cx="857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6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00364" y="5572140"/>
            <a:ext cx="658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4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57819" y="4143380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11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29256" y="4857760"/>
            <a:ext cx="633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7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86380" y="5572140"/>
            <a:ext cx="658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0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143900" y="4143380"/>
            <a:ext cx="846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10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072462" y="4857760"/>
            <a:ext cx="658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6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143900" y="5572140"/>
            <a:ext cx="587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8" grpId="0"/>
      <p:bldP spid="25" grpId="0"/>
      <p:bldP spid="26" grpId="0"/>
      <p:bldP spid="28" grpId="0"/>
      <p:bldP spid="29" grpId="0"/>
      <p:bldP spid="30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chemeClr val="accent5">
                    <a:lumMod val="50000"/>
                  </a:schemeClr>
                </a:solidFill>
              </a:rPr>
              <a:t>Найдите слово в слове</a:t>
            </a:r>
            <a:endParaRPr lang="ru-RU" sz="60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500066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>СОРОКА </a:t>
            </a:r>
            <a:r>
              <a:rPr lang="ru-RU" sz="5400" b="1" dirty="0" smtClean="0"/>
              <a:t>       </a:t>
            </a:r>
          </a:p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</a:rPr>
              <a:t>СЕМЬЯ</a:t>
            </a:r>
          </a:p>
          <a:p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</a:rPr>
              <a:t>СТОЛ</a:t>
            </a:r>
          </a:p>
          <a:p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</a:rPr>
              <a:t>СТРИЖ</a:t>
            </a:r>
            <a:endParaRPr lang="ru-RU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0562" y="1500174"/>
            <a:ext cx="3929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СОРОК (40)</a:t>
            </a:r>
            <a:endParaRPr lang="ru-RU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00562" y="2428868"/>
            <a:ext cx="3929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</a:rPr>
              <a:t>СЕМЬ   (7)</a:t>
            </a:r>
            <a:endParaRPr lang="ru-RU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3429000"/>
            <a:ext cx="3857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</a:rPr>
              <a:t>СТО (100)</a:t>
            </a:r>
            <a:endParaRPr lang="ru-RU" sz="6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3438" y="4429132"/>
            <a:ext cx="32861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3">
                    <a:lumMod val="50000"/>
                  </a:schemeClr>
                </a:solidFill>
              </a:rPr>
              <a:t>ТРИ (3)</a:t>
            </a:r>
            <a:endParaRPr lang="ru-RU" sz="6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" name="Рисунок 9" descr="б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5357826"/>
            <a:ext cx="3071834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0070C0"/>
                </a:solidFill>
              </a:rPr>
              <a:t>РАБОТАЕМ С ОТРЕЗКАМИ</a:t>
            </a:r>
            <a:endParaRPr lang="ru-RU" sz="60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ДЛИНА КРАСНОГО ОТРЕЗКА </a:t>
            </a:r>
            <a:r>
              <a:rPr lang="ru-RU" b="1" dirty="0" smtClean="0">
                <a:solidFill>
                  <a:srgbClr val="FF0000"/>
                </a:solidFill>
              </a:rPr>
              <a:t>– </a:t>
            </a:r>
          </a:p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ДЛИНА ЗЕЛЕНОГО ОТРЕЗКА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–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СКОЛЬКО ДЛИНА ЗЕЛЕНОГО ОТРЕЗКА БОЛЬШЕ ДЛИНЫ КРАСНОГО ОТРЕЗКА ?</a:t>
            </a:r>
          </a:p>
          <a:p>
            <a:pPr>
              <a:buNone/>
            </a:pPr>
            <a:r>
              <a:rPr lang="ru-RU" sz="6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5 – 3 = 2 (СМ)</a:t>
            </a:r>
          </a:p>
          <a:p>
            <a:pPr>
              <a:buNone/>
            </a:pPr>
            <a:r>
              <a:rPr lang="ru-RU" sz="6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Ответ: на 2 см.  </a:t>
            </a:r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15074" y="1571612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3 СМ,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12" y="214311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5 СМ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Рисунок 7" descr="градусник, таблетк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4714884"/>
            <a:ext cx="1778000" cy="118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747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</a:rPr>
              <a:t>Доктор Айболит и его звери </a:t>
            </a:r>
            <a:endParaRPr lang="ru-RU" sz="4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Рисунок 4" descr="Айболит и его звер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785926"/>
            <a:ext cx="7286676" cy="4857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29600" cy="31543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6000" b="1" i="1" dirty="0" smtClean="0">
                <a:solidFill>
                  <a:srgbClr val="C00000"/>
                </a:solidFill>
              </a:rPr>
              <a:t>ЗАКРЕПЛЕНИЕ ТАБЛИЦЫ СЛОЖЕНИЯ И ВЫЧИТАНИЯ ЧИСЛА 3</a:t>
            </a:r>
            <a:br>
              <a:rPr lang="ru-RU" sz="6000" b="1" i="1" dirty="0" smtClean="0">
                <a:solidFill>
                  <a:srgbClr val="C00000"/>
                </a:solidFill>
              </a:rPr>
            </a:br>
            <a:endParaRPr lang="ru-RU" sz="6000" b="1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карандаш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3643314"/>
            <a:ext cx="2928958" cy="2143140"/>
          </a:xfrm>
          <a:prstGeom prst="rect">
            <a:avLst/>
          </a:prstGeom>
        </p:spPr>
      </p:pic>
      <p:pic>
        <p:nvPicPr>
          <p:cNvPr id="6" name="Рисунок 5" descr="iCA83RUX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1670" y="3571876"/>
            <a:ext cx="2168335" cy="30003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8800" b="1" dirty="0" smtClean="0">
                <a:solidFill>
                  <a:schemeClr val="bg2">
                    <a:lumMod val="25000"/>
                  </a:schemeClr>
                </a:solidFill>
              </a:rPr>
              <a:t>ИТОГ УРОКА</a:t>
            </a:r>
            <a:endParaRPr lang="ru-RU" sz="8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85786" y="2000240"/>
            <a:ext cx="2857520" cy="285752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214942" y="1928802"/>
            <a:ext cx="2857520" cy="285752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285852" y="2786058"/>
            <a:ext cx="500066" cy="642942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500298" y="2714620"/>
            <a:ext cx="500066" cy="642942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715008" y="2714620"/>
            <a:ext cx="500066" cy="642942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58016" y="2714620"/>
            <a:ext cx="500066" cy="642942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Месяц 19"/>
          <p:cNvSpPr/>
          <p:nvPr/>
        </p:nvSpPr>
        <p:spPr>
          <a:xfrm rot="16200000">
            <a:off x="1859178" y="3284302"/>
            <a:ext cx="714378" cy="1718154"/>
          </a:xfrm>
          <a:prstGeom prst="mo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Месяц 20"/>
          <p:cNvSpPr/>
          <p:nvPr/>
        </p:nvSpPr>
        <p:spPr>
          <a:xfrm rot="5400000">
            <a:off x="6444945" y="3484881"/>
            <a:ext cx="468952" cy="1214446"/>
          </a:xfrm>
          <a:prstGeom prst="mo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7200" b="1" dirty="0" smtClean="0">
                <a:solidFill>
                  <a:schemeClr val="bg2">
                    <a:lumMod val="25000"/>
                  </a:schemeClr>
                </a:solidFill>
              </a:rPr>
              <a:t>СПАСИБО ЗА УРОК!</a:t>
            </a:r>
            <a:endParaRPr lang="ru-RU" sz="7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 descr="коло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1928802"/>
            <a:ext cx="4714908" cy="4643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accent2">
                    <a:lumMod val="75000"/>
                  </a:schemeClr>
                </a:solidFill>
              </a:rPr>
              <a:t>СЕГОДНЯ НА УРОКЕ:</a:t>
            </a:r>
            <a:endParaRPr lang="ru-RU" sz="6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chemeClr val="bg2">
                    <a:lumMod val="25000"/>
                  </a:schemeClr>
                </a:solidFill>
              </a:rPr>
              <a:t>РЕШАЕМ ПРИМЕРЫ И ЗАДАЧИ ;</a:t>
            </a:r>
          </a:p>
        </p:txBody>
      </p:sp>
      <p:pic>
        <p:nvPicPr>
          <p:cNvPr id="4" name="Рисунок 3" descr="карандаш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00" y="1714488"/>
            <a:ext cx="3571900" cy="4071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</a:rPr>
              <a:t>Добрый Доктор Айболит</a:t>
            </a:r>
            <a:endParaRPr lang="ru-RU" sz="5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 descr="айболит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1857364"/>
            <a:ext cx="5000660" cy="4786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ru-RU" sz="5400" b="1" i="1" dirty="0" smtClean="0">
                <a:solidFill>
                  <a:schemeClr val="accent1">
                    <a:lumMod val="50000"/>
                  </a:schemeClr>
                </a:solidFill>
              </a:rPr>
              <a:t>Сказки К. И. Чуковского</a:t>
            </a:r>
            <a:endParaRPr lang="ru-RU" sz="5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Рисунок 2" descr="Чуковский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1500174"/>
            <a:ext cx="2357454" cy="2928958"/>
          </a:xfrm>
          <a:prstGeom prst="rect">
            <a:avLst/>
          </a:prstGeom>
        </p:spPr>
      </p:pic>
      <p:pic>
        <p:nvPicPr>
          <p:cNvPr id="6" name="Рисунок 5" descr="Айболит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1857364"/>
            <a:ext cx="1428750" cy="2162177"/>
          </a:xfrm>
          <a:prstGeom prst="rect">
            <a:avLst/>
          </a:prstGeom>
        </p:spPr>
      </p:pic>
      <p:pic>
        <p:nvPicPr>
          <p:cNvPr id="7" name="Рисунок 6" descr="Краденое солнце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0760" y="1785926"/>
            <a:ext cx="1428750" cy="2214578"/>
          </a:xfrm>
          <a:prstGeom prst="rect">
            <a:avLst/>
          </a:prstGeom>
        </p:spPr>
      </p:pic>
      <p:pic>
        <p:nvPicPr>
          <p:cNvPr id="8" name="Рисунок 7" descr="Мойдодыр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2396" y="1785926"/>
            <a:ext cx="1428750" cy="2214578"/>
          </a:xfrm>
          <a:prstGeom prst="rect">
            <a:avLst/>
          </a:prstGeom>
        </p:spPr>
      </p:pic>
      <p:pic>
        <p:nvPicPr>
          <p:cNvPr id="9" name="Рисунок 8" descr="Путаница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4348" y="4357694"/>
            <a:ext cx="1500188" cy="2214578"/>
          </a:xfrm>
          <a:prstGeom prst="rect">
            <a:avLst/>
          </a:prstGeom>
        </p:spPr>
      </p:pic>
      <p:pic>
        <p:nvPicPr>
          <p:cNvPr id="10" name="Рисунок 9" descr="Айболит и его звери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00298" y="4786322"/>
            <a:ext cx="2143140" cy="1500198"/>
          </a:xfrm>
          <a:prstGeom prst="rect">
            <a:avLst/>
          </a:prstGeom>
        </p:spPr>
      </p:pic>
      <p:pic>
        <p:nvPicPr>
          <p:cNvPr id="11" name="Рисунок 10" descr="Крокодил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43504" y="4786322"/>
            <a:ext cx="1857388" cy="1504953"/>
          </a:xfrm>
          <a:prstGeom prst="rect">
            <a:avLst/>
          </a:prstGeom>
        </p:spPr>
      </p:pic>
      <p:pic>
        <p:nvPicPr>
          <p:cNvPr id="13" name="Рисунок 12" descr="Крокодил1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58082" y="4357694"/>
            <a:ext cx="1500198" cy="2214578"/>
          </a:xfrm>
          <a:prstGeom prst="rect">
            <a:avLst/>
          </a:prstGeom>
        </p:spPr>
      </p:pic>
      <p:pic>
        <p:nvPicPr>
          <p:cNvPr id="14" name="Рисунок 13" descr="Сказка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28794" y="1857364"/>
            <a:ext cx="1345999" cy="2143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Здравствуйте, девочки и мальчики 1 «Г» класса.</a:t>
            </a:r>
            <a:endParaRPr lang="ru-RU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4000" dirty="0" smtClean="0"/>
              <a:t> </a:t>
            </a: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Мне выслали лекарства, но по ошибке они попали в разные сказки К. И. Чуковского. Пожалуйста, помогите мне отыскать их для лечения больных зверей</a:t>
            </a:r>
            <a:r>
              <a:rPr lang="ru-RU" sz="4000" b="1" dirty="0" smtClean="0"/>
              <a:t>.</a:t>
            </a:r>
          </a:p>
          <a:p>
            <a:pPr algn="just">
              <a:buNone/>
            </a:pPr>
            <a:r>
              <a:rPr lang="ru-RU" sz="3600" b="1" dirty="0" smtClean="0"/>
              <a:t>    </a:t>
            </a:r>
          </a:p>
          <a:p>
            <a:pPr>
              <a:buNone/>
            </a:pPr>
            <a:r>
              <a:rPr lang="ru-RU" sz="3600" b="1" dirty="0" smtClean="0"/>
              <a:t>                 С уважением доктор Айболит.</a:t>
            </a:r>
            <a:endParaRPr lang="ru-RU" sz="3600" dirty="0"/>
          </a:p>
        </p:txBody>
      </p:sp>
      <p:pic>
        <p:nvPicPr>
          <p:cNvPr id="4" name="Рисунок 3" descr="Ай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142852"/>
            <a:ext cx="1428760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358246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7200" b="1" i="1" dirty="0" smtClean="0">
                <a:solidFill>
                  <a:schemeClr val="accent2">
                    <a:lumMod val="50000"/>
                  </a:schemeClr>
                </a:solidFill>
              </a:rPr>
              <a:t>Что за сказка ?</a:t>
            </a:r>
            <a:endParaRPr lang="ru-RU" sz="7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" name="Рисунок 2" descr="телеф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6" y="1928802"/>
            <a:ext cx="2000264" cy="1714512"/>
          </a:xfrm>
          <a:prstGeom prst="rect">
            <a:avLst/>
          </a:prstGeom>
        </p:spPr>
      </p:pic>
      <p:pic>
        <p:nvPicPr>
          <p:cNvPr id="4" name="Рисунок 3" descr="Телефон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1571612"/>
            <a:ext cx="4071966" cy="5000636"/>
          </a:xfrm>
          <a:prstGeom prst="rect">
            <a:avLst/>
          </a:prstGeom>
        </p:spPr>
      </p:pic>
      <p:pic>
        <p:nvPicPr>
          <p:cNvPr id="7" name="звонок телефон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7143768" y="335756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bg2">
                    <a:lumMod val="25000"/>
                  </a:schemeClr>
                </a:solidFill>
              </a:rPr>
              <a:t>Продолжи ряд чисел:</a:t>
            </a:r>
            <a:endParaRPr lang="ru-RU" sz="6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</a:rPr>
              <a:t>10, 7, … </a:t>
            </a:r>
          </a:p>
          <a:p>
            <a:r>
              <a:rPr lang="ru-RU" sz="6000" b="1" dirty="0" smtClean="0">
                <a:solidFill>
                  <a:srgbClr val="C00000"/>
                </a:solidFill>
              </a:rPr>
              <a:t>2, 5, … </a:t>
            </a:r>
          </a:p>
          <a:p>
            <a:r>
              <a:rPr lang="ru-RU" sz="6000" b="1" dirty="0" smtClean="0">
                <a:solidFill>
                  <a:schemeClr val="accent5"/>
                </a:solidFill>
              </a:rPr>
              <a:t>12, 9, … 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002060"/>
                </a:solidFill>
              </a:rPr>
              <a:t>       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витамины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2500306"/>
            <a:ext cx="2571768" cy="3571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00430" y="1643050"/>
            <a:ext cx="857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</a:rPr>
              <a:t>4,</a:t>
            </a:r>
            <a:endParaRPr lang="ru-RU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6" y="1643050"/>
            <a:ext cx="7858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endParaRPr lang="ru-RU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14678" y="2714620"/>
            <a:ext cx="928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8,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3372" y="2714620"/>
            <a:ext cx="10001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11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8992" y="3786190"/>
            <a:ext cx="928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</a:rPr>
              <a:t>6,</a:t>
            </a:r>
            <a:endParaRPr lang="ru-RU" sz="6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4810" y="3786190"/>
            <a:ext cx="1071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endParaRPr lang="ru-RU" sz="6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4829180" cy="1571636"/>
          </a:xfrm>
        </p:spPr>
        <p:txBody>
          <a:bodyPr>
            <a:noAutofit/>
          </a:bodyPr>
          <a:lstStyle/>
          <a:p>
            <a:pPr algn="l"/>
            <a:r>
              <a:rPr lang="ru-RU" sz="6000" b="1" dirty="0" smtClean="0"/>
              <a:t>(ПУТЦАИНА) </a:t>
            </a:r>
            <a:r>
              <a:rPr lang="ru-RU" sz="7200" b="1" dirty="0" smtClean="0"/>
              <a:t/>
            </a:r>
            <a:br>
              <a:rPr lang="ru-RU" sz="7200" b="1" dirty="0" smtClean="0"/>
            </a:br>
            <a:endParaRPr lang="ru-RU" sz="7200" b="1" dirty="0"/>
          </a:p>
        </p:txBody>
      </p:sp>
      <p:pic>
        <p:nvPicPr>
          <p:cNvPr id="5" name="Содержимое 4" descr="зеленка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00100" y="4357694"/>
            <a:ext cx="1282700" cy="1841500"/>
          </a:xfrm>
        </p:spPr>
      </p:pic>
      <p:sp>
        <p:nvSpPr>
          <p:cNvPr id="4" name="TextBox 3"/>
          <p:cNvSpPr txBox="1"/>
          <p:nvPr/>
        </p:nvSpPr>
        <p:spPr>
          <a:xfrm>
            <a:off x="4643438" y="142852"/>
            <a:ext cx="42148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ПУТАНИЦА</a:t>
            </a:r>
            <a:endParaRPr lang="ru-RU" sz="6600" b="1" dirty="0">
              <a:solidFill>
                <a:srgbClr val="C00000"/>
              </a:solidFill>
            </a:endParaRPr>
          </a:p>
        </p:txBody>
      </p:sp>
      <p:pic>
        <p:nvPicPr>
          <p:cNvPr id="6" name="Рисунок 5" descr="йод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1857364"/>
            <a:ext cx="1071570" cy="1928826"/>
          </a:xfrm>
          <a:prstGeom prst="rect">
            <a:avLst/>
          </a:prstGeom>
        </p:spPr>
      </p:pic>
      <p:pic>
        <p:nvPicPr>
          <p:cNvPr id="7" name="Рисунок 6" descr="таблетки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9322" y="2285992"/>
            <a:ext cx="3071834" cy="2714644"/>
          </a:xfrm>
          <a:prstGeom prst="rect">
            <a:avLst/>
          </a:prstGeom>
        </p:spPr>
      </p:pic>
      <p:pic>
        <p:nvPicPr>
          <p:cNvPr id="8" name="Рисунок 7" descr="Путаница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0298" y="1428736"/>
            <a:ext cx="3357586" cy="5000660"/>
          </a:xfrm>
          <a:prstGeom prst="rect">
            <a:avLst/>
          </a:prstGeom>
        </p:spPr>
      </p:pic>
      <p:pic>
        <p:nvPicPr>
          <p:cNvPr id="12" name="Путаница. Чуковски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8001024" y="578645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777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793</TotalTime>
  <Words>343</Words>
  <Application>Microsoft Office PowerPoint</Application>
  <PresentationFormat>Экран (4:3)</PresentationFormat>
  <Paragraphs>109</Paragraphs>
  <Slides>21</Slides>
  <Notes>1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УРОК МАТЕМАТИКИ  В 1 КЛАССЕ</vt:lpstr>
      <vt:lpstr>ЗАКРЕПЛЕНИЕ ТАБЛИЦЫ СЛОЖЕНИЯ И ВЫЧИТАНИЯ ЧИСЛА 3 </vt:lpstr>
      <vt:lpstr>СЕГОДНЯ НА УРОКЕ:</vt:lpstr>
      <vt:lpstr>Добрый Доктор Айболит</vt:lpstr>
      <vt:lpstr>Сказки К. И. Чуковского</vt:lpstr>
      <vt:lpstr>Здравствуйте, девочки и мальчики 1 «Г» класса.</vt:lpstr>
      <vt:lpstr>Что за сказка ?</vt:lpstr>
      <vt:lpstr>Продолжи ряд чисел:</vt:lpstr>
      <vt:lpstr>(ПУТЦАИНА)  </vt:lpstr>
      <vt:lpstr>Как работает «машинка»?</vt:lpstr>
      <vt:lpstr>ВЕСЁЛАЯ ФИЗМИНУТКА</vt:lpstr>
      <vt:lpstr>ПРИДУМАЙ И РЕШИ ЗАДАЧУ:</vt:lpstr>
      <vt:lpstr>Слайд 13</vt:lpstr>
      <vt:lpstr>ДОПОЛНИ ЗАПИСИ</vt:lpstr>
      <vt:lpstr>ОТДОХНИ-КА !</vt:lpstr>
      <vt:lpstr>САМОСТОЯТЕЛЬНАЯ РАБОТА</vt:lpstr>
      <vt:lpstr>Найдите слово в слове</vt:lpstr>
      <vt:lpstr>РАБОТАЕМ С ОТРЕЗКАМИ</vt:lpstr>
      <vt:lpstr>Доктор Айболит и его звери </vt:lpstr>
      <vt:lpstr>ИТОГ УРОКА</vt:lpstr>
      <vt:lpstr>СПАСИБО ЗА УРОК!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в 1 классе</dc:title>
  <dc:creator>*</dc:creator>
  <cp:lastModifiedBy>*</cp:lastModifiedBy>
  <cp:revision>87</cp:revision>
  <dcterms:created xsi:type="dcterms:W3CDTF">2010-01-28T19:00:20Z</dcterms:created>
  <dcterms:modified xsi:type="dcterms:W3CDTF">2011-01-12T20:16:47Z</dcterms:modified>
</cp:coreProperties>
</file>