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тяй" initials="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6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 autoAdjust="0"/>
    <p:restoredTop sz="94689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A8163-6E30-4F61-BFF9-F17E50573C5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6D84C-0D2D-4099-920B-8123BB4F8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6D84C-0D2D-4099-920B-8123BB4F89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6D84C-0D2D-4099-920B-8123BB4F89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6D84C-0D2D-4099-920B-8123BB4F89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6BE483-DF71-402D-9F4F-46BEE32D1471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B7F528-8689-40A4-9B0A-E313457453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/>
              <a:t>МОУ «Средняя общеобразовательная школа №45»</a:t>
            </a:r>
            <a:endParaRPr lang="ru-RU" sz="2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86314" y="1500174"/>
            <a:ext cx="4191000" cy="472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i="1" dirty="0" smtClean="0"/>
              <a:t>Эмоциональные методы мотивации и стимулирования в обучении младших школьников</a:t>
            </a:r>
          </a:p>
          <a:p>
            <a:pPr algn="ctr"/>
            <a:endParaRPr lang="ru-RU" dirty="0" smtClean="0"/>
          </a:p>
          <a:p>
            <a:r>
              <a:rPr lang="ru-RU" sz="2400" dirty="0" smtClean="0"/>
              <a:t>Учитель: Н.А.Новикова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2000" dirty="0" smtClean="0"/>
              <a:t>«Учение – это душевная радость, а не только долг, учением можно заниматься с увлечением, а не по обязанности»</a:t>
            </a:r>
          </a:p>
          <a:p>
            <a:pPr algn="r"/>
            <a:r>
              <a:rPr lang="ru-RU" sz="2000" dirty="0" smtClean="0"/>
              <a:t>(Ян </a:t>
            </a:r>
            <a:r>
              <a:rPr lang="ru-RU" sz="2000" dirty="0" err="1" smtClean="0"/>
              <a:t>Амос</a:t>
            </a:r>
            <a:r>
              <a:rPr lang="ru-RU" sz="2000" dirty="0" smtClean="0"/>
              <a:t> Коменский»)</a:t>
            </a:r>
            <a:endParaRPr lang="ru-RU" sz="2000" dirty="0"/>
          </a:p>
        </p:txBody>
      </p:sp>
      <p:pic>
        <p:nvPicPr>
          <p:cNvPr id="6" name="Рисунок 5" descr="SNV33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4143404" cy="3714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00174"/>
            <a:ext cx="8686800" cy="3571900"/>
          </a:xfrm>
        </p:spPr>
        <p:txBody>
          <a:bodyPr>
            <a:noAutofit/>
          </a:bodyPr>
          <a:lstStyle/>
          <a:p>
            <a:pPr algn="ctr"/>
            <a:r>
              <a:rPr lang="ru-RU" sz="8000" b="1" i="1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  <a:cs typeface="Arial" pitchFamily="34" charset="0"/>
              </a:rPr>
              <a:t>Благодарю</a:t>
            </a:r>
            <a:r>
              <a:rPr lang="ru-RU" sz="8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  <a:cs typeface="Arial" pitchFamily="34" charset="0"/>
              </a:rPr>
              <a:t>за внимание</a:t>
            </a:r>
            <a:endParaRPr lang="ru-RU" sz="8000" b="1" i="1" dirty="0">
              <a:solidFill>
                <a:schemeClr val="accent6">
                  <a:lumMod val="75000"/>
                </a:schemeClr>
              </a:solidFill>
              <a:latin typeface="Mistral" pitchFamily="66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628" y="3929066"/>
            <a:ext cx="328614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1800" b="1" i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d-12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1071546"/>
            <a:ext cx="1454241" cy="5000660"/>
          </a:xfrm>
          <a:prstGeom prst="rect">
            <a:avLst/>
          </a:prstGeom>
        </p:spPr>
      </p:pic>
      <p:pic>
        <p:nvPicPr>
          <p:cNvPr id="13" name="Рисунок 12" descr="d-12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1454241" cy="500066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сканирование00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618" r="3618"/>
          <a:stretch>
            <a:fillRect/>
          </a:stretch>
        </p:blipFill>
        <p:spPr>
          <a:xfrm>
            <a:off x="2071670" y="2071678"/>
            <a:ext cx="5029200" cy="3657600"/>
          </a:xfrm>
          <a:solidFill>
            <a:schemeClr val="tx1">
              <a:lumMod val="65000"/>
              <a:alpha val="0"/>
            </a:schemeClr>
          </a:solidFill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-142900"/>
            <a:ext cx="5486400" cy="100013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</a:rPr>
              <a:t>Эмоциональные методы</a:t>
            </a:r>
            <a:endParaRPr lang="ru-RU" sz="4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1714488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оощрение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2500306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орицание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215074" y="364331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Учебно-познавательные игры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485776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Наглядно-образные представления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3714744" y="564357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Ситуация успеха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072074"/>
            <a:ext cx="321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Стимулирующее оценивание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378619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Свободный выбор заданий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928802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Удовлетворение желания быть значимой личностью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9591" y="32146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Виды поощрений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A1660F"/>
                </a:solidFill>
                <a:latin typeface="Comic Sans MS" pitchFamily="66" charset="0"/>
              </a:rPr>
              <a:t>ОДОБРЕНИЕ</a:t>
            </a:r>
          </a:p>
          <a:p>
            <a:r>
              <a:rPr lang="ru-RU" b="1" i="1" dirty="0" smtClean="0">
                <a:solidFill>
                  <a:srgbClr val="A1660F"/>
                </a:solidFill>
                <a:latin typeface="Comic Sans MS" pitchFamily="66" charset="0"/>
              </a:rPr>
              <a:t>ПОХВАЛА</a:t>
            </a:r>
          </a:p>
          <a:p>
            <a:r>
              <a:rPr lang="ru-RU" b="1" i="1" dirty="0" smtClean="0">
                <a:solidFill>
                  <a:srgbClr val="A1660F"/>
                </a:solidFill>
                <a:latin typeface="Comic Sans MS" pitchFamily="66" charset="0"/>
              </a:rPr>
              <a:t>ПОДБАДРИВАНИЕ</a:t>
            </a:r>
          </a:p>
          <a:p>
            <a:r>
              <a:rPr lang="ru-RU" b="1" i="1" dirty="0" smtClean="0">
                <a:solidFill>
                  <a:srgbClr val="A1660F"/>
                </a:solidFill>
                <a:latin typeface="Comic Sans MS" pitchFamily="66" charset="0"/>
              </a:rPr>
              <a:t>ДОВ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ЕРИЕ</a:t>
            </a:r>
          </a:p>
          <a:p>
            <a:r>
              <a:rPr lang="ru-RU" b="1" i="1" dirty="0" smtClean="0">
                <a:solidFill>
                  <a:srgbClr val="A1660F"/>
                </a:solidFill>
                <a:latin typeface="Comic Sans MS" pitchFamily="66" charset="0"/>
              </a:rPr>
              <a:t>ДОБРОЖЕЛАТЕЛЬНО-ТРЕБОВАТЕЛЬНАЯ МАНЕРА</a:t>
            </a:r>
          </a:p>
          <a:p>
            <a:r>
              <a:rPr lang="ru-RU" b="1" i="1" dirty="0" smtClean="0">
                <a:solidFill>
                  <a:srgbClr val="A1660F"/>
                </a:solidFill>
                <a:latin typeface="Comic Sans MS" pitchFamily="66" charset="0"/>
              </a:rPr>
              <a:t>ВЫСТАВЛЕНИЕ  ПОВЫШЕННОЙ ОЦЕНКИ</a:t>
            </a:r>
          </a:p>
          <a:p>
            <a:r>
              <a:rPr lang="ru-RU" b="1" i="1" dirty="0" smtClean="0">
                <a:solidFill>
                  <a:srgbClr val="A1660F"/>
                </a:solidFill>
                <a:latin typeface="Comic Sans MS" pitchFamily="66" charset="0"/>
              </a:rPr>
              <a:t>НАГРАЖДЕНИЕ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Виды порицаний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ЗАМЕЧАНИЕ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ОСУЖДЕНИЕ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ОГРАНИЧЕНИЕ В ПРАВАХ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ЛИШЕНИЕ ДОВЕРИЯ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ВЫГОВОР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ПЕДАГОГИЧЕСКИЕ ИГРЫ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               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ОБУЧАЮЩИЕ, ТРЕНИРОВОЧНЫЕ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1800" b="1" i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              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КОНТРОЛИРУЮЩИЕ,                              </a:t>
            </a: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             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ОБОБЩАЮЩИЕ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ПОЗНАВАТЕЛЬНЫЕ,</a:t>
            </a:r>
            <a:endParaRPr lang="ru-RU" sz="1600" dirty="0" smtClean="0"/>
          </a:p>
          <a:p>
            <a:pPr>
              <a:buNone/>
            </a:pP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РАЗВИВАЮЩИЕ, </a:t>
            </a:r>
          </a:p>
          <a:p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ТВОРЧЕСКИЕ</a:t>
            </a:r>
          </a:p>
          <a:p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КОММУНИКАТИВНЫЕ, ПСИХОЛОГИЧЕСКИЕ</a:t>
            </a:r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10" name="Рисунок 9" descr="SNV33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571744"/>
            <a:ext cx="3571900" cy="2357454"/>
          </a:xfrm>
          <a:prstGeom prst="rect">
            <a:avLst/>
          </a:prstGeom>
        </p:spPr>
      </p:pic>
      <p:pic>
        <p:nvPicPr>
          <p:cNvPr id="11" name="Рисунок 10" descr="SNV33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571612"/>
            <a:ext cx="3643338" cy="250033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НАГЛЯДНО-ОБРАЗНЫЕ ПРЕДСТАВЛЕНИЯ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КОЛЛЕКЦИИ, НАГЛЯДНЫЕ ПОСОБИЯ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ОПЫТЫ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ТАБЛИЦЫ, СХЕМЫ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РЕПРОДУКЦИИ КАРТИН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УЧЕБНЫЕ ФИЛЬМЫ 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ИКТ</a:t>
            </a:r>
          </a:p>
          <a:p>
            <a:endParaRPr lang="ru-RU" sz="1800" b="1" i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ЗАПОВЕДИ СИТУАЦИИ УСПЕХА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Autofit/>
          </a:bodyPr>
          <a:lstStyle/>
          <a:p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НЕТ ЕДИНЫХ ДЛЯ ВСЕХ ШКОЛЬНИКОВ ПРЕДПОСЫЛОК УСПЕХА</a:t>
            </a:r>
          </a:p>
          <a:p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ВАЖНО ОПРЕДЕЛИТЬ, НА ЧТО СПОСОБЕН КАЖДЫЙ УЧЕНИК В ДАННЫЙ МОМЕНТ УЧЕБНОЙ ДЕЯТЕЛЬНОСТИ</a:t>
            </a:r>
          </a:p>
          <a:p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НЕЛЬЗЯ ТРЕБОВАТЬ ОТ УЧЕНИКОВ НЕВОЗМОЖНОГО</a:t>
            </a:r>
          </a:p>
          <a:p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РАСКРЫТЬ СИЛЫ И ВОЗМОЖНОСТИ КАЖДОГО РЕБЕНКА, ДАТЬ ЕМУ РАДОСТЬ УСПЕХА В УМСТВЕННОМ ТРУДЕ</a:t>
            </a:r>
          </a:p>
          <a:p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ОПРЕДЕЛИТЬ ИНДИВИДУАЛЬНУЮ ТРОПИНКУ УСПЕХА В УЧЕБНОЙ ДЕЯТЕЛЬНОСТИ КАЖДОГО УЧЕНИКА. БЕРЕЧЬ ЭТУ ТРОПИНКУ И ОГОНЁК ЖЕЛАНИЯ БЫТЬ ХОРОШИМ</a:t>
            </a:r>
          </a:p>
          <a:p>
            <a:pPr>
              <a:buNone/>
            </a:pPr>
            <a:endParaRPr lang="ru-RU" sz="2300" b="1" i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КРИТЕРИИ ОЦЕНКИ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628" y="3929066"/>
            <a:ext cx="328614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1800" b="1" i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24" y="1428739"/>
          <a:ext cx="3500462" cy="450059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00462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omic Sans MS" pitchFamily="66" charset="0"/>
                        </a:rPr>
                        <a:t>Математика</a:t>
                      </a:r>
                      <a:endParaRPr lang="ru-RU" sz="2400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Точность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Правильность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Смекалка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Старание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Аккуратность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Оперативность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4876" y="1428736"/>
          <a:ext cx="3571900" cy="450059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71900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omic Sans MS" pitchFamily="66" charset="0"/>
                        </a:rPr>
                        <a:t>Литературное чтение</a:t>
                      </a:r>
                      <a:endParaRPr lang="ru-RU" sz="2400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Правильность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Культура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Выразительность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Дикция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Ударение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Интонация</a:t>
                      </a:r>
                      <a:endParaRPr lang="ru-RU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ЕДИНСТВО РАЗНООБРАЗНЫХ МЕТОДОВ СТИМУЛИРОВАНИЯ В ОБУЧЕНИИ ОБЕСПЕЧИВАЕТ УСПЕШНОСТЬ КАЖДОГО ШКОЛЬНИКА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i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1800" b="1" i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SNV3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2571767" cy="2071702"/>
          </a:xfrm>
          <a:prstGeom prst="rect">
            <a:avLst/>
          </a:prstGeom>
        </p:spPr>
      </p:pic>
      <p:pic>
        <p:nvPicPr>
          <p:cNvPr id="5" name="Рисунок 4" descr="SNV30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714488"/>
            <a:ext cx="2452673" cy="2000264"/>
          </a:xfrm>
          <a:prstGeom prst="rect">
            <a:avLst/>
          </a:prstGeom>
        </p:spPr>
      </p:pic>
      <p:pic>
        <p:nvPicPr>
          <p:cNvPr id="6" name="Рисунок 5" descr="SNV30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500570"/>
            <a:ext cx="2476517" cy="2143140"/>
          </a:xfrm>
          <a:prstGeom prst="rect">
            <a:avLst/>
          </a:prstGeom>
        </p:spPr>
      </p:pic>
      <p:pic>
        <p:nvPicPr>
          <p:cNvPr id="7" name="Рисунок 6" descr="SNV301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500570"/>
            <a:ext cx="2571768" cy="2143140"/>
          </a:xfrm>
          <a:prstGeom prst="rect">
            <a:avLst/>
          </a:prstGeom>
        </p:spPr>
      </p:pic>
      <p:pic>
        <p:nvPicPr>
          <p:cNvPr id="8" name="Рисунок 7" descr="SNV332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571744"/>
            <a:ext cx="3809993" cy="285749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216</Words>
  <Application>Microsoft Office PowerPoint</Application>
  <PresentationFormat>Экран (4:3)</PresentationFormat>
  <Paragraphs>78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МОУ «Средняя общеобразовательная школа №45»</vt:lpstr>
      <vt:lpstr>  Эмоциональные методы</vt:lpstr>
      <vt:lpstr>Виды поощрений</vt:lpstr>
      <vt:lpstr>Виды порицаний</vt:lpstr>
      <vt:lpstr>ПЕДАГОГИЧЕСКИЕ ИГРЫ</vt:lpstr>
      <vt:lpstr>НАГЛЯДНО-ОБРАЗНЫЕ ПРЕДСТАВЛЕНИЯ</vt:lpstr>
      <vt:lpstr>ЗАПОВЕДИ СИТУАЦИИ УСПЕХА</vt:lpstr>
      <vt:lpstr>КРИТЕРИИ ОЦЕНКИ</vt:lpstr>
      <vt:lpstr>ЕДИНСТВО РАЗНООБРАЗНЫХ МЕТОДОВ СТИМУЛИРОВАНИЯ В ОБУЧЕНИИ ОБЕСПЕЧИВАЕТ УСПЕШНОСТЬ КАЖДОГО ШКОЛЬНИКА </vt:lpstr>
      <vt:lpstr>Благодарю 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витяй</dc:creator>
  <cp:lastModifiedBy>витяй</cp:lastModifiedBy>
  <cp:revision>31</cp:revision>
  <dcterms:created xsi:type="dcterms:W3CDTF">2010-02-23T16:28:14Z</dcterms:created>
  <dcterms:modified xsi:type="dcterms:W3CDTF">2010-03-25T12:22:10Z</dcterms:modified>
</cp:coreProperties>
</file>