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33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2FE0-F183-4C0F-B75F-2842EA6896C8}" type="datetimeFigureOut">
              <a:rPr lang="ru-RU" smtClean="0"/>
              <a:t>03.01.2011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0907-B13B-46F0-9C56-6FC4A9DA97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2FE0-F183-4C0F-B75F-2842EA6896C8}" type="datetimeFigureOut">
              <a:rPr lang="ru-RU" smtClean="0"/>
              <a:t>03.01.2011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0907-B13B-46F0-9C56-6FC4A9DA97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2FE0-F183-4C0F-B75F-2842EA6896C8}" type="datetimeFigureOut">
              <a:rPr lang="ru-RU" smtClean="0"/>
              <a:t>03.01.2011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0907-B13B-46F0-9C56-6FC4A9DA97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2FE0-F183-4C0F-B75F-2842EA6896C8}" type="datetimeFigureOut">
              <a:rPr lang="ru-RU" smtClean="0"/>
              <a:t>03.01.2011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0907-B13B-46F0-9C56-6FC4A9DA97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2FE0-F183-4C0F-B75F-2842EA6896C8}" type="datetimeFigureOut">
              <a:rPr lang="ru-RU" smtClean="0"/>
              <a:t>03.01.2011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0907-B13B-46F0-9C56-6FC4A9DA97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2FE0-F183-4C0F-B75F-2842EA6896C8}" type="datetimeFigureOut">
              <a:rPr lang="ru-RU" smtClean="0"/>
              <a:t>03.01.2011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0907-B13B-46F0-9C56-6FC4A9DA97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2FE0-F183-4C0F-B75F-2842EA6896C8}" type="datetimeFigureOut">
              <a:rPr lang="ru-RU" smtClean="0"/>
              <a:t>03.01.2011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0907-B13B-46F0-9C56-6FC4A9DA97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2FE0-F183-4C0F-B75F-2842EA6896C8}" type="datetimeFigureOut">
              <a:rPr lang="ru-RU" smtClean="0"/>
              <a:t>03.01.2011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0907-B13B-46F0-9C56-6FC4A9DA97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2FE0-F183-4C0F-B75F-2842EA6896C8}" type="datetimeFigureOut">
              <a:rPr lang="ru-RU" smtClean="0"/>
              <a:t>03.01.2011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0907-B13B-46F0-9C56-6FC4A9DA97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2FE0-F183-4C0F-B75F-2842EA6896C8}" type="datetimeFigureOut">
              <a:rPr lang="ru-RU" smtClean="0"/>
              <a:t>03.01.2011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0907-B13B-46F0-9C56-6FC4A9DA97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2FE0-F183-4C0F-B75F-2842EA6896C8}" type="datetimeFigureOut">
              <a:rPr lang="ru-RU" smtClean="0"/>
              <a:t>03.01.2011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0907-B13B-46F0-9C56-6FC4A9DA97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C2FE0-F183-4C0F-B75F-2842EA6896C8}" type="datetimeFigureOut">
              <a:rPr lang="ru-RU" smtClean="0"/>
              <a:t>03.01.2011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F0907-B13B-46F0-9C56-6FC4A9DA97F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509588" y="87313"/>
            <a:ext cx="58388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Приложение к первому уроку.</a:t>
            </a:r>
          </a:p>
        </p:txBody>
      </p:sp>
      <p:sp>
        <p:nvSpPr>
          <p:cNvPr id="2053" name="WordArt 5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543176" y="611189"/>
            <a:ext cx="1533525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Манилов</a:t>
            </a:r>
          </a:p>
        </p:txBody>
      </p:sp>
      <p:pic>
        <p:nvPicPr>
          <p:cNvPr id="2054" name="Picture 6" descr="сканирование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4" y="1116014"/>
            <a:ext cx="5903912" cy="6624637"/>
          </a:xfrm>
          <a:prstGeom prst="rect">
            <a:avLst/>
          </a:prstGeom>
          <a:noFill/>
        </p:spPr>
      </p:pic>
      <p:pic>
        <p:nvPicPr>
          <p:cNvPr id="2055" name="Picture 7" descr="сканирование0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813" y="7667626"/>
            <a:ext cx="5876925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П.Боклевский. Портрет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3" y="155575"/>
            <a:ext cx="1428750" cy="1752600"/>
          </a:xfrm>
          <a:prstGeom prst="rect">
            <a:avLst/>
          </a:prstGeom>
          <a:noFill/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636838" y="555626"/>
            <a:ext cx="4758034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300" b="1">
                <a:solidFill>
                  <a:srgbClr val="CC0000"/>
                </a:solidFill>
                <a:latin typeface="Verdana" pitchFamily="34" charset="0"/>
                <a:cs typeface="Times New Roman" pitchFamily="18" charset="0"/>
              </a:rPr>
              <a:t>История графики</a:t>
            </a:r>
            <a:r>
              <a:rPr lang="ru-R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ru-R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ru-R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4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Боклевский Петр Михайлович (1816-1897)</a:t>
            </a:r>
            <a:r>
              <a:rPr lang="ru-RU" sz="14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endParaRPr lang="ru-RU" sz="1400"/>
          </a:p>
          <a:p>
            <a:pPr eaLnBrk="0" hangingPunct="0"/>
            <a:endParaRPr lang="ru-RU" sz="140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04813" y="2195513"/>
            <a:ext cx="61928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Родился П.М. Боклевский в с. Елшино Рязанской губернии 24 июня 1816 года. Он не получил систематического художественного образования. Сначала он закончил юридический факультет Петербургского университета, потом, живя то в столице, то в провинции, занимался у разных преподавателей, в том числе, в 1845 г., даже у К. П. Брюллова в Академии Художеств ("сторонним посетителем"), но нигде не удерживался, всюду наживая неприятности своим вызывающим поведением и особенно злыми карикатурами. </a:t>
            </a:r>
            <a:br>
              <a:rPr lang="ru-R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ru-R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Известность ему принесли выпущенные альбомом литографские </a:t>
            </a:r>
            <a:endParaRPr lang="ru-RU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476251" y="3995739"/>
            <a:ext cx="604837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иллюстрации к "Ревизору" Н. В. Гоголя (1863). В них знаменитая комедия явилась поводом для резкого обличения язв российской действительности: недаром через пять лет они были переизданы под публицистическим названием "Бюрократический катехизис". Ободренный успехом, Боклевский создал серию "типов" из гоголевских "Мертвых душ" (1860-е). </a:t>
            </a:r>
            <a:br>
              <a:rPr lang="ru-R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ru-R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Публикуемые в журналах рисунки приобрели широкую известность, полностью же они были изданы только в 1881 г. Изображая персонажей поэмы, художник всячески подчеркивал их отрицательные черты и физическую неприглядность, - это вступало в противоречие со сложностью гоголевских характеристик, но импонировало настроению русской публики того времени. В 1870-х гг. </a:t>
            </a:r>
            <a:br>
              <a:rPr lang="ru-R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ru-R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Боклевский исполнил второй вариант рисунков - смягченный, но и менее выразительный. Кроме того, он иллюстрировал произведения И. С. Тургенева (1869), Ф. М. Достоевского (1881) и П. И. Мельникова-Печерского (1882). Эти работы тоже пользовались успехом, но они явно уступали иллюстрациям к Гоголю. </a:t>
            </a:r>
            <a:br>
              <a:rPr lang="ru-R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ru-R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Последний период жизни художника был труден из-за бедности и болезней, но над своими иллюстрациями он продолжал трудиться чуть ли не до самой смерти. </a:t>
            </a:r>
            <a:br>
              <a:rPr lang="ru-R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ru-R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Скончался П.М. Боклевский 22 января 1897 года в Москве. </a:t>
            </a:r>
            <a:endParaRPr lang="ru-RU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276476" y="0"/>
            <a:ext cx="3024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Карточка-подсказка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60350" y="2268539"/>
            <a:ext cx="6408738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КУКРЫНИКСЫ (псевд. по первым слогам фамилий), творческий коллектив графиков и живописцев: Куприянов Михаил Васильевич (1903-91), Крылов Порфирий Никитич (1902-90), Соколов Николай Александрович (1903-2000). Действительные члены АХ СССР (1947), народные художники СССР (1958), Герои Социалистического Труда (Куприянов — 1973, Крылов — 1972, Соколов — 1973). Острогротескные злободневные карикатуры на темы внутренней и международной жизни (серии «Транспорт», 1933-1934, «Поджигатели войны», 1953-57), агитационные, в т. ч. антифашистские, плакаты («Беспощадно разгромим и уничтожим врага!», 1941), иллюстрации к произведениям М. Е. Салтыкова-Щедрина (1939), А. П. Чехова (1940-46), М. Горького (1933, 1948-49), картины («Старые хозяева», 1936-1937; «Конец», 1947-48). Работали методом коллективного творчества (индивидуально — над портретами и пейзажами). Ленинская премия (1965), Государственная премия СССР (1942, 1947, 1949, 1950, 1951, 1975).</a:t>
            </a:r>
          </a:p>
          <a:p>
            <a:r>
              <a:rPr lang="ru-RU">
                <a:latin typeface="Times New Roman" pitchFamily="18" charset="0"/>
              </a:rPr>
              <a:t> 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1" y="250825"/>
            <a:ext cx="2066925" cy="154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852739" y="0"/>
            <a:ext cx="3024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Карточка-подсказка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AEAE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328</Words>
  <Application>Microsoft Office PowerPoint</Application>
  <PresentationFormat>Экран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2011-01-03T11:09:24Z</dcterms:created>
  <dcterms:modified xsi:type="dcterms:W3CDTF">2011-01-03T11:10:55Z</dcterms:modified>
</cp:coreProperties>
</file>