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70" r:id="rId5"/>
    <p:sldId id="272" r:id="rId6"/>
    <p:sldId id="274" r:id="rId7"/>
    <p:sldId id="277" r:id="rId8"/>
    <p:sldId id="280" r:id="rId9"/>
    <p:sldId id="271" r:id="rId10"/>
    <p:sldId id="273" r:id="rId11"/>
    <p:sldId id="281" r:id="rId12"/>
    <p:sldId id="282" r:id="rId13"/>
    <p:sldId id="275" r:id="rId14"/>
    <p:sldId id="276" r:id="rId15"/>
    <p:sldId id="278" r:id="rId16"/>
    <p:sldId id="283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3000396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6"/>
                </a:solidFill>
              </a:rPr>
              <a:t>Тема </a:t>
            </a:r>
            <a:r>
              <a:rPr lang="ru-RU" sz="4800" dirty="0" err="1">
                <a:solidFill>
                  <a:schemeClr val="accent6"/>
                </a:solidFill>
              </a:rPr>
              <a:t>вебинара</a:t>
            </a:r>
            <a:br>
              <a:rPr lang="ru-RU" sz="4800" dirty="0"/>
            </a:br>
            <a:r>
              <a:rPr lang="ru-RU" sz="4800" dirty="0"/>
              <a:t>«</a:t>
            </a:r>
            <a:r>
              <a:rPr lang="ru-RU" dirty="0"/>
              <a:t>Формирование навыков оптимального и выразительного чтения»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0148" y="3857628"/>
            <a:ext cx="5044060" cy="1643074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1"/>
                </a:solidFill>
                <a:cs typeface="Aharoni" pitchFamily="2" charset="-79"/>
              </a:rPr>
              <a:t>Авторы: Козлова Татьяна Николаевна,  учитель высшей категории, </a:t>
            </a:r>
          </a:p>
          <a:p>
            <a:r>
              <a:rPr lang="ru-RU" dirty="0">
                <a:solidFill>
                  <a:schemeClr val="tx1"/>
                </a:solidFill>
                <a:cs typeface="Aharoni" pitchFamily="2" charset="-79"/>
              </a:rPr>
              <a:t>Извекова Ольга Владимировна, учитель высшей категории,</a:t>
            </a:r>
          </a:p>
          <a:p>
            <a:r>
              <a:rPr lang="ru-RU" dirty="0">
                <a:solidFill>
                  <a:schemeClr val="tx1"/>
                </a:solidFill>
                <a:cs typeface="Aharoni" pitchFamily="2" charset="-79"/>
              </a:rPr>
              <a:t>Краскова Наталья Александровна, учитель высшей категории.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 rot="10800000" flipV="1">
            <a:off x="1071538" y="942056"/>
            <a:ext cx="664373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Признаки выразительного чтения: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>
                <a:latin typeface="+mj-lt"/>
                <a:ea typeface="Times New Roman" pitchFamily="18" charset="0"/>
                <a:cs typeface="Times New Roman" pitchFamily="18" charset="0"/>
              </a:rPr>
              <a:t>Умение с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облюдать</a:t>
            </a: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паузы и логические ударения, передающие замысел автора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latin typeface="+mj-lt"/>
              </a:rPr>
              <a:t>Хорошая дикция , ясное, чёткое произношение звуков, достаточная громкость, темп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70C0"/>
                </a:solidFill>
                <a:latin typeface="+mj-lt"/>
              </a:rPr>
              <a:t>Завьюжила, закружила зима город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sun9-74.userapi.com/s/v1/if1/gJsAP5hNs1LHEQw_PfzwQOddyTsrDCT5RAhz1hwCryuOtvFbf6fY1BIZenIb8GG_MT_VfZ1G.jpg?quality=96&amp;as=32x26,48x38,72x58,108x86,160x128,240x192,360x288,480x384,540x432,640x512,720x576,800x640&amp;from=bu&amp;cs=604x4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71942"/>
            <a:ext cx="2297872" cy="2071702"/>
          </a:xfrm>
          <a:prstGeom prst="rect">
            <a:avLst/>
          </a:prstGeom>
          <a:noFill/>
        </p:spPr>
      </p:pic>
      <p:pic>
        <p:nvPicPr>
          <p:cNvPr id="7173" name="Picture 5" descr="C:\Users\User\Downloads\5ad0a336418bdcaeebb569fa58f8f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071942"/>
            <a:ext cx="1767832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714356"/>
            <a:ext cx="678661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</a:t>
            </a:r>
            <a:r>
              <a:rPr kumimoji="0" lang="ru-RU" sz="2400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соблюдать интонации вопроса, утверждения, а также придавать голосу нужные эмоциональные окраски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Проворонила ворона воронёнка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Задание: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Выделите голосом такое слово в скороговорке, которое бы помогло нам понять, что ворона проворонила именно 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воронёнка.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Выделите голосом такое слово в скороговорке, которое бы помогло нам понять, что ворона именно 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проворонила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воронёнка.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Выделите голосом такое слово в скороговорке, которое бы помогло нам понять, что именно 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проворонила своё дитя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avatars.dzeninfra.ru/get-zen_doc/10122231/pub_64bc0200a98ded3f95083f7a_64bc0374f278c509e4536d7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357826"/>
            <a:ext cx="1731659" cy="1233636"/>
          </a:xfrm>
          <a:prstGeom prst="rect">
            <a:avLst/>
          </a:prstGeom>
          <a:noFill/>
        </p:spPr>
      </p:pic>
      <p:pic>
        <p:nvPicPr>
          <p:cNvPr id="1029" name="Picture 5" descr="https://clipart-library.com/8300/2368/raven-clipart-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141272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1214422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dirty="0"/>
              <a:t>Невербальные средства (мимика, телодвижения, жесты, позы) </a:t>
            </a:r>
          </a:p>
        </p:txBody>
      </p:sp>
      <p:pic>
        <p:nvPicPr>
          <p:cNvPr id="28675" name="Picture 3" descr="C:\Users\User\Downloads\3349a602de734816dcdbec9e01ee40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357430"/>
            <a:ext cx="2939719" cy="1712101"/>
          </a:xfrm>
          <a:prstGeom prst="rect">
            <a:avLst/>
          </a:prstGeom>
          <a:noFill/>
        </p:spPr>
      </p:pic>
      <p:pic>
        <p:nvPicPr>
          <p:cNvPr id="28676" name="Picture 4" descr="C:\Users\User\Downloads\bpiRYR_q2E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071942"/>
            <a:ext cx="3322638" cy="2248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28662" y="928670"/>
            <a:ext cx="6000792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Недостатки, которые необходимо устранить чтобы речь была выразительной:</a:t>
            </a:r>
            <a:endParaRPr kumimoji="0" lang="ru-RU" sz="240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онотонность (речь неизменна, лишена повышения или понижения тона)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Недостаточная выразительность в более значительных словах и повторяемые интонационные обороты 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лишком быстрая или, наоборот, слишком медленная речь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cdn.azbyka.ru/deti/wp-content/uploads/2017/10/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143512"/>
            <a:ext cx="3143272" cy="152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85852" y="928670"/>
            <a:ext cx="664373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64976"/>
            <a:ext cx="885828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 отработки навыков выразительного чтения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>
                <a:cs typeface="Aparajita" pitchFamily="34" charset="0"/>
              </a:rPr>
              <a:t>Дыхательная гимнастика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70C0"/>
                </a:solidFill>
                <a:cs typeface="Aparajita" pitchFamily="34" charset="0"/>
              </a:rPr>
              <a:t>Хуже всех слышит тот, кто не хочет слушать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3200" dirty="0">
              <a:cs typeface="Aparajit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3200" dirty="0">
              <a:cs typeface="Aparajit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>
                <a:cs typeface="Aparajita" pitchFamily="34" charset="0"/>
              </a:rPr>
              <a:t>Разноголосое чтение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cs typeface="Aparajita" pitchFamily="34" charset="0"/>
              </a:rPr>
              <a:t> </a:t>
            </a:r>
            <a:endParaRPr lang="ru-RU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ownloads\80b2fc7c00336fabfbe8cd79de483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500570"/>
            <a:ext cx="2714612" cy="1441001"/>
          </a:xfrm>
          <a:prstGeom prst="rect">
            <a:avLst/>
          </a:prstGeom>
          <a:noFill/>
        </p:spPr>
      </p:pic>
      <p:pic>
        <p:nvPicPr>
          <p:cNvPr id="1027" name="Picture 3" descr="C:\Users\User\Downloads\b5ae0c4db4f6bcbb2394f7f964b3fbe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429132"/>
            <a:ext cx="2270796" cy="1428760"/>
          </a:xfrm>
          <a:prstGeom prst="rect">
            <a:avLst/>
          </a:prstGeom>
          <a:noFill/>
        </p:spPr>
      </p:pic>
      <p:pic>
        <p:nvPicPr>
          <p:cNvPr id="2" name="Picture 2" descr="C:\Users\User\Downloads\AW.P31.x5breaths_0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00372"/>
            <a:ext cx="1082825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85852" y="928670"/>
            <a:ext cx="664373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764976"/>
            <a:ext cx="81439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 отработки навыков выразительного чтения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3200" dirty="0">
              <a:cs typeface="Aparajit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>
                <a:cs typeface="Aparajita" pitchFamily="34" charset="0"/>
              </a:rPr>
              <a:t>Отработка темпа чтения(произнеси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>
                <a:cs typeface="Aparajita" pitchFamily="34" charset="0"/>
              </a:rPr>
              <a:t>быстро,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3200" dirty="0">
              <a:cs typeface="Aparajit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cs typeface="Aparajita" pitchFamily="34" charset="0"/>
              </a:rPr>
              <a:t>умеренно,            медленно)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>
                <a:cs typeface="Aparajita" pitchFamily="34" charset="0"/>
              </a:rPr>
              <a:t>Подражание учителю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User\Downloads\arrow-309080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86058"/>
            <a:ext cx="785818" cy="666104"/>
          </a:xfrm>
          <a:prstGeom prst="rect">
            <a:avLst/>
          </a:prstGeom>
          <a:noFill/>
        </p:spPr>
      </p:pic>
      <p:pic>
        <p:nvPicPr>
          <p:cNvPr id="3" name="Picture 3" descr="C:\Users\User\Downloads\457983-midd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214686"/>
            <a:ext cx="1256284" cy="700727"/>
          </a:xfrm>
          <a:prstGeom prst="rect">
            <a:avLst/>
          </a:prstGeom>
          <a:noFill/>
        </p:spPr>
      </p:pic>
      <p:pic>
        <p:nvPicPr>
          <p:cNvPr id="1028" name="Picture 4" descr="C:\Users\User\Downloads\cyberscooty-fleche-ver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429000"/>
            <a:ext cx="859633" cy="556971"/>
          </a:xfrm>
          <a:prstGeom prst="rect">
            <a:avLst/>
          </a:prstGeom>
          <a:noFill/>
        </p:spPr>
      </p:pic>
      <p:pic>
        <p:nvPicPr>
          <p:cNvPr id="4097" name="Picture 1" descr="C:\Users\User\Downloads\Teach-Reading-to-First-Graders-Step-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786322"/>
            <a:ext cx="193180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57290" y="1000108"/>
            <a:ext cx="5143536" cy="236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Упражнения на дикцию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Расскажите про покупки,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 какие про покупки?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 покупки, про покупки,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покупочки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User\Downloads\9e7ba4a83084087e28d6daed2b4f2c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357562"/>
            <a:ext cx="2704435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785794"/>
            <a:ext cx="6643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/>
          </a:p>
          <a:p>
            <a:r>
              <a:rPr lang="ru-RU" sz="3600" b="1" dirty="0"/>
              <a:t>Белые бараны били в барабаны</a:t>
            </a:r>
          </a:p>
          <a:p>
            <a:endParaRPr lang="ru-RU" sz="3600" dirty="0"/>
          </a:p>
        </p:txBody>
      </p:sp>
      <p:pic>
        <p:nvPicPr>
          <p:cNvPr id="2050" name="Picture 2" descr="https://fun-project.ru/textbook/abc/abc.files/ximage264.jpg.pagespeed.ic.sczg3XzZ2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6610350" cy="1704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1285852" y="3475167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Тише, мыши, кот на крыше</a:t>
            </a:r>
            <a:endParaRPr lang="ru-RU" sz="3600" dirty="0"/>
          </a:p>
        </p:txBody>
      </p:sp>
      <p:pic>
        <p:nvPicPr>
          <p:cNvPr id="2052" name="Picture 4" descr="https://png.pngtree.com/png-vector/20220314/ourmid/pngtree-atop-the-roof-a-feline-and-a-rodent-vector-png-image_126879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071942"/>
            <a:ext cx="3305165" cy="2400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142984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Franklin Gothic Demi Cond" pitchFamily="34" charset="0"/>
              </a:rPr>
              <a:t>«Добиться успеха не означает, что вы должны сделать что-либо исключительное. Это означает, что вы должны делать то же, что и все, только исключительно хорошо.“</a:t>
            </a:r>
          </a:p>
          <a:p>
            <a:endParaRPr lang="ru-RU" sz="3200" dirty="0">
              <a:latin typeface="Franklin Gothic Demi Cond" pitchFamily="34" charset="0"/>
            </a:endParaRPr>
          </a:p>
          <a:p>
            <a:br>
              <a:rPr lang="ru-RU" dirty="0">
                <a:latin typeface="Franklin Gothic Demi Cond" pitchFamily="34" charset="0"/>
              </a:rPr>
            </a:br>
            <a:endParaRPr lang="ru-RU" dirty="0"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2155" y="5460326"/>
            <a:ext cx="2791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Franklin Gothic Demi Cond" pitchFamily="34" charset="0"/>
              </a:rPr>
              <a:t>Колин Тернер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latin typeface="Franklin Gothic Demi Cond" pitchFamily="34" charset="0"/>
              </a:rPr>
            </a:br>
            <a:br>
              <a:rPr lang="ru-RU" dirty="0">
                <a:latin typeface="Franklin Gothic Demi Cond" pitchFamily="34" charset="0"/>
              </a:rPr>
            </a:br>
            <a:br>
              <a:rPr lang="ru-RU" dirty="0">
                <a:latin typeface="Franklin Gothic Demi Cond" pitchFamily="34" charset="0"/>
              </a:rPr>
            </a:br>
            <a:endParaRPr lang="ru-RU" dirty="0"/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1357298"/>
            <a:ext cx="5572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cs typeface="Aharoni" pitchFamily="2" charset="-79"/>
              </a:rPr>
              <a:t>Оптимальное чтение </a:t>
            </a:r>
            <a:r>
              <a:rPr lang="ru-RU" sz="2800" dirty="0">
                <a:cs typeface="Aharoni" pitchFamily="2" charset="-79"/>
              </a:rPr>
              <a:t>– это чтение со скоростью разговорной речи, т.е. в темпе от 120 до 150 слов в минуту.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100891"/>
            <a:ext cx="4117640" cy="27450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928651" y="650113"/>
            <a:ext cx="6286545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чего необходимо оптимальное чтение?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совершенствуется оперативная память и устойчивое внимание;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успеваемость учащихся;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техника чтения.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C:\Users\User\Downloads\Kids-Reading-PNG-Pic.pngё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3" y="2714620"/>
            <a:ext cx="4286279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 rot="10800000" flipV="1">
            <a:off x="1357285" y="948112"/>
            <a:ext cx="6000793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Выразительность</a:t>
            </a: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способность средствами устной речи передать слушателям главную мысль произведения и свое собственное отношение </a:t>
            </a:r>
            <a:r>
              <a:rPr kumimoji="0" lang="ru-RU" sz="28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нему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sun9-29.userapi.com/impg/vbPmqOZ0XmPoJkR_8musNmRcTWradiF-VdaRkA/bLV9p9JKv7Q.jpg?size=327x807&amp;quality=95&amp;sign=aefb759d72906579b6485ca5d2080cc1&amp;c_uniq_tag=rd11xzMAQPVDStaufbSf7xhJaFJS0ZgkTNSl5fvhwm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3143249"/>
            <a:ext cx="221457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85786" y="928670"/>
            <a:ext cx="721523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Прочитать текст выразительно, значит: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>
                <a:latin typeface="Times New Roman" pitchFamily="18" charset="0"/>
                <a:ea typeface="Times New Roman" pitchFamily="18" charset="0"/>
                <a:cs typeface="Aparajita" pitchFamily="34" charset="0"/>
              </a:rPr>
              <a:t>Р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parajita" pitchFamily="34" charset="0"/>
              </a:rPr>
              <a:t>аскрыть характерные особенности образов, картин, изображенных в нем;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parajit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>
                <a:latin typeface="Times New Roman" pitchFamily="18" charset="0"/>
                <a:ea typeface="Times New Roman" pitchFamily="18" charset="0"/>
                <a:cs typeface="Aparajita" pitchFamily="34" charset="0"/>
              </a:rPr>
              <a:t>П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parajita" pitchFamily="34" charset="0"/>
              </a:rPr>
              <a:t>оказать отношение автора к событиям, к поступкам героев;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parajit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>
                <a:latin typeface="Times New Roman" pitchFamily="18" charset="0"/>
                <a:ea typeface="Times New Roman" pitchFamily="18" charset="0"/>
                <a:cs typeface="Aparajita" pitchFamily="34" charset="0"/>
              </a:rPr>
              <a:t>П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parajita" pitchFamily="34" charset="0"/>
              </a:rPr>
              <a:t>ередать основную эмоциональную тональность, присущую произведению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parajita" pitchFamily="34" charset="0"/>
            </a:endParaRPr>
          </a:p>
        </p:txBody>
      </p:sp>
      <p:pic>
        <p:nvPicPr>
          <p:cNvPr id="2050" name="Picture 2" descr="C:\Users\User\Downloads\image-661f922c31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000636"/>
            <a:ext cx="2143140" cy="1633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85786" y="500042"/>
            <a:ext cx="7215238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/>
              <a:t>Эффективные резервы оптимального темпа чтения: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/>
              <a:t>Игровая разминка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70C0"/>
                </a:solidFill>
              </a:rPr>
              <a:t>Самолёты взлетают: У-У-У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70C0"/>
                </a:solidFill>
              </a:rPr>
              <a:t>Лошадки поскакали: цок-цок-цок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70C0"/>
                </a:solidFill>
              </a:rPr>
              <a:t>Рядом ползёт змея: </a:t>
            </a:r>
            <a:r>
              <a:rPr lang="ru-RU" sz="2000" dirty="0" err="1">
                <a:solidFill>
                  <a:srgbClr val="0070C0"/>
                </a:solidFill>
              </a:rPr>
              <a:t>ш-ш-ш</a:t>
            </a:r>
            <a:endParaRPr lang="ru-RU" sz="2000" dirty="0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70C0"/>
                </a:solidFill>
              </a:rPr>
              <a:t>Муха </a:t>
            </a:r>
            <a:r>
              <a:rPr lang="ru-RU" sz="2000" dirty="0" err="1">
                <a:solidFill>
                  <a:srgbClr val="0070C0"/>
                </a:solidFill>
              </a:rPr>
              <a:t>бъётся</a:t>
            </a:r>
            <a:r>
              <a:rPr lang="ru-RU" sz="2000" dirty="0">
                <a:solidFill>
                  <a:srgbClr val="0070C0"/>
                </a:solidFill>
              </a:rPr>
              <a:t> в стекло: </a:t>
            </a:r>
            <a:r>
              <a:rPr lang="ru-RU" sz="2000" dirty="0" err="1">
                <a:solidFill>
                  <a:srgbClr val="0070C0"/>
                </a:solidFill>
              </a:rPr>
              <a:t>з-з-з</a:t>
            </a:r>
            <a:endParaRPr lang="ru-RU" sz="2000" dirty="0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/>
              <a:t>Выработка внимания к слову и его частям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70C0"/>
                </a:solidFill>
              </a:rPr>
              <a:t>Белка- булка,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70C0"/>
                </a:solidFill>
              </a:rPr>
              <a:t>дедушка-девушка,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70C0"/>
                </a:solidFill>
              </a:rPr>
              <a:t>Кричала-качала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/>
              <a:t> Предупреждение ошибок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70C0"/>
                </a:solidFill>
              </a:rPr>
              <a:t>Вы-су-нув-ший-ся</a:t>
            </a:r>
            <a:r>
              <a:rPr lang="ru-RU" sz="2000" dirty="0">
                <a:solidFill>
                  <a:srgbClr val="0070C0"/>
                </a:solidFill>
              </a:rPr>
              <a:t>     </a:t>
            </a:r>
            <a:r>
              <a:rPr lang="ru-RU" sz="2000" dirty="0" err="1">
                <a:solidFill>
                  <a:srgbClr val="0070C0"/>
                </a:solidFill>
              </a:rPr>
              <a:t>реп-ро-дук-тор</a:t>
            </a:r>
            <a:r>
              <a:rPr lang="ru-RU" sz="2000" dirty="0">
                <a:solidFill>
                  <a:srgbClr val="0070C0"/>
                </a:solidFill>
              </a:rPr>
              <a:t>   </a:t>
            </a:r>
            <a:r>
              <a:rPr lang="ru-RU" sz="2000" dirty="0" err="1">
                <a:solidFill>
                  <a:srgbClr val="0070C0"/>
                </a:solidFill>
              </a:rPr>
              <a:t>бес-по-кой-ство</a:t>
            </a:r>
            <a:endParaRPr lang="ru-RU" sz="2000" dirty="0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/>
              <a:t>Объяснение трудных, незнакомых слов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User\Downloads\image-673264f7a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876"/>
            <a:ext cx="1603354" cy="901887"/>
          </a:xfrm>
          <a:prstGeom prst="rect">
            <a:avLst/>
          </a:prstGeom>
          <a:noFill/>
        </p:spPr>
      </p:pic>
      <p:pic>
        <p:nvPicPr>
          <p:cNvPr id="9218" name="Picture 2" descr="C:\Users\User\Downloads\Кунцевск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786190"/>
            <a:ext cx="1285884" cy="1285884"/>
          </a:xfrm>
          <a:prstGeom prst="rect">
            <a:avLst/>
          </a:prstGeom>
          <a:noFill/>
        </p:spPr>
      </p:pic>
      <p:pic>
        <p:nvPicPr>
          <p:cNvPr id="9219" name="Picture 3" descr="C:\Users\User\Downloads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857364"/>
            <a:ext cx="1992298" cy="1120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1571612"/>
            <a:ext cx="67151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4000" dirty="0"/>
              <a:t>Жужжащее чтение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4000" dirty="0"/>
              <a:t> </a:t>
            </a:r>
            <a:r>
              <a:rPr lang="ru-RU" sz="4000" dirty="0" err="1"/>
              <a:t>Ежеурочные</a:t>
            </a:r>
            <a:r>
              <a:rPr lang="ru-RU" sz="4000" dirty="0"/>
              <a:t> пятиминутки чтения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4000" dirty="0"/>
              <a:t>Чтение перед сном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4000" dirty="0"/>
              <a:t>Режим щадящего чтения</a:t>
            </a:r>
          </a:p>
        </p:txBody>
      </p:sp>
      <p:pic>
        <p:nvPicPr>
          <p:cNvPr id="4" name="Picture 2" descr="C:\Users\User\Downloads\ba9bcabd87b9750065ee89de32b687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736"/>
            <a:ext cx="1071570" cy="1000132"/>
          </a:xfrm>
          <a:prstGeom prst="rect">
            <a:avLst/>
          </a:prstGeom>
          <a:noFill/>
        </p:spPr>
      </p:pic>
      <p:pic>
        <p:nvPicPr>
          <p:cNvPr id="6" name="Picture 3" descr="C:\Users\User\Downloads\9a64239680dea5bd4f0276a17ecd86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572008"/>
            <a:ext cx="2458169" cy="1956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615262" cy="631844"/>
          </a:xfrm>
        </p:spPr>
        <p:txBody>
          <a:bodyPr>
            <a:normAutofit fontScale="90000"/>
          </a:bodyPr>
          <a:lstStyle/>
          <a:p>
            <a:r>
              <a:rPr lang="ru-RU" dirty="0"/>
              <a:t>Условия работы над выразительностью чтения: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/>
              <a:t>Демонстрация образца выразительного чтения произведения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/>
              <a:t>Тщательный анализ художественного произведения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/>
              <a:t>Работа над языком произведения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/>
              <a:t>Умение представить картину жизни по авторскому словесному описанию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/>
              <a:t>Обсуждение вариантов прочтения проанализированного произведения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505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Demi Cond</vt:lpstr>
      <vt:lpstr>Times New Roman</vt:lpstr>
      <vt:lpstr>Wingdings</vt:lpstr>
      <vt:lpstr>Тема Office</vt:lpstr>
      <vt:lpstr>Тема вебинара «Формирование навыков оптимального и выразительного чтения» 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работы над выразительностью чтения: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108</cp:revision>
  <dcterms:created xsi:type="dcterms:W3CDTF">2025-03-25T10:57:52Z</dcterms:created>
  <dcterms:modified xsi:type="dcterms:W3CDTF">2025-12-09T11:36:38Z</dcterms:modified>
</cp:coreProperties>
</file>