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1" r:id="rId1"/>
  </p:sldMasterIdLst>
  <p:notesMasterIdLst>
    <p:notesMasterId r:id="rId12"/>
  </p:notesMasterIdLst>
  <p:sldIdLst>
    <p:sldId id="257" r:id="rId2"/>
    <p:sldId id="302" r:id="rId3"/>
    <p:sldId id="301" r:id="rId4"/>
    <p:sldId id="303" r:id="rId5"/>
    <p:sldId id="282" r:id="rId6"/>
    <p:sldId id="288" r:id="rId7"/>
    <p:sldId id="290" r:id="rId8"/>
    <p:sldId id="291" r:id="rId9"/>
    <p:sldId id="297" r:id="rId10"/>
    <p:sldId id="299" r:id="rId11"/>
  </p:sldIdLst>
  <p:sldSz cx="9144000" cy="5143500" type="screen16x9"/>
  <p:notesSz cx="6858000" cy="9144000"/>
  <p:defaultTextStyle>
    <a:lvl1pPr marL="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9pPr>
    <a:extLst/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130" autoAdjust="0"/>
    <p:restoredTop sz="86809" autoAdjust="0"/>
  </p:normalViewPr>
  <p:slideViewPr>
    <p:cSldViewPr>
      <p:cViewPr varScale="1">
        <p:scale>
          <a:sx n="91" d="100"/>
          <a:sy n="91" d="100"/>
        </p:scale>
        <p:origin x="-468" y="19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 latinLnBrk="0">
              <a:defRPr lang="ru-RU" sz="1200"/>
            </a:lvl1pPr>
            <a:extLst/>
          </a:lstStyle>
          <a:p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 latinLnBrk="0">
              <a:defRPr lang="ru-RU" sz="1200"/>
            </a:lvl1pPr>
            <a:extLst/>
          </a:lstStyle>
          <a:p>
            <a:fld id="{A8ADFD5B-A66C-449C-B6E8-FB716D07777D}" type="datetimeFigureOut">
              <a:rPr/>
              <a:pPr/>
              <a:t>6/30/2006</a:t>
            </a:fld>
            <a:endParaRPr lang="ru-R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>
            <a:extLst/>
          </a:lstStyle>
          <a:p>
            <a:endParaRPr lang="ru-R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>
            <a:extLst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 latinLnBrk="0">
              <a:defRPr lang="ru-RU" sz="1200"/>
            </a:lvl1pPr>
            <a:extLst/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 latinLnBrk="0">
              <a:defRPr lang="ru-RU" sz="1200"/>
            </a:lvl1pPr>
            <a:extLst/>
          </a:lstStyle>
          <a:p>
            <a:fld id="{CA5D3BF3-D352-46FC-8343-31F56E6730EA}" type="slidenum">
              <a:rPr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9pPr>
    <a:extLst/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5D3BF3-D352-46FC-8343-31F56E6730EA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5D3BF3-D352-46FC-8343-31F56E6730EA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5D3BF3-D352-46FC-8343-31F56E6730EA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5D3BF3-D352-46FC-8343-31F56E6730EA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1" y="0"/>
            <a:ext cx="9143999" cy="385157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516886"/>
            <a:ext cx="8077200" cy="1255014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371600"/>
            <a:ext cx="8077200" cy="1124712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/>
            <a:fld id="{047E157E-8DCB-4F70-A0AF-5EB586A91DD4}" type="datetime1">
              <a:rPr kumimoji="0" lang="ru-RU" smtClean="0">
                <a:solidFill>
                  <a:srgbClr val="FFFFFF"/>
                </a:solidFill>
              </a:rPr>
              <a:pPr algn="ctr"/>
              <a:t>14.01.2011</a:t>
            </a:fld>
            <a:endParaRPr kumimoji="0" lang="ru-RU" sz="2000">
              <a:solidFill>
                <a:srgbClr val="FFFFFF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kumimoji="0" lang="ru-RU">
              <a:solidFill>
                <a:schemeClr val="tx2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2E0A0-C266-4798-8C8F-B9F91E9DA37E}" type="slidenum">
              <a:rPr kumimoji="0" lang="ru-RU" smtClean="0">
                <a:solidFill>
                  <a:schemeClr val="tx2"/>
                </a:solidFill>
              </a:rPr>
              <a:pPr/>
              <a:t>‹#›</a:t>
            </a:fld>
            <a:endParaRPr kumimoji="0" lang="ru-RU">
              <a:solidFill>
                <a:schemeClr val="tx2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3846251"/>
            <a:ext cx="9144000" cy="3429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06EA6-EFEA-4C30-9264-4F9291A5780D}" type="datetime1">
              <a:rPr lang="ru-RU" smtClean="0"/>
              <a:pPr/>
              <a:t>14.01.2011</a:t>
            </a:fld>
            <a:endParaRPr kumimoji="0" lang="ru-RU" sz="1400">
              <a:solidFill>
                <a:schemeClr val="tx2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kumimoji="0" lang="ru-RU" sz="1400">
              <a:solidFill>
                <a:schemeClr val="tx2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8F82E0A0-C266-4798-8C8F-B9F91E9DA37E}" type="slidenum">
              <a:rPr kumimoji="0" lang="ru-RU" sz="1400" b="1" smtClean="0">
                <a:solidFill>
                  <a:srgbClr val="FFFFFF"/>
                </a:solidFill>
              </a:rPr>
              <a:pPr algn="ctr"/>
              <a:t>‹#›</a:t>
            </a:fld>
            <a:endParaRPr kumimoji="0" lang="ru-RU" sz="1400" b="1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51435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8" y="0"/>
            <a:ext cx="2514601" cy="51435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05980"/>
            <a:ext cx="1905000" cy="4388644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4388644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06EA6-EFEA-4C30-9264-4F9291A5780D}" type="datetime1">
              <a:rPr lang="ru-RU" smtClean="0"/>
              <a:pPr/>
              <a:t>14.01.2011</a:t>
            </a:fld>
            <a:endParaRPr kumimoji="0" lang="ru-RU" sz="1400">
              <a:solidFill>
                <a:schemeClr val="tx2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4783095"/>
            <a:ext cx="3836404" cy="273844"/>
          </a:xfrm>
        </p:spPr>
        <p:txBody>
          <a:bodyPr/>
          <a:lstStyle/>
          <a:p>
            <a:pPr algn="r"/>
            <a:endParaRPr kumimoji="0" lang="ru-RU" sz="1400">
              <a:solidFill>
                <a:schemeClr val="tx2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8F82E0A0-C266-4798-8C8F-B9F91E9DA37E}" type="slidenum">
              <a:rPr kumimoji="0" lang="ru-RU" sz="1400" b="1" smtClean="0">
                <a:solidFill>
                  <a:srgbClr val="FFFFFF"/>
                </a:solidFill>
              </a:rPr>
              <a:pPr algn="ctr"/>
              <a:t>‹#›</a:t>
            </a:fld>
            <a:endParaRPr kumimoji="0" lang="ru-RU" sz="1400" b="1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586"/>
            <a:ext cx="8229600" cy="939546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06EA6-EFEA-4C30-9264-4F9291A5780D}" type="datetime1">
              <a:rPr lang="ru-RU" smtClean="0"/>
              <a:pPr/>
              <a:t>14.01.2011</a:t>
            </a:fld>
            <a:endParaRPr kumimoji="0" lang="ru-RU" sz="1400">
              <a:solidFill>
                <a:schemeClr val="tx2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kumimoji="0" lang="ru-RU" sz="1400">
              <a:solidFill>
                <a:schemeClr val="tx2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8F82E0A0-C266-4798-8C8F-B9F91E9DA37E}" type="slidenum">
              <a:rPr kumimoji="0" lang="ru-RU" sz="1400" b="1" smtClean="0">
                <a:solidFill>
                  <a:srgbClr val="FFFFFF"/>
                </a:solidFill>
              </a:rPr>
              <a:pPr algn="ctr"/>
              <a:t>‹#›</a:t>
            </a:fld>
            <a:endParaRPr kumimoji="0" lang="ru-RU" sz="1400" b="1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195189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1951890"/>
            <a:ext cx="9144000" cy="3429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89154"/>
            <a:ext cx="8013192" cy="1227582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371600"/>
            <a:ext cx="8022336" cy="51435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F9F07-3BC7-4570-B054-79111B0A380C}" type="datetime1">
              <a:rPr lang="ru-RU" smtClean="0"/>
              <a:pPr/>
              <a:t>14.01.2011</a:t>
            </a:fld>
            <a:endParaRPr kumimoji="0"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8F82E0A0-C266-4798-8C8F-B9F91E9DA37E}" type="slidenum">
              <a:rPr kumimoji="0" lang="ru-RU" sz="2400" b="1" smtClean="0">
                <a:solidFill>
                  <a:srgbClr val="FFFFFF"/>
                </a:solidFill>
              </a:rPr>
              <a:pPr algn="ctr"/>
              <a:t>‹#›</a:t>
            </a:fld>
            <a:endParaRPr kumimoji="0" lang="ru-RU" sz="2400">
              <a:solidFill>
                <a:srgbClr val="FFFFFF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330452"/>
            <a:ext cx="4038600" cy="3467862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330452"/>
            <a:ext cx="4038600" cy="34678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06EA6-EFEA-4C30-9264-4F9291A5780D}" type="datetime1">
              <a:rPr lang="ru-RU" smtClean="0"/>
              <a:pPr/>
              <a:t>14.01.2011</a:t>
            </a:fld>
            <a:endParaRPr kumimoji="0"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8F82E0A0-C266-4798-8C8F-B9F91E9DA37E}" type="slidenum">
              <a:rPr kumimoji="0" lang="ru-RU" sz="1400" b="1" smtClean="0">
                <a:solidFill>
                  <a:srgbClr val="FFFFFF"/>
                </a:solidFill>
              </a:rPr>
              <a:pPr algn="ctr"/>
              <a:t>‹#›</a:t>
            </a:fld>
            <a:endParaRPr kumimoji="0"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74241"/>
            <a:ext cx="4040188" cy="536516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837134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274241"/>
            <a:ext cx="4041775" cy="536516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837134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06EA6-EFEA-4C30-9264-4F9291A5780D}" type="datetime1">
              <a:rPr lang="ru-RU" smtClean="0"/>
              <a:pPr/>
              <a:t>14.01.2011</a:t>
            </a:fld>
            <a:endParaRPr kumimoji="0"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8F82E0A0-C266-4798-8C8F-B9F91E9DA37E}" type="slidenum">
              <a:rPr kumimoji="0" lang="ru-RU" sz="1400" b="1" smtClean="0">
                <a:solidFill>
                  <a:srgbClr val="FFFFFF"/>
                </a:solidFill>
              </a:rPr>
              <a:pPr algn="ctr"/>
              <a:t>‹#›</a:t>
            </a:fld>
            <a:endParaRPr kumimoji="0"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ADB5D-B7A0-47E3-AD2D-B1A6F8614213}" type="datetime1">
              <a:rPr lang="ru-RU" smtClean="0"/>
              <a:pPr/>
              <a:t>14.01.2011</a:t>
            </a:fld>
            <a:endParaRPr kumimoji="0"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7CB7D-F184-43C7-B6FD-03D728E1BBFF}" type="slidenum">
              <a:rPr kumimoji="0" lang="ru-RU" smtClean="0">
                <a:solidFill>
                  <a:srgbClr val="FFFFFF"/>
                </a:solidFill>
              </a:rPr>
              <a:pPr/>
              <a:t>‹#›</a:t>
            </a:fld>
            <a:endParaRPr kumimoji="0" lang="ru-RU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06EA6-EFEA-4C30-9264-4F9291A5780D}" type="datetime1">
              <a:rPr lang="ru-RU" smtClean="0"/>
              <a:pPr/>
              <a:t>14.01.2011</a:t>
            </a:fld>
            <a:endParaRPr kumimoji="0" lang="ru-RU" sz="1400">
              <a:solidFill>
                <a:schemeClr val="tx2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kumimoji="0" lang="ru-RU" sz="1400">
              <a:solidFill>
                <a:schemeClr val="tx2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8F82E0A0-C266-4798-8C8F-B9F91E9DA37E}" type="slidenum">
              <a:rPr kumimoji="0" lang="ru-RU" sz="1400" b="1" smtClean="0">
                <a:solidFill>
                  <a:srgbClr val="FFFFFF"/>
                </a:solidFill>
              </a:rPr>
              <a:pPr algn="ctr"/>
              <a:t>‹#›</a:t>
            </a:fld>
            <a:endParaRPr kumimoji="0" lang="ru-RU" sz="1400" b="1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14300"/>
            <a:ext cx="2523744" cy="733806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307350"/>
            <a:ext cx="5920641" cy="341916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297514"/>
            <a:ext cx="2468880" cy="3429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A8198-4617-485E-9585-4840B69DBBA6}" type="datetime1">
              <a:rPr lang="ru-RU" smtClean="0"/>
              <a:pPr/>
              <a:t>14.01.2011</a:t>
            </a:fld>
            <a:endParaRPr kumimoji="0"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7CB7D-F184-43C7-B6FD-03D728E1BBFF}" type="slidenum">
              <a:rPr kumimoji="0" lang="ru-RU" smtClean="0">
                <a:solidFill>
                  <a:srgbClr val="FFFFFF"/>
                </a:solidFill>
              </a:rPr>
              <a:pPr/>
              <a:t>‹#›</a:t>
            </a:fld>
            <a:endParaRPr kumimoji="0" lang="ru-RU">
              <a:solidFill>
                <a:srgbClr val="FFFFFF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090422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090422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16586"/>
            <a:ext cx="2525150" cy="733806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113606"/>
            <a:ext cx="6247397" cy="4029894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296162"/>
            <a:ext cx="2468880" cy="3429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877824"/>
            <a:ext cx="2523744" cy="150876"/>
          </a:xfrm>
        </p:spPr>
        <p:txBody>
          <a:bodyPr/>
          <a:lstStyle/>
          <a:p>
            <a:fld id="{E4606EA6-EFEA-4C30-9264-4F9291A5780D}" type="datetime1">
              <a:rPr lang="ru-RU" smtClean="0"/>
              <a:pPr/>
              <a:t>14.01.2011</a:t>
            </a:fld>
            <a:endParaRPr kumimoji="0"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51435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51435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877824"/>
            <a:ext cx="5193792" cy="150876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kumimoji="0"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877824"/>
            <a:ext cx="733864" cy="150876"/>
          </a:xfrm>
        </p:spPr>
        <p:txBody>
          <a:bodyPr/>
          <a:lstStyle/>
          <a:p>
            <a:pPr algn="ctr"/>
            <a:fld id="{8F82E0A0-C266-4798-8C8F-B9F91E9DA37E}" type="slidenum">
              <a:rPr kumimoji="0" lang="ru-RU" sz="2800" b="1" smtClean="0">
                <a:solidFill>
                  <a:srgbClr val="FFFFFF"/>
                </a:solidFill>
              </a:rPr>
              <a:pPr algn="ctr"/>
              <a:t>‹#›</a:t>
            </a:fld>
            <a:endParaRPr kumimoji="0" lang="ru-RU" sz="280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076921"/>
            <a:ext cx="9144000" cy="3429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1" y="0"/>
            <a:ext cx="9143999" cy="10753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938297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31394"/>
            <a:ext cx="8229600" cy="3469207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857749"/>
            <a:ext cx="2133600" cy="20574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E4606EA6-EFEA-4C30-9264-4F9291A5780D}" type="datetime1">
              <a:rPr lang="ru-RU" smtClean="0"/>
              <a:pPr/>
              <a:t>14.01.2011</a:t>
            </a:fld>
            <a:endParaRPr kumimoji="0" lang="ru-RU" sz="1400">
              <a:solidFill>
                <a:schemeClr val="tx2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7" y="4857749"/>
            <a:ext cx="5507719" cy="20574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 algn="r"/>
            <a:endParaRPr kumimoji="0" lang="ru-RU" sz="1400">
              <a:solidFill>
                <a:schemeClr val="tx2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4857749"/>
            <a:ext cx="733864" cy="20574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 algn="ctr"/>
            <a:fld id="{8F82E0A0-C266-4798-8C8F-B9F91E9DA37E}" type="slidenum">
              <a:rPr kumimoji="0" lang="ru-RU" sz="1400" b="1" smtClean="0">
                <a:solidFill>
                  <a:srgbClr val="FFFFFF"/>
                </a:solidFill>
              </a:rPr>
              <a:pPr algn="ctr"/>
              <a:t>‹#›</a:t>
            </a:fld>
            <a:endParaRPr kumimoji="0" lang="ru-RU" sz="1400" b="1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bg1"/>
                </a:solidFill>
                <a:latin typeface="Times New Roman" pitchFamily="18" charset="0"/>
              </a:rPr>
              <a:t>   Александр Иванович Куприн</a:t>
            </a:r>
            <a:endParaRPr lang="ru-RU" dirty="0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80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</a:rPr>
              <a:t>(1870 – 1938)</a:t>
            </a:r>
            <a:endParaRPr lang="ru-RU" sz="8000" b="1" dirty="0" smtClean="0"/>
          </a:p>
          <a:p>
            <a:endParaRPr lang="ru-RU" sz="8000" b="1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7" name="Содержимое 6" descr="1008534-A0003BF9.jpg"/>
          <p:cNvPicPr>
            <a:picLocks noGrp="1" noChangeAspect="1"/>
          </p:cNvPicPr>
          <p:nvPr>
            <p:ph sz="quarter" idx="4"/>
          </p:nvPr>
        </p:nvPicPr>
        <p:blipFill>
          <a:blip r:embed="rId2" cstate="print"/>
          <a:stretch>
            <a:fillRect/>
          </a:stretch>
        </p:blipFill>
        <p:spPr>
          <a:xfrm>
            <a:off x="4716016" y="1203598"/>
            <a:ext cx="3024336" cy="364333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114300"/>
            <a:ext cx="8472518" cy="938297"/>
          </a:xfrm>
        </p:spPr>
        <p:txBody>
          <a:bodyPr/>
          <a:lstStyle/>
          <a:p>
            <a:r>
              <a:rPr lang="ru-RU" dirty="0" smtClean="0">
                <a:solidFill>
                  <a:schemeClr val="bg1"/>
                </a:solidFill>
                <a:latin typeface="Times New Roman" pitchFamily="18" charset="0"/>
              </a:rPr>
              <a:t>  ДОМАШНЯЯ    РАБОТА</a:t>
            </a:r>
            <a:endParaRPr lang="ru-RU" dirty="0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1142988"/>
            <a:ext cx="8929718" cy="39857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sz="2300" b="1" smtClean="0">
                <a:solidFill>
                  <a:srgbClr val="FF0000"/>
                </a:solidFill>
                <a:latin typeface="Times New Roman" pitchFamily="18" charset="0"/>
              </a:rPr>
              <a:t>Домашнее задание (на выбор):</a:t>
            </a:r>
          </a:p>
          <a:p>
            <a:r>
              <a:rPr sz="2300" b="1" smtClean="0">
                <a:solidFill>
                  <a:srgbClr val="FF0000"/>
                </a:solidFill>
                <a:latin typeface="Times New Roman" pitchFamily="18" charset="0"/>
              </a:rPr>
              <a:t>1 вариант</a:t>
            </a:r>
          </a:p>
          <a:p>
            <a:r>
              <a:rPr sz="2300" b="1" smtClean="0">
                <a:latin typeface="Times New Roman" pitchFamily="18" charset="0"/>
              </a:rPr>
              <a:t>После долгой разлуки встретилась Вера со своей подругой и рассказывает ей забавный случай из своей жизни. (Творческий пересказ от лица Веры).</a:t>
            </a:r>
          </a:p>
          <a:p>
            <a:r>
              <a:rPr sz="2300" b="1" smtClean="0">
                <a:solidFill>
                  <a:srgbClr val="FF0000"/>
                </a:solidFill>
                <a:latin typeface="Times New Roman" pitchFamily="18" charset="0"/>
              </a:rPr>
              <a:t>2 вариант</a:t>
            </a:r>
          </a:p>
          <a:p>
            <a:r>
              <a:rPr sz="2300" b="1" smtClean="0">
                <a:latin typeface="Times New Roman" pitchFamily="18" charset="0"/>
              </a:rPr>
              <a:t>Творческий пересказ от лица Алмазова( садовника, профессора)</a:t>
            </a:r>
          </a:p>
          <a:p>
            <a:r>
              <a:rPr sz="2300" b="1" smtClean="0">
                <a:solidFill>
                  <a:srgbClr val="FF0000"/>
                </a:solidFill>
                <a:latin typeface="Times New Roman" pitchFamily="18" charset="0"/>
              </a:rPr>
              <a:t>3 вариант.</a:t>
            </a:r>
          </a:p>
          <a:p>
            <a:r>
              <a:rPr sz="2300" b="1" smtClean="0">
                <a:latin typeface="Times New Roman" pitchFamily="18" charset="0"/>
              </a:rPr>
              <a:t>Чем для  меня  интересен рассказ А. Куприна «Куст сирени»</a:t>
            </a:r>
          </a:p>
          <a:p>
            <a:r>
              <a:rPr sz="2300" b="1" smtClean="0">
                <a:solidFill>
                  <a:srgbClr val="FF0000"/>
                </a:solidFill>
                <a:latin typeface="Times New Roman" pitchFamily="18" charset="0"/>
              </a:rPr>
              <a:t>Примечание: задание выполняется письменно, жанр свободный (рассказ, стихотворение, дневниковые записи и т.д.)</a:t>
            </a:r>
            <a:endParaRPr sz="2300" b="1">
              <a:solidFill>
                <a:srgbClr val="FF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89154"/>
            <a:ext cx="9001156" cy="1768216"/>
          </a:xfrm>
        </p:spPr>
        <p:txBody>
          <a:bodyPr>
            <a:normAutofit/>
          </a:bodyPr>
          <a:lstStyle/>
          <a:p>
            <a:r>
              <a:rPr lang="ru-RU" dirty="0" smtClean="0"/>
              <a:t>  </a:t>
            </a:r>
            <a:r>
              <a:rPr lang="ru-RU" sz="5000" dirty="0" smtClean="0">
                <a:solidFill>
                  <a:schemeClr val="tx1"/>
                </a:solidFill>
                <a:latin typeface="Times New Roman" pitchFamily="18" charset="0"/>
              </a:rPr>
              <a:t>«  Любовью  </a:t>
            </a:r>
            <a:br>
              <a:rPr lang="ru-RU" sz="5000" dirty="0" smtClean="0">
                <a:solidFill>
                  <a:schemeClr val="tx1"/>
                </a:solidFill>
                <a:latin typeface="Times New Roman" pitchFamily="18" charset="0"/>
              </a:rPr>
            </a:br>
            <a:r>
              <a:rPr lang="ru-RU" sz="5000" dirty="0" smtClean="0">
                <a:solidFill>
                  <a:schemeClr val="tx1"/>
                </a:solidFill>
                <a:latin typeface="Times New Roman" pitchFamily="18" charset="0"/>
              </a:rPr>
              <a:t>         дорожить    умейте  …  » </a:t>
            </a:r>
            <a:endParaRPr lang="ru-RU" sz="5000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714494"/>
            <a:ext cx="8022336" cy="171456"/>
          </a:xfrm>
        </p:spPr>
        <p:txBody>
          <a:bodyPr>
            <a:normAutofit fontScale="70000" lnSpcReduction="20000"/>
          </a:bodyPr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2248585"/>
            <a:ext cx="9144000" cy="27853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sz="50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</a:rPr>
              <a:t>   (</a:t>
            </a:r>
            <a:r>
              <a:rPr sz="5000" b="1" dirty="0" err="1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</a:rPr>
              <a:t>По</a:t>
            </a:r>
            <a:r>
              <a:rPr sz="50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</a:rPr>
              <a:t>  </a:t>
            </a:r>
            <a:r>
              <a:rPr sz="5000" b="1" dirty="0" err="1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</a:rPr>
              <a:t>рассказу</a:t>
            </a:r>
            <a:r>
              <a:rPr sz="50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</a:rPr>
              <a:t>  А.  И. </a:t>
            </a:r>
            <a:r>
              <a:rPr sz="5000" b="1" dirty="0" err="1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</a:rPr>
              <a:t>Куприна</a:t>
            </a:r>
            <a:r>
              <a:rPr sz="50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</a:rPr>
              <a:t> </a:t>
            </a:r>
          </a:p>
          <a:p>
            <a:pPr>
              <a:defRPr/>
            </a:pPr>
            <a:r>
              <a:rPr sz="50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</a:rPr>
              <a:t>                         «</a:t>
            </a:r>
            <a:r>
              <a:rPr sz="5000" b="1" dirty="0" err="1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</a:rPr>
              <a:t>Куст</a:t>
            </a:r>
            <a:r>
              <a:rPr sz="50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</a:rPr>
              <a:t>  </a:t>
            </a:r>
            <a:r>
              <a:rPr sz="5000" b="1" dirty="0" err="1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</a:rPr>
              <a:t>сирени</a:t>
            </a:r>
            <a:r>
              <a:rPr sz="50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</a:rPr>
              <a:t>»)</a:t>
            </a:r>
            <a:endParaRPr lang="ru-RU" sz="5000" b="1" dirty="0" smtClean="0">
              <a:solidFill>
                <a:schemeClr val="bg2">
                  <a:lumMod val="10000"/>
                </a:schemeClr>
              </a:solidFill>
              <a:latin typeface="Times New Roman" pitchFamily="18" charset="0"/>
            </a:endParaRPr>
          </a:p>
          <a:p>
            <a:pPr>
              <a:defRPr/>
            </a:pPr>
            <a:r>
              <a:rPr lang="ru-RU" sz="50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</a:rPr>
              <a:t>               </a:t>
            </a:r>
            <a:r>
              <a:rPr lang="ru-RU" sz="25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</a:rPr>
              <a:t>Учитель  русского  языка  и  литературы</a:t>
            </a:r>
          </a:p>
          <a:p>
            <a:pPr>
              <a:defRPr/>
            </a:pPr>
            <a:r>
              <a:rPr lang="ru-RU" sz="25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</a:rPr>
              <a:t>                            МОУ «ЛСОШ № 3»   </a:t>
            </a:r>
            <a:r>
              <a:rPr lang="ru-RU" sz="2500" b="1" dirty="0" err="1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</a:rPr>
              <a:t>Мололкина</a:t>
            </a:r>
            <a:r>
              <a:rPr lang="ru-RU" sz="25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</a:rPr>
              <a:t>  О. Д.</a:t>
            </a:r>
            <a:endParaRPr sz="2500" b="1" dirty="0">
              <a:solidFill>
                <a:schemeClr val="bg2">
                  <a:lumMod val="10000"/>
                </a:schemeClr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 flipV="1">
            <a:off x="457200" y="1214428"/>
            <a:ext cx="4040188" cy="59813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0" y="1142990"/>
            <a:ext cx="9001156" cy="400051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4500" b="1" dirty="0" smtClean="0">
                <a:latin typeface="Times New Roman" pitchFamily="18" charset="0"/>
              </a:rPr>
              <a:t>   Любовь – это  бесценный  дар.</a:t>
            </a:r>
          </a:p>
          <a:p>
            <a:pPr>
              <a:buNone/>
            </a:pPr>
            <a:r>
              <a:rPr lang="ru-RU" sz="4500" b="1" dirty="0" smtClean="0">
                <a:latin typeface="Times New Roman" pitchFamily="18" charset="0"/>
              </a:rPr>
              <a:t>Это единственная  вещь, которую  мы  можем  подарить,  и  всё же  она  у  нас  остаётся.</a:t>
            </a:r>
          </a:p>
          <a:p>
            <a:pPr>
              <a:buNone/>
            </a:pPr>
            <a:r>
              <a:rPr lang="ru-RU" sz="4500" b="1" dirty="0" smtClean="0">
                <a:latin typeface="Times New Roman" pitchFamily="18" charset="0"/>
              </a:rPr>
              <a:t>                            Л. Н. Толстой</a:t>
            </a:r>
            <a:endParaRPr lang="ru-RU" sz="4500" b="1" dirty="0">
              <a:latin typeface="Times New Roman" pitchFamily="18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274241"/>
            <a:ext cx="4041775" cy="45719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8641082" y="1837134"/>
            <a:ext cx="45719" cy="2963466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000" dirty="0" smtClean="0">
                <a:solidFill>
                  <a:schemeClr val="bg1"/>
                </a:solidFill>
                <a:latin typeface="Times New Roman" pitchFamily="18" charset="0"/>
              </a:rPr>
              <a:t>                Цели  урока</a:t>
            </a:r>
            <a:endParaRPr lang="ru-RU" sz="5000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 typeface="Wingdings" pitchFamily="2" charset="2"/>
              <a:buChar char="v"/>
              <a:defRPr/>
            </a:pPr>
            <a:r>
              <a:rPr lang="ru-RU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</a:rPr>
              <a:t>Выявить  позицию  автора в изображении любви: определить  качества  характера,  помогающие  героям  сохранить  и  развить любовь;</a:t>
            </a:r>
          </a:p>
          <a:p>
            <a:pPr>
              <a:buFont typeface="Wingdings" pitchFamily="2" charset="2"/>
              <a:buChar char="v"/>
              <a:defRPr/>
            </a:pPr>
            <a:r>
              <a:rPr lang="ru-RU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</a:rPr>
              <a:t>Показать   роль  зеркальной    композиции  для   раскрытия  идеи  рассказа;</a:t>
            </a:r>
          </a:p>
          <a:p>
            <a:pPr>
              <a:buFont typeface="Wingdings" pitchFamily="2" charset="2"/>
              <a:buChar char="v"/>
              <a:defRPr/>
            </a:pPr>
            <a:r>
              <a:rPr lang="ru-RU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</a:rPr>
              <a:t> Развивать  навыки  грамотной  устной  речи, творческие  способности ;</a:t>
            </a:r>
          </a:p>
          <a:p>
            <a:pPr>
              <a:buFont typeface="Wingdings" pitchFamily="2" charset="2"/>
              <a:buChar char="v"/>
              <a:defRPr/>
            </a:pPr>
            <a:r>
              <a:rPr lang="ru-RU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</a:rPr>
              <a:t> Воспитывать  активную  жизненную  позицию 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114300"/>
            <a:ext cx="8401080" cy="938297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</a:rPr>
              <a:t>    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</a:rPr>
              <a:t> СЛОВАРНАЯ   РАБОТА</a:t>
            </a:r>
            <a:endParaRPr lang="ru-RU" dirty="0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1279089"/>
            <a:ext cx="9001156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v"/>
              <a:defRPr/>
            </a:pPr>
            <a:r>
              <a:rPr sz="3000" b="1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</a:rPr>
              <a:t> Педант-тот,  кто  излишне  строг  в  выполнении  формальных  требований;  </a:t>
            </a:r>
          </a:p>
          <a:p>
            <a:pPr>
              <a:buFont typeface="Wingdings" pitchFamily="2" charset="2"/>
              <a:buChar char="v"/>
              <a:defRPr/>
            </a:pPr>
            <a:r>
              <a:rPr sz="3000" b="1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</a:rPr>
              <a:t> Ридикюль – ручная  дамская  сумочка (уст.); </a:t>
            </a:r>
          </a:p>
          <a:p>
            <a:pPr>
              <a:buFont typeface="Wingdings" pitchFamily="2" charset="2"/>
              <a:buChar char="v"/>
              <a:defRPr/>
            </a:pPr>
            <a:r>
              <a:rPr sz="3000" b="1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</a:rPr>
              <a:t> Ломбард – учреждение  для  выдачи ссуд  под  залог  имущества;</a:t>
            </a:r>
          </a:p>
          <a:p>
            <a:pPr>
              <a:buFont typeface="Wingdings" pitchFamily="2" charset="2"/>
              <a:buChar char="v"/>
              <a:defRPr/>
            </a:pPr>
            <a:r>
              <a:rPr sz="3000" b="1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</a:rPr>
              <a:t>  Солитер – крупный   бриллиант, вправленный  в брошь  или  перстень, без  других  камней.</a:t>
            </a:r>
            <a:endParaRPr sz="3000" b="1" dirty="0" smtClean="0">
              <a:solidFill>
                <a:schemeClr val="bg2">
                  <a:lumMod val="10000"/>
                </a:schemeClr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114300"/>
            <a:ext cx="8543956" cy="938297"/>
          </a:xfrm>
        </p:spPr>
        <p:txBody>
          <a:bodyPr>
            <a:noAutofit/>
          </a:bodyPr>
          <a:lstStyle/>
          <a:p>
            <a:r>
              <a:rPr lang="ru-RU" sz="3500" dirty="0" smtClean="0">
                <a:solidFill>
                  <a:schemeClr val="bg1"/>
                </a:solidFill>
                <a:latin typeface="Times New Roman" pitchFamily="18" charset="0"/>
              </a:rPr>
              <a:t>ТРИ  ЧАСТИ  РАССКАЗА  А. Куприна</a:t>
            </a:r>
            <a:br>
              <a:rPr lang="ru-RU" sz="3500" dirty="0" smtClean="0">
                <a:solidFill>
                  <a:schemeClr val="bg1"/>
                </a:solidFill>
                <a:latin typeface="Times New Roman" pitchFamily="18" charset="0"/>
              </a:rPr>
            </a:br>
            <a:r>
              <a:rPr lang="ru-RU" sz="3500" dirty="0" smtClean="0">
                <a:solidFill>
                  <a:schemeClr val="bg1"/>
                </a:solidFill>
                <a:latin typeface="Times New Roman" pitchFamily="18" charset="0"/>
              </a:rPr>
              <a:t>             «КУСТ  СИРЕНИ»</a:t>
            </a:r>
            <a:endParaRPr lang="ru-RU" sz="3500" dirty="0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1142990"/>
            <a:ext cx="9144000" cy="46628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sz="3000" b="1" smtClean="0">
                <a:latin typeface="Times New Roman" pitchFamily="18" charset="0"/>
              </a:rPr>
              <a:t> </a:t>
            </a:r>
            <a:r>
              <a:rPr sz="3300" b="1" smtClean="0">
                <a:latin typeface="Times New Roman" pitchFamily="18" charset="0"/>
              </a:rPr>
              <a:t>1 часть  - «Горе»: возвращение Алмазова</a:t>
            </a:r>
          </a:p>
          <a:p>
            <a:r>
              <a:rPr sz="3300" b="1" smtClean="0">
                <a:latin typeface="Times New Roman" pitchFamily="18" charset="0"/>
              </a:rPr>
              <a:t>                                     домой.</a:t>
            </a:r>
          </a:p>
          <a:p>
            <a:endParaRPr sz="3300" b="1" smtClean="0">
              <a:latin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sz="3300" b="1" smtClean="0">
                <a:latin typeface="Times New Roman" pitchFamily="18" charset="0"/>
              </a:rPr>
              <a:t> 2 часть -  «Надежда»:  посещение  оценщика</a:t>
            </a:r>
          </a:p>
          <a:p>
            <a:r>
              <a:rPr sz="3300" b="1" smtClean="0">
                <a:latin typeface="Times New Roman" pitchFamily="18" charset="0"/>
              </a:rPr>
              <a:t>                      и садовника.</a:t>
            </a:r>
          </a:p>
          <a:p>
            <a:endParaRPr sz="3300" b="1" smtClean="0">
              <a:latin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sz="3300" b="1" smtClean="0">
                <a:latin typeface="Times New Roman" pitchFamily="18" charset="0"/>
              </a:rPr>
              <a:t>  3 часть -  «Счастье»: благополучный  исход,</a:t>
            </a:r>
          </a:p>
          <a:p>
            <a:r>
              <a:rPr sz="3300" b="1" smtClean="0">
                <a:latin typeface="Times New Roman" pitchFamily="18" charset="0"/>
              </a:rPr>
              <a:t>                        поступление  в  академию.</a:t>
            </a:r>
          </a:p>
          <a:p>
            <a:r>
              <a:rPr sz="3300" b="1" smtClean="0">
                <a:latin typeface="Times New Roman" pitchFamily="18" charset="0"/>
              </a:rPr>
              <a:t>          </a:t>
            </a:r>
            <a:endParaRPr lang="ru-RU" sz="3300" b="1" dirty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14300"/>
            <a:ext cx="8929718" cy="938297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Times New Roman" pitchFamily="18" charset="0"/>
              </a:rPr>
              <a:t>   </a:t>
            </a:r>
            <a:r>
              <a:rPr lang="ru-RU" sz="5000" dirty="0" smtClean="0">
                <a:solidFill>
                  <a:schemeClr val="bg1"/>
                </a:solidFill>
                <a:latin typeface="Times New Roman" pitchFamily="18" charset="0"/>
              </a:rPr>
              <a:t>ЗЕРКАЛЬНАЯ     композиция  -</a:t>
            </a:r>
            <a:endParaRPr lang="ru-RU" sz="5000" dirty="0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1000114"/>
            <a:ext cx="914400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sz="3500" b="1" smtClean="0">
                <a:latin typeface="Times New Roman" pitchFamily="18" charset="0"/>
              </a:rPr>
              <a:t>        </a:t>
            </a:r>
            <a:r>
              <a:rPr sz="5000" b="1" smtClean="0">
                <a:latin typeface="Times New Roman" pitchFamily="18" charset="0"/>
              </a:rPr>
              <a:t>такое   построение  </a:t>
            </a:r>
          </a:p>
          <a:p>
            <a:pPr lvl="0"/>
            <a:r>
              <a:rPr sz="5000" b="1" smtClean="0">
                <a:latin typeface="Times New Roman" pitchFamily="18" charset="0"/>
              </a:rPr>
              <a:t>   произведения,  когда </a:t>
            </a:r>
          </a:p>
          <a:p>
            <a:pPr lvl="0"/>
            <a:r>
              <a:rPr sz="5000" b="1" smtClean="0">
                <a:latin typeface="Times New Roman" pitchFamily="18" charset="0"/>
              </a:rPr>
              <a:t>   начальные  и  конечные</a:t>
            </a:r>
          </a:p>
          <a:p>
            <a:pPr lvl="0"/>
            <a:r>
              <a:rPr sz="5000" b="1" smtClean="0">
                <a:latin typeface="Times New Roman" pitchFamily="18" charset="0"/>
              </a:rPr>
              <a:t>   образы повторяются с </a:t>
            </a:r>
          </a:p>
          <a:p>
            <a:pPr lvl="0"/>
            <a:r>
              <a:rPr sz="5000" b="1" smtClean="0">
                <a:latin typeface="Times New Roman" pitchFamily="18" charset="0"/>
              </a:rPr>
              <a:t>   точностью до наоборот. </a:t>
            </a:r>
          </a:p>
          <a:p>
            <a:pPr lvl="0"/>
            <a:endParaRPr sz="5000" smtClean="0"/>
          </a:p>
          <a:p>
            <a:pPr lvl="0"/>
            <a:endParaRPr sz="5000" smtClean="0"/>
          </a:p>
          <a:p>
            <a:pPr lvl="0"/>
            <a:endParaRPr sz="5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Times New Roman" pitchFamily="18" charset="0"/>
              </a:rPr>
              <a:t>Сравнительная характеристика</a:t>
            </a:r>
            <a:endParaRPr lang="ru-RU" dirty="0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42990"/>
            <a:ext cx="4040188" cy="667767"/>
          </a:xfrm>
        </p:spPr>
        <p:txBody>
          <a:bodyPr>
            <a:noAutofit/>
          </a:bodyPr>
          <a:lstStyle/>
          <a:p>
            <a:r>
              <a:rPr lang="ru-RU" sz="2500" dirty="0" smtClean="0">
                <a:solidFill>
                  <a:srgbClr val="00B0F0"/>
                </a:solidFill>
                <a:latin typeface="Times New Roman" pitchFamily="18" charset="0"/>
              </a:rPr>
              <a:t>Николай      Алмазов</a:t>
            </a:r>
            <a:endParaRPr lang="ru-RU" sz="2500" dirty="0">
              <a:solidFill>
                <a:srgbClr val="00B0F0"/>
              </a:solidFill>
              <a:latin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142844" y="1714494"/>
            <a:ext cx="4500594" cy="3214710"/>
          </a:xfrm>
        </p:spPr>
        <p:txBody>
          <a:bodyPr>
            <a:noAutofit/>
          </a:bodyPr>
          <a:lstStyle/>
          <a:p>
            <a:pPr>
              <a:buFont typeface="Courier New" pitchFamily="49" charset="0"/>
              <a:buChar char="o"/>
            </a:pPr>
            <a:r>
              <a:rPr lang="ru-RU" sz="2500" b="1" dirty="0" smtClean="0">
                <a:latin typeface="Times New Roman" pitchFamily="18" charset="0"/>
              </a:rPr>
              <a:t>Раздражен,  недоволен.</a:t>
            </a:r>
          </a:p>
          <a:p>
            <a:pPr>
              <a:buFont typeface="Courier New" pitchFamily="49" charset="0"/>
              <a:buChar char="o"/>
            </a:pPr>
            <a:r>
              <a:rPr lang="ru-RU" sz="2500" b="1" dirty="0" smtClean="0">
                <a:latin typeface="Times New Roman" pitchFamily="18" charset="0"/>
              </a:rPr>
              <a:t> Беспомощен пассивен, от  изумления разводит руками, морщит лоб.</a:t>
            </a:r>
          </a:p>
          <a:p>
            <a:pPr>
              <a:buFont typeface="Courier New" pitchFamily="49" charset="0"/>
              <a:buChar char="o"/>
            </a:pPr>
            <a:r>
              <a:rPr lang="ru-RU" sz="2500" b="1" dirty="0" smtClean="0">
                <a:latin typeface="Times New Roman" pitchFamily="18" charset="0"/>
              </a:rPr>
              <a:t> Не  видит  выхода,   не верит в успех. </a:t>
            </a:r>
          </a:p>
          <a:p>
            <a:pPr>
              <a:buFont typeface="Courier New" pitchFamily="49" charset="0"/>
              <a:buChar char="o"/>
            </a:pPr>
            <a:r>
              <a:rPr lang="ru-RU" sz="2500" b="1" dirty="0" smtClean="0">
                <a:latin typeface="Times New Roman" pitchFamily="18" charset="0"/>
              </a:rPr>
              <a:t> Подчиняется  жене, действует по её  плану.</a:t>
            </a:r>
          </a:p>
          <a:p>
            <a:endParaRPr lang="ru-RU" sz="2500" b="1" dirty="0">
              <a:latin typeface="Times New Roman" pitchFamily="18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214429"/>
            <a:ext cx="4041775" cy="500066"/>
          </a:xfrm>
        </p:spPr>
        <p:txBody>
          <a:bodyPr>
            <a:normAutofit lnSpcReduction="10000"/>
          </a:bodyPr>
          <a:lstStyle/>
          <a:p>
            <a:r>
              <a:rPr lang="ru-RU" sz="2500" dirty="0" smtClean="0">
                <a:solidFill>
                  <a:srgbClr val="00B0F0"/>
                </a:solidFill>
                <a:latin typeface="Times New Roman" pitchFamily="18" charset="0"/>
              </a:rPr>
              <a:t>Верочка,  жена  его</a:t>
            </a:r>
            <a:endParaRPr lang="ru-RU" sz="2500" dirty="0">
              <a:solidFill>
                <a:srgbClr val="00B0F0"/>
              </a:solidFill>
              <a:latin typeface="Times New Roman" pitchFamily="18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429124" y="1785932"/>
            <a:ext cx="4714876" cy="3357568"/>
          </a:xfrm>
        </p:spPr>
        <p:txBody>
          <a:bodyPr>
            <a:normAutofit fontScale="85000" lnSpcReduction="10000"/>
          </a:bodyPr>
          <a:lstStyle/>
          <a:p>
            <a:pPr>
              <a:buFont typeface="Courier New" pitchFamily="49" charset="0"/>
              <a:buChar char="o"/>
            </a:pPr>
            <a:r>
              <a:rPr lang="ru-RU" sz="2900" b="1" dirty="0" smtClean="0">
                <a:latin typeface="Times New Roman" pitchFamily="18" charset="0"/>
              </a:rPr>
              <a:t>Спокойна,  сдержанна,  терпелива, нежна, ласкова.</a:t>
            </a:r>
          </a:p>
          <a:p>
            <a:pPr>
              <a:buFont typeface="Courier New" pitchFamily="49" charset="0"/>
              <a:buChar char="o"/>
            </a:pPr>
            <a:r>
              <a:rPr lang="ru-RU" sz="2900" b="1" dirty="0" smtClean="0">
                <a:latin typeface="Times New Roman" pitchFamily="18" charset="0"/>
              </a:rPr>
              <a:t> Находчива,  активна, деятельна,  точна, быстра.</a:t>
            </a:r>
          </a:p>
          <a:p>
            <a:pPr>
              <a:buFont typeface="Courier New" pitchFamily="49" charset="0"/>
              <a:buChar char="o"/>
            </a:pPr>
            <a:r>
              <a:rPr lang="ru-RU" sz="2900" b="1" dirty="0" smtClean="0">
                <a:latin typeface="Times New Roman" pitchFamily="18" charset="0"/>
              </a:rPr>
              <a:t> Верит  в  успех  дела.</a:t>
            </a:r>
          </a:p>
          <a:p>
            <a:pPr>
              <a:buFont typeface="Courier New" pitchFamily="49" charset="0"/>
              <a:buChar char="o"/>
            </a:pPr>
            <a:r>
              <a:rPr lang="ru-RU" sz="2900" b="1" dirty="0" smtClean="0">
                <a:latin typeface="Times New Roman" pitchFamily="18" charset="0"/>
              </a:rPr>
              <a:t> В  трудной ситуации чувствует  себя  главой  семьи,  ответственной  за мужа, за его будущее</a:t>
            </a:r>
            <a:r>
              <a:rPr lang="ru-RU" sz="2500" b="1" dirty="0" smtClean="0">
                <a:latin typeface="Times New Roman" pitchFamily="18" charset="0"/>
              </a:rPr>
              <a:t>.</a:t>
            </a:r>
            <a:endParaRPr lang="ru-RU" sz="2500" b="1" dirty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114300"/>
            <a:ext cx="8543956" cy="938297"/>
          </a:xfrm>
        </p:spPr>
        <p:txBody>
          <a:bodyPr>
            <a:noAutofit/>
          </a:bodyPr>
          <a:lstStyle/>
          <a:p>
            <a:r>
              <a:rPr lang="ru-RU" sz="3500" dirty="0" smtClean="0">
                <a:solidFill>
                  <a:schemeClr val="bg1"/>
                </a:solidFill>
                <a:latin typeface="Times New Roman" pitchFamily="18" charset="0"/>
              </a:rPr>
              <a:t>    «Сирень теперь будет навсегда </a:t>
            </a:r>
            <a:br>
              <a:rPr lang="ru-RU" sz="3500" dirty="0" smtClean="0">
                <a:solidFill>
                  <a:schemeClr val="bg1"/>
                </a:solidFill>
                <a:latin typeface="Times New Roman" pitchFamily="18" charset="0"/>
              </a:rPr>
            </a:br>
            <a:r>
              <a:rPr lang="ru-RU" sz="3500" dirty="0" smtClean="0">
                <a:solidFill>
                  <a:schemeClr val="bg1"/>
                </a:solidFill>
                <a:latin typeface="Times New Roman" pitchFamily="18" charset="0"/>
              </a:rPr>
              <a:t>                      моим   любимым цветком"</a:t>
            </a:r>
            <a:endParaRPr lang="ru-RU" sz="3500" dirty="0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2844" y="1140588"/>
            <a:ext cx="8786874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sz="3100" b="1" smtClean="0">
              <a:latin typeface="Times New Roman" pitchFamily="18" charset="0"/>
            </a:endParaRPr>
          </a:p>
          <a:p>
            <a:endParaRPr sz="3100" b="1" smtClean="0">
              <a:latin typeface="Times New Roman" pitchFamily="18" charset="0"/>
            </a:endParaRPr>
          </a:p>
        </p:txBody>
      </p:sp>
      <p:pic>
        <p:nvPicPr>
          <p:cNvPr id="4" name="Рисунок 3" descr="Сирень в корзине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57224" y="1071552"/>
            <a:ext cx="7215238" cy="407194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одульная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418</Words>
  <Application>Microsoft Office PowerPoint</Application>
  <PresentationFormat>Экран (16:9)</PresentationFormat>
  <Paragraphs>62</Paragraphs>
  <Slides>10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Модульная</vt:lpstr>
      <vt:lpstr>   Александр Иванович Куприн</vt:lpstr>
      <vt:lpstr>  «  Любовью            дорожить    умейте  …  » </vt:lpstr>
      <vt:lpstr>Слайд 3</vt:lpstr>
      <vt:lpstr>                Цели  урока</vt:lpstr>
      <vt:lpstr>      СЛОВАРНАЯ   РАБОТА</vt:lpstr>
      <vt:lpstr>ТРИ  ЧАСТИ  РАССКАЗА  А. Куприна              «КУСТ  СИРЕНИ»</vt:lpstr>
      <vt:lpstr>   ЗЕРКАЛЬНАЯ     композиция  -</vt:lpstr>
      <vt:lpstr>Сравнительная характеристика</vt:lpstr>
      <vt:lpstr>    «Сирень теперь будет навсегда                        моим   любимым цветком"</vt:lpstr>
      <vt:lpstr>  ДОМАШНЯЯ    РАБОТА</vt:lpstr>
    </vt:vector>
  </TitlesOfParts>
  <Manager/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2010-02-26T14:27:24Z</dcterms:created>
  <dcterms:modified xsi:type="dcterms:W3CDTF">2011-01-14T16:56:07Z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LCID">
    <vt:i4>1049</vt:i4>
  </property>
  <property fmtid="{D5CDD505-2E9C-101B-9397-08002B2CF9AE}" pid="3" name="_Version">
    <vt:lpwstr>12.0.4518</vt:lpwstr>
  </property>
</Properties>
</file>