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0"/>
  </p:notesMasterIdLst>
  <p:sldIdLst>
    <p:sldId id="277" r:id="rId2"/>
    <p:sldId id="278" r:id="rId3"/>
    <p:sldId id="279" r:id="rId4"/>
    <p:sldId id="282" r:id="rId5"/>
    <p:sldId id="281" r:id="rId6"/>
    <p:sldId id="269" r:id="rId7"/>
    <p:sldId id="264" r:id="rId8"/>
    <p:sldId id="28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7E46B-1FD2-4806-B705-CEE39B7AC8B6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6C5E0-764E-4D10-9EB7-5393423B8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2656"/>
            <a:ext cx="8147248" cy="579350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 smtClean="0"/>
              <a:t>  1.Что такое наречие</a:t>
            </a:r>
            <a:r>
              <a:rPr lang="en-US" sz="3600" b="1" dirty="0" smtClean="0"/>
              <a:t>?</a:t>
            </a: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  2. От каких частей речи </a:t>
            </a:r>
            <a:r>
              <a:rPr lang="ru-RU" sz="2800" b="1" dirty="0" smtClean="0"/>
              <a:t>И С ПОМОЩЬЮ КАКИХ МОРФЕМ </a:t>
            </a:r>
            <a:r>
              <a:rPr lang="ru-RU" sz="3600" b="1" dirty="0" smtClean="0"/>
              <a:t> можно образовать наречия</a:t>
            </a:r>
            <a:r>
              <a:rPr lang="en-US" sz="3600" b="1" dirty="0" smtClean="0"/>
              <a:t>?</a:t>
            </a: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   3. Употребление наречий в </a:t>
            </a:r>
            <a:r>
              <a:rPr lang="ru-RU" sz="3600" b="1" dirty="0" err="1" smtClean="0"/>
              <a:t>художест-венной</a:t>
            </a:r>
            <a:r>
              <a:rPr lang="ru-RU" sz="3600" b="1" dirty="0" smtClean="0"/>
              <a:t> литературе.</a:t>
            </a:r>
          </a:p>
          <a:p>
            <a:pPr>
              <a:buNone/>
            </a:pPr>
            <a:r>
              <a:rPr lang="ru-RU" sz="3600" b="1" dirty="0" smtClean="0"/>
              <a:t>   4. Можем ли мы обойтись без наречий</a:t>
            </a:r>
            <a:r>
              <a:rPr lang="en-US" sz="3600" b="1" dirty="0" smtClean="0"/>
              <a:t>?</a:t>
            </a: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   5. Чем наречие отличается от других частей речи</a:t>
            </a:r>
            <a:r>
              <a:rPr lang="en-US" sz="3600" b="1" dirty="0" smtClean="0"/>
              <a:t>?</a:t>
            </a:r>
            <a:endParaRPr lang="ru-RU" sz="36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676456" y="908720"/>
            <a:ext cx="3008313" cy="4691063"/>
          </a:xfrm>
        </p:spPr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4685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7200" dirty="0" smtClean="0"/>
              <a:t>        </a:t>
            </a:r>
            <a:r>
              <a:rPr lang="en-US" sz="7200" dirty="0" smtClean="0"/>
              <a:t>C</a:t>
            </a:r>
            <a:r>
              <a:rPr lang="ru-RU" sz="7200" dirty="0" err="1" smtClean="0"/>
              <a:t>правочник</a:t>
            </a:r>
            <a:r>
              <a:rPr lang="ru-RU" sz="7200" dirty="0" smtClean="0"/>
              <a:t> 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/>
              <a:t>« Секреты             наречия»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216024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Содержание:</a:t>
            </a:r>
            <a:br>
              <a:rPr lang="ru-RU" sz="6000" dirty="0" smtClean="0"/>
            </a:b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41376"/>
            <a:ext cx="9144000" cy="5616624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400" b="1" dirty="0" smtClean="0">
                <a:solidFill>
                  <a:schemeClr val="bg1"/>
                </a:solidFill>
              </a:rPr>
              <a:t>1.Тайна происхождения наречия.</a:t>
            </a:r>
          </a:p>
          <a:p>
            <a:pPr algn="l"/>
            <a:r>
              <a:rPr lang="ru-RU" sz="4400" b="1" dirty="0" smtClean="0">
                <a:solidFill>
                  <a:schemeClr val="bg1"/>
                </a:solidFill>
              </a:rPr>
              <a:t>2.От каких частей речи и с помощью каких морфем можно образовать наречия.</a:t>
            </a:r>
          </a:p>
          <a:p>
            <a:pPr algn="l"/>
            <a:r>
              <a:rPr lang="ru-RU" sz="4400" b="1" dirty="0" smtClean="0">
                <a:solidFill>
                  <a:schemeClr val="bg1"/>
                </a:solidFill>
              </a:rPr>
              <a:t>3.Словарь наречий.</a:t>
            </a:r>
          </a:p>
          <a:p>
            <a:pPr algn="l"/>
            <a:r>
              <a:rPr lang="ru-RU" sz="4400" b="1" dirty="0" smtClean="0">
                <a:solidFill>
                  <a:schemeClr val="bg1"/>
                </a:solidFill>
              </a:rPr>
              <a:t>4. Употребление наречий в художественной литературе.</a:t>
            </a:r>
          </a:p>
          <a:p>
            <a:pPr algn="l"/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Наречие        Часть речи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268760"/>
            <a:ext cx="4679504" cy="558924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  СНИЗУ</a:t>
            </a:r>
            <a:br>
              <a:rPr lang="ru-RU" sz="3600" dirty="0" smtClean="0"/>
            </a:br>
            <a:r>
              <a:rPr lang="ru-RU" sz="3600" dirty="0" smtClean="0"/>
              <a:t> ВО-ВТОРЫХ</a:t>
            </a:r>
          </a:p>
          <a:p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 ВДОГОНКУ</a:t>
            </a:r>
          </a:p>
          <a:p>
            <a:pPr>
              <a:buNone/>
            </a:pPr>
            <a:r>
              <a:rPr lang="ru-RU" sz="3600" dirty="0"/>
              <a:t> </a:t>
            </a:r>
            <a:r>
              <a:rPr lang="ru-RU" sz="3600" dirty="0" smtClean="0"/>
              <a:t>   ТЯЖЕЛО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268760"/>
            <a:ext cx="4498975" cy="558924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3600" dirty="0" smtClean="0"/>
              <a:t>НИЗ ( СУЩ.)</a:t>
            </a:r>
          </a:p>
          <a:p>
            <a:r>
              <a:rPr lang="ru-RU" sz="3600" dirty="0" smtClean="0"/>
              <a:t>ВТОРОЙ (ЧИСЛИТЕЛЬНОЕ)</a:t>
            </a:r>
          </a:p>
          <a:p>
            <a:r>
              <a:rPr lang="ru-RU" sz="3600" dirty="0" smtClean="0"/>
              <a:t>ДОГОНЯТЬ (ГЛАГОЛ)</a:t>
            </a:r>
          </a:p>
          <a:p>
            <a:r>
              <a:rPr lang="ru-RU" sz="3600" dirty="0" smtClean="0"/>
              <a:t>ТЯЖЁЛЫЙ (ПРИЛАГАТЕЛЬНОЕ 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4348" y="1214422"/>
            <a:ext cx="2475037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весело</a:t>
            </a:r>
          </a:p>
          <a:p>
            <a:r>
              <a:rPr lang="ru-RU" sz="4400" b="1" dirty="0" smtClean="0"/>
              <a:t>темно</a:t>
            </a:r>
          </a:p>
          <a:p>
            <a:endParaRPr lang="ru-RU" sz="4400" b="1" dirty="0" smtClean="0"/>
          </a:p>
          <a:p>
            <a:r>
              <a:rPr lang="ru-RU" sz="4400" b="1" dirty="0" smtClean="0"/>
              <a:t>наспех</a:t>
            </a:r>
          </a:p>
          <a:p>
            <a:r>
              <a:rPr lang="ru-RU" sz="4400" b="1" dirty="0" smtClean="0"/>
              <a:t>вверх</a:t>
            </a:r>
          </a:p>
          <a:p>
            <a:endParaRPr lang="ru-RU" sz="4400" b="1" dirty="0" smtClean="0"/>
          </a:p>
          <a:p>
            <a:r>
              <a:rPr lang="ru-RU" sz="4400" b="1" dirty="0" smtClean="0"/>
              <a:t>издалека</a:t>
            </a:r>
          </a:p>
          <a:p>
            <a:r>
              <a:rPr lang="ru-RU" sz="4400" b="1" dirty="0" smtClean="0"/>
              <a:t>внизу</a:t>
            </a:r>
            <a:endParaRPr lang="ru-RU" sz="4400" b="1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Способы образования наречий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2643174" y="1357298"/>
            <a:ext cx="357190" cy="1271590"/>
          </a:xfrm>
          <a:prstGeom prst="rightBrace">
            <a:avLst>
              <a:gd name="adj1" fmla="val 48367"/>
              <a:gd name="adj2" fmla="val 49999"/>
            </a:avLst>
          </a:prstGeom>
          <a:ln w="508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33CC"/>
                </a:solidFill>
              </a:ln>
              <a:solidFill>
                <a:srgbClr val="0033CC"/>
              </a:solidFill>
            </a:endParaRP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3286116" y="5429264"/>
            <a:ext cx="357190" cy="1271590"/>
          </a:xfrm>
          <a:prstGeom prst="rightBrace">
            <a:avLst>
              <a:gd name="adj1" fmla="val 48367"/>
              <a:gd name="adj2" fmla="val 49999"/>
            </a:avLst>
          </a:prstGeom>
          <a:ln w="508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33CC"/>
                </a:solidFill>
              </a:ln>
              <a:solidFill>
                <a:srgbClr val="0033CC"/>
              </a:solidFill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2643174" y="3371856"/>
            <a:ext cx="357190" cy="1271590"/>
          </a:xfrm>
          <a:prstGeom prst="rightBrace">
            <a:avLst>
              <a:gd name="adj1" fmla="val 48367"/>
              <a:gd name="adj2" fmla="val 49999"/>
            </a:avLst>
          </a:prstGeom>
          <a:ln w="508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0033CC"/>
                </a:solidFill>
              </a:ln>
              <a:solidFill>
                <a:srgbClr val="00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43372" y="1643050"/>
            <a:ext cx="3459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33CC"/>
                </a:solidFill>
              </a:rPr>
              <a:t>суффиксальный</a:t>
            </a:r>
            <a:endParaRPr lang="ru-RU" sz="3600" b="1" i="1" dirty="0">
              <a:solidFill>
                <a:srgbClr val="0033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43372" y="3643314"/>
            <a:ext cx="3243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33CC"/>
                </a:solidFill>
              </a:rPr>
              <a:t>приставочный</a:t>
            </a:r>
            <a:endParaRPr lang="ru-RU" sz="3600" b="1" i="1" dirty="0">
              <a:solidFill>
                <a:srgbClr val="0033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14810" y="5429264"/>
            <a:ext cx="34594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err="1" smtClean="0">
                <a:solidFill>
                  <a:srgbClr val="0033CC"/>
                </a:solidFill>
              </a:rPr>
              <a:t>приставочно</a:t>
            </a:r>
            <a:r>
              <a:rPr lang="ru-RU" sz="3600" b="1" i="1" dirty="0" smtClean="0">
                <a:solidFill>
                  <a:srgbClr val="0033CC"/>
                </a:solidFill>
              </a:rPr>
              <a:t>-</a:t>
            </a:r>
          </a:p>
          <a:p>
            <a:r>
              <a:rPr lang="ru-RU" sz="3600" b="1" i="1" dirty="0" smtClean="0">
                <a:solidFill>
                  <a:srgbClr val="0033CC"/>
                </a:solidFill>
              </a:rPr>
              <a:t>суффиксальный</a:t>
            </a:r>
            <a:endParaRPr lang="ru-RU" sz="3600" b="1" i="1" dirty="0">
              <a:solidFill>
                <a:srgbClr val="0033CC"/>
              </a:solidFill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1931354" y="5905120"/>
            <a:ext cx="324000" cy="252000"/>
            <a:chOff x="7643834" y="2786058"/>
            <a:chExt cx="428628" cy="428628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rot="5400000" flipH="1" flipV="1">
              <a:off x="7536677" y="2893215"/>
              <a:ext cx="428628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6200000" flipV="1">
              <a:off x="7750991" y="2893215"/>
              <a:ext cx="428628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Группа 38"/>
          <p:cNvGrpSpPr/>
          <p:nvPr/>
        </p:nvGrpSpPr>
        <p:grpSpPr>
          <a:xfrm>
            <a:off x="711538" y="6035082"/>
            <a:ext cx="360000" cy="180000"/>
            <a:chOff x="6215074" y="2643182"/>
            <a:chExt cx="786612" cy="286546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>
              <a:off x="6215074" y="2643182"/>
              <a:ext cx="785818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6858016" y="2786058"/>
              <a:ext cx="285752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2815078" y="5258492"/>
            <a:ext cx="323999" cy="252001"/>
            <a:chOff x="7643835" y="2786058"/>
            <a:chExt cx="428627" cy="428631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 rot="5400000" flipH="1" flipV="1">
              <a:off x="7536677" y="2893218"/>
              <a:ext cx="428629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6200000" flipV="1">
              <a:off x="7750991" y="2893215"/>
              <a:ext cx="428628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Группа 44"/>
          <p:cNvGrpSpPr/>
          <p:nvPr/>
        </p:nvGrpSpPr>
        <p:grpSpPr>
          <a:xfrm>
            <a:off x="2025698" y="1927670"/>
            <a:ext cx="324000" cy="252000"/>
            <a:chOff x="7643834" y="2786058"/>
            <a:chExt cx="428628" cy="428628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 rot="5400000" flipH="1" flipV="1">
              <a:off x="7536677" y="2893215"/>
              <a:ext cx="428628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16200000" flipV="1">
              <a:off x="7750991" y="2893215"/>
              <a:ext cx="428628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Группа 47"/>
          <p:cNvGrpSpPr/>
          <p:nvPr/>
        </p:nvGrpSpPr>
        <p:grpSpPr>
          <a:xfrm>
            <a:off x="2192612" y="1228936"/>
            <a:ext cx="324000" cy="252000"/>
            <a:chOff x="7643834" y="2786058"/>
            <a:chExt cx="428628" cy="428628"/>
          </a:xfrm>
        </p:grpSpPr>
        <p:cxnSp>
          <p:nvCxnSpPr>
            <p:cNvPr id="49" name="Прямая соединительная линия 48"/>
            <p:cNvCxnSpPr/>
            <p:nvPr/>
          </p:nvCxnSpPr>
          <p:spPr>
            <a:xfrm rot="5400000" flipH="1" flipV="1">
              <a:off x="7536677" y="2893215"/>
              <a:ext cx="428628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16200000" flipV="1">
              <a:off x="7750991" y="2893215"/>
              <a:ext cx="428628" cy="21431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Группа 50"/>
          <p:cNvGrpSpPr/>
          <p:nvPr/>
        </p:nvGrpSpPr>
        <p:grpSpPr>
          <a:xfrm>
            <a:off x="785786" y="5335216"/>
            <a:ext cx="612000" cy="180000"/>
            <a:chOff x="6215074" y="2643182"/>
            <a:chExt cx="786612" cy="286546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>
              <a:off x="6215074" y="2643182"/>
              <a:ext cx="785818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5400000">
              <a:off x="6858016" y="2786058"/>
              <a:ext cx="285752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Группа 53"/>
          <p:cNvGrpSpPr/>
          <p:nvPr/>
        </p:nvGrpSpPr>
        <p:grpSpPr>
          <a:xfrm>
            <a:off x="785786" y="3399972"/>
            <a:ext cx="612000" cy="180000"/>
            <a:chOff x="6215074" y="2643182"/>
            <a:chExt cx="786612" cy="286546"/>
          </a:xfrm>
        </p:grpSpPr>
        <p:cxnSp>
          <p:nvCxnSpPr>
            <p:cNvPr id="55" name="Прямая соединительная линия 54"/>
            <p:cNvCxnSpPr/>
            <p:nvPr/>
          </p:nvCxnSpPr>
          <p:spPr>
            <a:xfrm>
              <a:off x="6215074" y="2643182"/>
              <a:ext cx="785818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5400000">
              <a:off x="6858016" y="2786058"/>
              <a:ext cx="285752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Группа 56"/>
          <p:cNvGrpSpPr/>
          <p:nvPr/>
        </p:nvGrpSpPr>
        <p:grpSpPr>
          <a:xfrm>
            <a:off x="727730" y="4071942"/>
            <a:ext cx="360000" cy="180000"/>
            <a:chOff x="6215074" y="2643182"/>
            <a:chExt cx="786612" cy="286546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6215074" y="2643182"/>
              <a:ext cx="785818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rot="5400000">
              <a:off x="6858016" y="2786058"/>
              <a:ext cx="285752" cy="1588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566" y="214290"/>
            <a:ext cx="896843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2"/>
                  <a:stretch>
                    <a:fillRect/>
                  </a:stretch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синонимы:         антонимы: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blipFill>
                <a:blip r:embed="rId2"/>
                <a:stretch>
                  <a:fillRect/>
                </a:stretch>
              </a:blip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0080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гостеприимно-радушно         неприветливо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56490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громко</a:t>
            </a:r>
            <a:r>
              <a:rPr lang="ru-RU" sz="3200" dirty="0" smtClean="0"/>
              <a:t> – </a:t>
            </a:r>
            <a:r>
              <a:rPr lang="ru-RU" sz="3600" dirty="0" smtClean="0"/>
              <a:t>оглушительно          тихо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3569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весело</a:t>
            </a:r>
            <a:r>
              <a:rPr lang="ru-RU" sz="3200" dirty="0" smtClean="0"/>
              <a:t>  -  </a:t>
            </a:r>
            <a:r>
              <a:rPr lang="ru-RU" sz="3600" dirty="0" smtClean="0"/>
              <a:t>радостно </a:t>
            </a:r>
            <a:r>
              <a:rPr lang="ru-RU" sz="3200" dirty="0" smtClean="0"/>
              <a:t>                    </a:t>
            </a:r>
            <a:r>
              <a:rPr lang="ru-RU" sz="3600" dirty="0" smtClean="0"/>
              <a:t>грустно 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14908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3600" dirty="0" smtClean="0"/>
              <a:t>аккуратно</a:t>
            </a:r>
            <a:r>
              <a:rPr lang="ru-RU" sz="3200" dirty="0" smtClean="0"/>
              <a:t> – </a:t>
            </a:r>
            <a:r>
              <a:rPr lang="ru-RU" sz="3600" dirty="0" smtClean="0"/>
              <a:t>опрятно                неряшливо</a:t>
            </a:r>
            <a:endParaRPr lang="ru-RU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5013176"/>
            <a:ext cx="972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грустно</a:t>
            </a:r>
            <a:r>
              <a:rPr lang="ru-RU" sz="3200" dirty="0" smtClean="0"/>
              <a:t> </a:t>
            </a:r>
            <a:r>
              <a:rPr lang="ru-RU" sz="3600" dirty="0" smtClean="0"/>
              <a:t>– печально                   весело</a:t>
            </a:r>
            <a:endParaRPr lang="ru-RU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3214678" y="4214818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478632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4" y="285728"/>
            <a:ext cx="533229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blipFill>
                  <a:blip r:embed="rId2"/>
                  <a:stretch>
                    <a:fillRect/>
                  </a:stretch>
                </a:blip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Отгадай загадки: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blipFill>
                <a:blip r:embed="rId2"/>
                <a:stretch>
                  <a:fillRect/>
                </a:stretch>
              </a:blip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57686" y="1196752"/>
            <a:ext cx="44893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Спереди у него пятачок,</a:t>
            </a:r>
          </a:p>
          <a:p>
            <a:r>
              <a:rPr lang="ru-RU" sz="2800" dirty="0" smtClean="0"/>
              <a:t>сзади растёт крючок,</a:t>
            </a:r>
          </a:p>
          <a:p>
            <a:r>
              <a:rPr lang="ru-RU" sz="2800" dirty="0" smtClean="0"/>
              <a:t>посредине широкая спинка,</a:t>
            </a:r>
          </a:p>
          <a:p>
            <a:r>
              <a:rPr lang="ru-RU" sz="2800" dirty="0" smtClean="0"/>
              <a:t>а на ней торчит щетинка.</a:t>
            </a:r>
          </a:p>
          <a:p>
            <a:r>
              <a:rPr lang="ru-RU" sz="2800" dirty="0" smtClean="0"/>
              <a:t>Любит жёлуди, живёт в лесу.</a:t>
            </a:r>
            <a:endParaRPr lang="ru-RU" sz="2800" dirty="0"/>
          </a:p>
        </p:txBody>
      </p:sp>
      <p:pic>
        <p:nvPicPr>
          <p:cNvPr id="4" name="Picture 74" descr="кабан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00034" y="1643050"/>
            <a:ext cx="342902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071934" y="4357694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4071942"/>
            <a:ext cx="446096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Хозяин льдин - совсем один</a:t>
            </a:r>
          </a:p>
          <a:p>
            <a:r>
              <a:rPr lang="ru-RU" sz="2800" dirty="0" smtClean="0"/>
              <a:t>Ходит           осторожно,</a:t>
            </a:r>
          </a:p>
          <a:p>
            <a:r>
              <a:rPr lang="ru-RU" sz="2800" dirty="0" smtClean="0"/>
              <a:t>И зимой, под вьюжный вой,</a:t>
            </a:r>
          </a:p>
          <a:p>
            <a:r>
              <a:rPr lang="ru-RU" sz="2800" dirty="0" smtClean="0"/>
              <a:t>Ловит в рыбу  под звездой.</a:t>
            </a:r>
            <a:endParaRPr lang="ru-RU" sz="2800" dirty="0"/>
          </a:p>
        </p:txBody>
      </p:sp>
      <p:pic>
        <p:nvPicPr>
          <p:cNvPr id="7" name="Picture 7" descr="Bears21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357818" y="3714752"/>
            <a:ext cx="2714644" cy="221457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143240" y="6143644"/>
            <a:ext cx="2260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Найди наречия.</a:t>
            </a:r>
            <a:endParaRPr lang="ru-RU" sz="2400" dirty="0">
              <a:solidFill>
                <a:srgbClr val="C000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429124" y="2097396"/>
            <a:ext cx="1357322" cy="1588"/>
          </a:xfrm>
          <a:prstGeom prst="line">
            <a:avLst/>
          </a:prstGeom>
          <a:ln w="5715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29124" y="2526024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429124" y="2959414"/>
            <a:ext cx="1643074" cy="1588"/>
          </a:xfrm>
          <a:prstGeom prst="line">
            <a:avLst/>
          </a:prstGeom>
          <a:ln w="5715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398380" y="4944438"/>
            <a:ext cx="1071570" cy="1588"/>
          </a:xfrm>
          <a:prstGeom prst="line">
            <a:avLst/>
          </a:prstGeom>
          <a:ln w="5715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42910" y="5357826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4 кл. занятие рус.яз.Нареч\1283514131_1-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1027" name="Picture 3" descr="C:\Users\user\Desktop\4 кл. занятие рус.яз.Нареч\1283514131_1-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1028" name="Picture 4" descr="C:\Users\user\Desktop\4 кл. занятие рус.яз.Нареч\1283514131_1-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206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        Cправочник </vt:lpstr>
      <vt:lpstr>Содержание: </vt:lpstr>
      <vt:lpstr>Наречие        Часть речи</vt:lpstr>
      <vt:lpstr>Способы образования наречий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9</cp:revision>
  <dcterms:modified xsi:type="dcterms:W3CDTF">2011-01-27T10:15:11Z</dcterms:modified>
</cp:coreProperties>
</file>