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657FF18B-836C-4230-A19C-A26112F7E2C0}" type="datetimeFigureOut">
              <a:rPr lang="ru-RU"/>
              <a:pPr>
                <a:defRPr/>
              </a:pPr>
              <a:t>03.01.2011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09690B99-A7C4-415B-BEF9-CC39446EA81C}"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54CAA684-F64D-4F6D-8E35-446E6BF88B74}" type="datetime1">
              <a:rPr lang="ru-RU"/>
              <a:pPr>
                <a:defRPr/>
              </a:pPr>
              <a:t>03.01.2011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r>
              <a:rPr lang="en-US"/>
              <a:t>http://aida.ucoz.ru</a:t>
            </a:r>
            <a:endParaRPr lang="ru-RU"/>
          </a:p>
        </p:txBody>
      </p:sp>
      <p:sp>
        <p:nvSpPr>
          <p:cNvPr id="6" name="Номер слайда 5"/>
          <p:cNvSpPr>
            <a:spLocks noGrp="1"/>
          </p:cNvSpPr>
          <p:nvPr>
            <p:ph type="sldNum" sz="quarter" idx="12"/>
          </p:nvPr>
        </p:nvSpPr>
        <p:spPr/>
        <p:txBody>
          <a:bodyPr/>
          <a:lstStyle>
            <a:lvl1pPr>
              <a:defRPr/>
            </a:lvl1pPr>
          </a:lstStyle>
          <a:p>
            <a:pPr>
              <a:defRPr/>
            </a:pPr>
            <a:fld id="{FD27A1B1-AD5A-410E-8B11-2B5339C0D0E4}"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2FFDCDD0-2467-4B46-BC30-EECD9492A050}" type="datetime1">
              <a:rPr lang="ru-RU"/>
              <a:pPr>
                <a:defRPr/>
              </a:pPr>
              <a:t>03.01.2011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r>
              <a:rPr lang="en-US"/>
              <a:t>http://aida.ucoz.ru</a:t>
            </a:r>
            <a:endParaRPr lang="ru-RU"/>
          </a:p>
        </p:txBody>
      </p:sp>
      <p:sp>
        <p:nvSpPr>
          <p:cNvPr id="6" name="Номер слайда 5"/>
          <p:cNvSpPr>
            <a:spLocks noGrp="1"/>
          </p:cNvSpPr>
          <p:nvPr>
            <p:ph type="sldNum" sz="quarter" idx="12"/>
          </p:nvPr>
        </p:nvSpPr>
        <p:spPr/>
        <p:txBody>
          <a:bodyPr/>
          <a:lstStyle>
            <a:lvl1pPr>
              <a:defRPr/>
            </a:lvl1pPr>
          </a:lstStyle>
          <a:p>
            <a:pPr>
              <a:defRPr/>
            </a:pPr>
            <a:fld id="{E685402E-E743-4672-B54A-A31F4EC4B805}"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BCEEBCC6-BF4B-4BEE-82D4-ABC519BA709B}" type="datetime1">
              <a:rPr lang="ru-RU"/>
              <a:pPr>
                <a:defRPr/>
              </a:pPr>
              <a:t>03.01.2011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r>
              <a:rPr lang="en-US"/>
              <a:t>http://aida.ucoz.ru</a:t>
            </a:r>
            <a:endParaRPr lang="ru-RU"/>
          </a:p>
        </p:txBody>
      </p:sp>
      <p:sp>
        <p:nvSpPr>
          <p:cNvPr id="6" name="Номер слайда 5"/>
          <p:cNvSpPr>
            <a:spLocks noGrp="1"/>
          </p:cNvSpPr>
          <p:nvPr>
            <p:ph type="sldNum" sz="quarter" idx="12"/>
          </p:nvPr>
        </p:nvSpPr>
        <p:spPr/>
        <p:txBody>
          <a:bodyPr/>
          <a:lstStyle>
            <a:lvl1pPr>
              <a:defRPr/>
            </a:lvl1pPr>
          </a:lstStyle>
          <a:p>
            <a:pPr>
              <a:defRPr/>
            </a:pPr>
            <a:fld id="{66D9B089-6F4B-439B-8502-442B4F042329}"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98424B3-85A3-471D-9C6C-F9EF3C1A761D}" type="datetime1">
              <a:rPr lang="ru-RU"/>
              <a:pPr>
                <a:defRPr/>
              </a:pPr>
              <a:t>03.01.2011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r>
              <a:rPr lang="en-US"/>
              <a:t>http://aida.ucoz.ru</a:t>
            </a:r>
            <a:endParaRPr lang="ru-RU"/>
          </a:p>
        </p:txBody>
      </p:sp>
      <p:sp>
        <p:nvSpPr>
          <p:cNvPr id="6" name="Номер слайда 5"/>
          <p:cNvSpPr>
            <a:spLocks noGrp="1"/>
          </p:cNvSpPr>
          <p:nvPr>
            <p:ph type="sldNum" sz="quarter" idx="12"/>
          </p:nvPr>
        </p:nvSpPr>
        <p:spPr/>
        <p:txBody>
          <a:bodyPr/>
          <a:lstStyle>
            <a:lvl1pPr>
              <a:defRPr/>
            </a:lvl1pPr>
          </a:lstStyle>
          <a:p>
            <a:pPr>
              <a:defRPr/>
            </a:pPr>
            <a:fld id="{0A9FA52D-8D8B-4632-9E58-D79A17150376}"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4692142D-CAD9-4C60-9943-085C560DD74C}" type="datetime1">
              <a:rPr lang="ru-RU"/>
              <a:pPr>
                <a:defRPr/>
              </a:pPr>
              <a:t>03.01.2011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r>
              <a:rPr lang="en-US"/>
              <a:t>http://aida.ucoz.ru</a:t>
            </a:r>
            <a:endParaRPr lang="ru-RU"/>
          </a:p>
        </p:txBody>
      </p:sp>
      <p:sp>
        <p:nvSpPr>
          <p:cNvPr id="6" name="Номер слайда 5"/>
          <p:cNvSpPr>
            <a:spLocks noGrp="1"/>
          </p:cNvSpPr>
          <p:nvPr>
            <p:ph type="sldNum" sz="quarter" idx="12"/>
          </p:nvPr>
        </p:nvSpPr>
        <p:spPr/>
        <p:txBody>
          <a:bodyPr/>
          <a:lstStyle>
            <a:lvl1pPr>
              <a:defRPr/>
            </a:lvl1pPr>
          </a:lstStyle>
          <a:p>
            <a:pPr>
              <a:defRPr/>
            </a:pPr>
            <a:fld id="{E153A3B5-6819-4882-8330-5BE98262E99C}"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B61ECDDC-3BAF-4ACE-A908-7B053D17028B}" type="datetime1">
              <a:rPr lang="ru-RU"/>
              <a:pPr>
                <a:defRPr/>
              </a:pPr>
              <a:t>03.01.2011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r>
              <a:rPr lang="en-US"/>
              <a:t>http://aida.ucoz.ru</a:t>
            </a:r>
            <a:endParaRPr lang="ru-RU"/>
          </a:p>
        </p:txBody>
      </p:sp>
      <p:sp>
        <p:nvSpPr>
          <p:cNvPr id="7" name="Номер слайда 5"/>
          <p:cNvSpPr>
            <a:spLocks noGrp="1"/>
          </p:cNvSpPr>
          <p:nvPr>
            <p:ph type="sldNum" sz="quarter" idx="12"/>
          </p:nvPr>
        </p:nvSpPr>
        <p:spPr/>
        <p:txBody>
          <a:bodyPr/>
          <a:lstStyle>
            <a:lvl1pPr>
              <a:defRPr/>
            </a:lvl1pPr>
          </a:lstStyle>
          <a:p>
            <a:pPr>
              <a:defRPr/>
            </a:pPr>
            <a:fld id="{FD048F7B-36B4-4B99-9734-AAB94F48D522}"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35769690-61AD-47FE-8A5E-433D4DFC717D}" type="datetime1">
              <a:rPr lang="ru-RU"/>
              <a:pPr>
                <a:defRPr/>
              </a:pPr>
              <a:t>03.01.2011</a:t>
            </a:fld>
            <a:endParaRPr lang="ru-RU"/>
          </a:p>
        </p:txBody>
      </p:sp>
      <p:sp>
        <p:nvSpPr>
          <p:cNvPr id="8" name="Нижний колонтитул 4"/>
          <p:cNvSpPr>
            <a:spLocks noGrp="1"/>
          </p:cNvSpPr>
          <p:nvPr>
            <p:ph type="ftr" sz="quarter" idx="11"/>
          </p:nvPr>
        </p:nvSpPr>
        <p:spPr/>
        <p:txBody>
          <a:bodyPr/>
          <a:lstStyle>
            <a:lvl1pPr>
              <a:defRPr/>
            </a:lvl1pPr>
          </a:lstStyle>
          <a:p>
            <a:pPr>
              <a:defRPr/>
            </a:pPr>
            <a:r>
              <a:rPr lang="en-US"/>
              <a:t>http://aida.ucoz.ru</a:t>
            </a:r>
            <a:endParaRPr lang="ru-RU"/>
          </a:p>
        </p:txBody>
      </p:sp>
      <p:sp>
        <p:nvSpPr>
          <p:cNvPr id="9" name="Номер слайда 5"/>
          <p:cNvSpPr>
            <a:spLocks noGrp="1"/>
          </p:cNvSpPr>
          <p:nvPr>
            <p:ph type="sldNum" sz="quarter" idx="12"/>
          </p:nvPr>
        </p:nvSpPr>
        <p:spPr/>
        <p:txBody>
          <a:bodyPr/>
          <a:lstStyle>
            <a:lvl1pPr>
              <a:defRPr/>
            </a:lvl1pPr>
          </a:lstStyle>
          <a:p>
            <a:pPr>
              <a:defRPr/>
            </a:pPr>
            <a:fld id="{185F9929-104B-4173-82A9-4374DAD28E35}"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050DD920-2D2C-4FE2-B9C9-414669B85FF9}" type="datetime1">
              <a:rPr lang="ru-RU"/>
              <a:pPr>
                <a:defRPr/>
              </a:pPr>
              <a:t>03.01.2011</a:t>
            </a:fld>
            <a:endParaRPr lang="ru-RU"/>
          </a:p>
        </p:txBody>
      </p:sp>
      <p:sp>
        <p:nvSpPr>
          <p:cNvPr id="4" name="Нижний колонтитул 4"/>
          <p:cNvSpPr>
            <a:spLocks noGrp="1"/>
          </p:cNvSpPr>
          <p:nvPr>
            <p:ph type="ftr" sz="quarter" idx="11"/>
          </p:nvPr>
        </p:nvSpPr>
        <p:spPr/>
        <p:txBody>
          <a:bodyPr/>
          <a:lstStyle>
            <a:lvl1pPr>
              <a:defRPr/>
            </a:lvl1pPr>
          </a:lstStyle>
          <a:p>
            <a:pPr>
              <a:defRPr/>
            </a:pPr>
            <a:r>
              <a:rPr lang="en-US"/>
              <a:t>http://aida.ucoz.ru</a:t>
            </a:r>
            <a:endParaRPr lang="ru-RU"/>
          </a:p>
        </p:txBody>
      </p:sp>
      <p:sp>
        <p:nvSpPr>
          <p:cNvPr id="5" name="Номер слайда 5"/>
          <p:cNvSpPr>
            <a:spLocks noGrp="1"/>
          </p:cNvSpPr>
          <p:nvPr>
            <p:ph type="sldNum" sz="quarter" idx="12"/>
          </p:nvPr>
        </p:nvSpPr>
        <p:spPr/>
        <p:txBody>
          <a:bodyPr/>
          <a:lstStyle>
            <a:lvl1pPr>
              <a:defRPr/>
            </a:lvl1pPr>
          </a:lstStyle>
          <a:p>
            <a:pPr>
              <a:defRPr/>
            </a:pPr>
            <a:fld id="{D090161C-03CB-45A2-87F6-8C0DB4FF13F5}"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77FE9642-7112-494A-9389-61497A975C59}" type="datetime1">
              <a:rPr lang="ru-RU"/>
              <a:pPr>
                <a:defRPr/>
              </a:pPr>
              <a:t>03.01.2011</a:t>
            </a:fld>
            <a:endParaRPr lang="ru-RU"/>
          </a:p>
        </p:txBody>
      </p:sp>
      <p:sp>
        <p:nvSpPr>
          <p:cNvPr id="3" name="Нижний колонтитул 4"/>
          <p:cNvSpPr>
            <a:spLocks noGrp="1"/>
          </p:cNvSpPr>
          <p:nvPr>
            <p:ph type="ftr" sz="quarter" idx="11"/>
          </p:nvPr>
        </p:nvSpPr>
        <p:spPr/>
        <p:txBody>
          <a:bodyPr/>
          <a:lstStyle>
            <a:lvl1pPr>
              <a:defRPr/>
            </a:lvl1pPr>
          </a:lstStyle>
          <a:p>
            <a:pPr>
              <a:defRPr/>
            </a:pPr>
            <a:r>
              <a:rPr lang="en-US"/>
              <a:t>http://aida.ucoz.ru</a:t>
            </a:r>
            <a:endParaRPr lang="ru-RU"/>
          </a:p>
        </p:txBody>
      </p:sp>
      <p:sp>
        <p:nvSpPr>
          <p:cNvPr id="4" name="Номер слайда 5"/>
          <p:cNvSpPr>
            <a:spLocks noGrp="1"/>
          </p:cNvSpPr>
          <p:nvPr>
            <p:ph type="sldNum" sz="quarter" idx="12"/>
          </p:nvPr>
        </p:nvSpPr>
        <p:spPr/>
        <p:txBody>
          <a:bodyPr/>
          <a:lstStyle>
            <a:lvl1pPr>
              <a:defRPr/>
            </a:lvl1pPr>
          </a:lstStyle>
          <a:p>
            <a:pPr>
              <a:defRPr/>
            </a:pPr>
            <a:fld id="{A8C909E1-AEA8-4A2B-A612-B1046C5B4D6C}"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9384E495-1EE3-4AC4-A12E-B70AFEE386CF}" type="datetime1">
              <a:rPr lang="ru-RU"/>
              <a:pPr>
                <a:defRPr/>
              </a:pPr>
              <a:t>03.01.2011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r>
              <a:rPr lang="en-US"/>
              <a:t>http://aida.ucoz.ru</a:t>
            </a:r>
            <a:endParaRPr lang="ru-RU"/>
          </a:p>
        </p:txBody>
      </p:sp>
      <p:sp>
        <p:nvSpPr>
          <p:cNvPr id="7" name="Номер слайда 5"/>
          <p:cNvSpPr>
            <a:spLocks noGrp="1"/>
          </p:cNvSpPr>
          <p:nvPr>
            <p:ph type="sldNum" sz="quarter" idx="12"/>
          </p:nvPr>
        </p:nvSpPr>
        <p:spPr/>
        <p:txBody>
          <a:bodyPr/>
          <a:lstStyle>
            <a:lvl1pPr>
              <a:defRPr/>
            </a:lvl1pPr>
          </a:lstStyle>
          <a:p>
            <a:pPr>
              <a:defRPr/>
            </a:pPr>
            <a:fld id="{18C22D27-E8AB-425B-A08C-517A5B1DE9E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C033CEA9-7068-48B9-AA88-4F78190B82D7}" type="datetime1">
              <a:rPr lang="ru-RU"/>
              <a:pPr>
                <a:defRPr/>
              </a:pPr>
              <a:t>03.01.2011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r>
              <a:rPr lang="en-US"/>
              <a:t>http://aida.ucoz.ru</a:t>
            </a:r>
            <a:endParaRPr lang="ru-RU"/>
          </a:p>
        </p:txBody>
      </p:sp>
      <p:sp>
        <p:nvSpPr>
          <p:cNvPr id="7" name="Номер слайда 5"/>
          <p:cNvSpPr>
            <a:spLocks noGrp="1"/>
          </p:cNvSpPr>
          <p:nvPr>
            <p:ph type="sldNum" sz="quarter" idx="12"/>
          </p:nvPr>
        </p:nvSpPr>
        <p:spPr/>
        <p:txBody>
          <a:bodyPr/>
          <a:lstStyle>
            <a:lvl1pPr>
              <a:defRPr/>
            </a:lvl1pPr>
          </a:lstStyle>
          <a:p>
            <a:pPr>
              <a:defRPr/>
            </a:pPr>
            <a:fld id="{0E4B5641-A25A-493F-9E21-35CE6BA685F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b="-1000"/>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299BCB9-C8B7-48AE-B4F8-17DECC24595B}" type="datetime1">
              <a:rPr lang="ru-RU"/>
              <a:pPr>
                <a:defRPr/>
              </a:pPr>
              <a:t>03.01.2011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r>
              <a:rPr lang="en-US"/>
              <a:t>http://aida.ucoz.ru</a:t>
            </a: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37809C27-DF2F-46DD-8070-576C0BF8AD68}"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75" y="2714625"/>
            <a:ext cx="7772400" cy="1470025"/>
          </a:xfrm>
        </p:spPr>
        <p:txBody>
          <a:bodyPr rtlCol="0">
            <a:normAutofit fontScale="90000"/>
          </a:bodyPr>
          <a:lstStyle/>
          <a:p>
            <a:pPr fontAlgn="auto">
              <a:spcAft>
                <a:spcPts val="0"/>
              </a:spcAft>
              <a:defRPr/>
            </a:pPr>
            <a:r>
              <a:rPr lang="ru-RU" sz="4800" b="1" dirty="0" smtClean="0"/>
              <a:t>Методика изучения частного случая</a:t>
            </a:r>
            <a:endParaRPr lang="ru-RU" sz="4800" b="1" dirty="0" smtClean="0">
              <a:solidFill>
                <a:schemeClr val="tx2">
                  <a:lumMod val="75000"/>
                </a:schemeClr>
              </a:solidFill>
              <a:latin typeface="Arial" pitchFamily="34" charset="0"/>
              <a:cs typeface="Arial" pitchFamily="34" charset="0"/>
            </a:endParaRPr>
          </a:p>
        </p:txBody>
      </p:sp>
      <p:sp>
        <p:nvSpPr>
          <p:cNvPr id="3" name="Подзаголовок 2"/>
          <p:cNvSpPr>
            <a:spLocks noGrp="1"/>
          </p:cNvSpPr>
          <p:nvPr>
            <p:ph type="subTitle" idx="1"/>
          </p:nvPr>
        </p:nvSpPr>
        <p:spPr>
          <a:xfrm>
            <a:off x="1285875" y="4714875"/>
            <a:ext cx="6400800" cy="1752600"/>
          </a:xfrm>
        </p:spPr>
        <p:txBody>
          <a:bodyPr rtlCol="0">
            <a:normAutofit/>
          </a:bodyPr>
          <a:lstStyle/>
          <a:p>
            <a:pPr fontAlgn="auto">
              <a:spcAft>
                <a:spcPts val="0"/>
              </a:spcAft>
              <a:buFont typeface="Arial" pitchFamily="34" charset="0"/>
              <a:buNone/>
              <a:defRPr/>
            </a:pPr>
            <a:endParaRPr lang="ru-RU" dirty="0" smtClean="0"/>
          </a:p>
        </p:txBody>
      </p:sp>
      <p:pic>
        <p:nvPicPr>
          <p:cNvPr id="4" name="Picture 3" descr="H:\Documents and Settings\Aida\Рабочий стол\МОИ шаблоны ЭКСПЕРИМЕНТы\matematika.JPG"/>
          <p:cNvPicPr>
            <a:picLocks noChangeAspect="1" noChangeArrowheads="1"/>
          </p:cNvPicPr>
          <p:nvPr/>
        </p:nvPicPr>
        <p:blipFill>
          <a:blip r:embed="rId3"/>
          <a:srcRect/>
          <a:stretch>
            <a:fillRect/>
          </a:stretch>
        </p:blipFill>
        <p:spPr bwMode="auto">
          <a:xfrm>
            <a:off x="357158" y="428604"/>
            <a:ext cx="2326123" cy="2071702"/>
          </a:xfrm>
          <a:prstGeom prst="rect">
            <a:avLst/>
          </a:prstGeom>
          <a:ln>
            <a:noFill/>
          </a:ln>
          <a:effectLst>
            <a:softEdge rad="112500"/>
          </a:effectLst>
        </p:spPr>
      </p:pic>
      <p:pic>
        <p:nvPicPr>
          <p:cNvPr id="5" name="Picture 4" descr="H:\Documents and Settings\Aida\Рабочий стол\текстуры и фоны, клипарты\новеньки картинки\ufficio016.gif"/>
          <p:cNvPicPr>
            <a:picLocks noChangeAspect="1" noChangeArrowheads="1" noCrop="1"/>
          </p:cNvPicPr>
          <p:nvPr/>
        </p:nvPicPr>
        <p:blipFill>
          <a:blip r:embed="rId4"/>
          <a:srcRect/>
          <a:stretch>
            <a:fillRect/>
          </a:stretch>
        </p:blipFill>
        <p:spPr bwMode="auto">
          <a:xfrm>
            <a:off x="7572375" y="3929063"/>
            <a:ext cx="908050" cy="1593850"/>
          </a:xfrm>
          <a:prstGeom prst="rect">
            <a:avLst/>
          </a:prstGeom>
          <a:noFill/>
          <a:ln w="9525">
            <a:noFill/>
            <a:miter lim="800000"/>
            <a:headEnd/>
            <a:tailEnd/>
          </a:ln>
        </p:spPr>
      </p:pic>
      <p:pic>
        <p:nvPicPr>
          <p:cNvPr id="6" name="Picture 7" descr="H:\Documents and Settings\Aida\Рабочий стол\ff962c65118d.png"/>
          <p:cNvPicPr>
            <a:picLocks noChangeAspect="1" noChangeArrowheads="1"/>
          </p:cNvPicPr>
          <p:nvPr/>
        </p:nvPicPr>
        <p:blipFill>
          <a:blip r:embed="rId5"/>
          <a:srcRect/>
          <a:stretch>
            <a:fillRect/>
          </a:stretch>
        </p:blipFill>
        <p:spPr bwMode="auto">
          <a:xfrm>
            <a:off x="2214563" y="714375"/>
            <a:ext cx="1571625" cy="22034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childTnLst>
                                </p:cTn>
                              </p:par>
                            </p:childTnLst>
                          </p:cTn>
                        </p:par>
                        <p:par>
                          <p:cTn id="14" fill="hold">
                            <p:stCondLst>
                              <p:cond delay="2000"/>
                            </p:stCondLst>
                            <p:childTnLst>
                              <p:par>
                                <p:cTn id="15" presetID="9" presetClass="emph" presetSubtype="0" nodeType="afterEffect">
                                  <p:stCondLst>
                                    <p:cond delay="0"/>
                                  </p:stCondLst>
                                  <p:childTnLst>
                                    <p:set>
                                      <p:cBhvr rctx="PPT">
                                        <p:cTn id="16" dur="indefinite"/>
                                        <p:tgtEl>
                                          <p:spTgt spid="6"/>
                                        </p:tgtEl>
                                        <p:attrNameLst>
                                          <p:attrName>style.opacity</p:attrName>
                                        </p:attrNameLst>
                                      </p:cBhvr>
                                      <p:to>
                                        <p:strVal val="0.5"/>
                                      </p:to>
                                    </p:set>
                                    <p:animEffect filter="image" prLst="opacity: 0.5">
                                      <p:cBhvr rctx="IE">
                                        <p:cTn id="17" dur="indefinite"/>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p:txBody>
          <a:bodyPr/>
          <a:lstStyle/>
          <a:p>
            <a:r>
              <a:rPr lang="ru-RU" dirty="0" smtClean="0"/>
              <a:t>1.Конфронтация  (постановка</a:t>
            </a:r>
            <a:br>
              <a:rPr lang="ru-RU" dirty="0" smtClean="0"/>
            </a:br>
            <a:r>
              <a:rPr lang="ru-RU" dirty="0" smtClean="0"/>
              <a:t>проблемы).</a:t>
            </a:r>
            <a:endParaRPr lang="ru-RU" dirty="0" smtClean="0"/>
          </a:p>
        </p:txBody>
      </p:sp>
      <p:sp>
        <p:nvSpPr>
          <p:cNvPr id="3075" name="Содержимое 2"/>
          <p:cNvSpPr>
            <a:spLocks noGrp="1"/>
          </p:cNvSpPr>
          <p:nvPr>
            <p:ph idx="1"/>
          </p:nvPr>
        </p:nvSpPr>
        <p:spPr/>
        <p:txBody>
          <a:bodyPr/>
          <a:lstStyle/>
          <a:p>
            <a:r>
              <a:rPr lang="ru-RU" dirty="0" smtClean="0"/>
              <a:t>Рассмотрение темы занятия начинается с проблемной ситуации.  Как правило, на таком занятии учащиеся сталкиваются с некоторым частным случаем, который нарушает повседневный заведенный порядок.  Цель данного этапа:  уметь видеть и осознавать проблемы</a:t>
            </a:r>
            <a:endParaRPr lang="ru-RU" dirty="0" smtClean="0"/>
          </a:p>
        </p:txBody>
      </p:sp>
      <p:sp>
        <p:nvSpPr>
          <p:cNvPr id="4" name="Дата 3"/>
          <p:cNvSpPr>
            <a:spLocks noGrp="1"/>
          </p:cNvSpPr>
          <p:nvPr>
            <p:ph type="dt" sz="quarter" idx="10"/>
          </p:nvPr>
        </p:nvSpPr>
        <p:spPr/>
        <p:txBody>
          <a:bodyPr/>
          <a:lstStyle/>
          <a:p>
            <a:pPr>
              <a:defRPr/>
            </a:pPr>
            <a:fld id="{85390C42-2A23-45E0-9F79-DCC5A4728C4F}" type="datetime1">
              <a:rPr lang="ru-RU"/>
              <a:pPr>
                <a:defRPr/>
              </a:pPr>
              <a:t>03.01.2011</a:t>
            </a:fld>
            <a:endParaRPr lang="ru-RU"/>
          </a:p>
        </p:txBody>
      </p:sp>
      <p:sp>
        <p:nvSpPr>
          <p:cNvPr id="5" name="Номер слайда 4"/>
          <p:cNvSpPr>
            <a:spLocks noGrp="1"/>
          </p:cNvSpPr>
          <p:nvPr>
            <p:ph type="sldNum" sz="quarter" idx="12"/>
          </p:nvPr>
        </p:nvSpPr>
        <p:spPr/>
        <p:txBody>
          <a:bodyPr/>
          <a:lstStyle/>
          <a:p>
            <a:pPr>
              <a:defRPr/>
            </a:pPr>
            <a:fld id="{E3A203CC-B796-436B-807B-EED21447F76A}" type="slidenum">
              <a:rPr lang="ru-RU"/>
              <a:pPr>
                <a:defRPr/>
              </a:pPr>
              <a:t>2</a:t>
            </a:fld>
            <a:endParaRPr lang="ru-RU"/>
          </a:p>
        </p:txBody>
      </p:sp>
      <p:sp>
        <p:nvSpPr>
          <p:cNvPr id="6" name="Нижний колонтитул 5"/>
          <p:cNvSpPr>
            <a:spLocks noGrp="1"/>
          </p:cNvSpPr>
          <p:nvPr>
            <p:ph type="ftr" sz="quarter" idx="11"/>
          </p:nvPr>
        </p:nvSpPr>
        <p:spPr/>
        <p:txBody>
          <a:bodyPr/>
          <a:lstStyle/>
          <a:p>
            <a:pPr>
              <a:defRPr/>
            </a:pP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2.Информация.</a:t>
            </a:r>
            <a:endParaRPr lang="ru-RU" dirty="0"/>
          </a:p>
        </p:txBody>
      </p:sp>
      <p:sp>
        <p:nvSpPr>
          <p:cNvPr id="3" name="Содержимое 2"/>
          <p:cNvSpPr>
            <a:spLocks noGrp="1"/>
          </p:cNvSpPr>
          <p:nvPr>
            <p:ph idx="1"/>
          </p:nvPr>
        </p:nvSpPr>
        <p:spPr/>
        <p:txBody>
          <a:bodyPr/>
          <a:lstStyle/>
          <a:p>
            <a:r>
              <a:rPr lang="ru-RU" dirty="0" smtClean="0"/>
              <a:t>Это фаза поиска и оценки информации необходимой для восполнения пробелов в знаниях учащихся, возникших на этапе конфронтации, как следствие обозначившейся проблемы.</a:t>
            </a:r>
          </a:p>
          <a:p>
            <a:r>
              <a:rPr lang="ru-RU" dirty="0" smtClean="0"/>
              <a:t> Цель данного этапа: уметь находить нужную информацию.</a:t>
            </a:r>
          </a:p>
          <a:p>
            <a:endParaRPr lang="ru-RU" dirty="0"/>
          </a:p>
        </p:txBody>
      </p:sp>
      <p:sp>
        <p:nvSpPr>
          <p:cNvPr id="4" name="Дата 3"/>
          <p:cNvSpPr>
            <a:spLocks noGrp="1"/>
          </p:cNvSpPr>
          <p:nvPr>
            <p:ph type="dt" sz="half" idx="10"/>
          </p:nvPr>
        </p:nvSpPr>
        <p:spPr/>
        <p:txBody>
          <a:bodyPr/>
          <a:lstStyle/>
          <a:p>
            <a:pPr>
              <a:defRPr/>
            </a:pPr>
            <a:fld id="{398424B3-85A3-471D-9C6C-F9EF3C1A761D}" type="datetime1">
              <a:rPr lang="ru-RU" smtClean="0"/>
              <a:pPr>
                <a:defRPr/>
              </a:pPr>
              <a:t>03.01.2011</a:t>
            </a:fld>
            <a:endParaRPr lang="ru-RU"/>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0A9FA52D-8D8B-4632-9E58-D79A17150376}" type="slidenum">
              <a:rPr lang="ru-RU" smtClean="0"/>
              <a:pPr>
                <a:defRPr/>
              </a:pPr>
              <a:t>3</a:t>
            </a:fld>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3.Исследование (планирование).</a:t>
            </a:r>
            <a:endParaRPr lang="ru-RU" dirty="0"/>
          </a:p>
        </p:txBody>
      </p:sp>
      <p:sp>
        <p:nvSpPr>
          <p:cNvPr id="3" name="Содержимое 2"/>
          <p:cNvSpPr>
            <a:spLocks noGrp="1"/>
          </p:cNvSpPr>
          <p:nvPr>
            <p:ph idx="1"/>
          </p:nvPr>
        </p:nvSpPr>
        <p:spPr/>
        <p:txBody>
          <a:bodyPr/>
          <a:lstStyle/>
          <a:p>
            <a:r>
              <a:rPr lang="ru-RU" dirty="0" smtClean="0"/>
              <a:t>Для достижения цели существуют различные возможности действия. На данном этапе учащиеся выявляют различные в плане выбора средств и его последствий.</a:t>
            </a:r>
          </a:p>
          <a:p>
            <a:endParaRPr lang="ru-RU" dirty="0"/>
          </a:p>
        </p:txBody>
      </p:sp>
      <p:sp>
        <p:nvSpPr>
          <p:cNvPr id="4" name="Дата 3"/>
          <p:cNvSpPr>
            <a:spLocks noGrp="1"/>
          </p:cNvSpPr>
          <p:nvPr>
            <p:ph type="dt" sz="half" idx="10"/>
          </p:nvPr>
        </p:nvSpPr>
        <p:spPr/>
        <p:txBody>
          <a:bodyPr/>
          <a:lstStyle/>
          <a:p>
            <a:pPr>
              <a:defRPr/>
            </a:pPr>
            <a:fld id="{398424B3-85A3-471D-9C6C-F9EF3C1A761D}" type="datetime1">
              <a:rPr lang="ru-RU" smtClean="0"/>
              <a:pPr>
                <a:defRPr/>
              </a:pPr>
              <a:t>03.01.2011</a:t>
            </a:fld>
            <a:endParaRPr lang="ru-RU"/>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0A9FA52D-8D8B-4632-9E58-D79A17150376}" type="slidenum">
              <a:rPr lang="ru-RU" smtClean="0"/>
              <a:pPr>
                <a:defRPr/>
              </a:pPr>
              <a:t>4</a:t>
            </a:fld>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4.Принятие решения</a:t>
            </a:r>
            <a:endParaRPr lang="ru-RU" dirty="0"/>
          </a:p>
        </p:txBody>
      </p:sp>
      <p:sp>
        <p:nvSpPr>
          <p:cNvPr id="3" name="Содержимое 2"/>
          <p:cNvSpPr>
            <a:spLocks noGrp="1"/>
          </p:cNvSpPr>
          <p:nvPr>
            <p:ph idx="1"/>
          </p:nvPr>
        </p:nvSpPr>
        <p:spPr/>
        <p:txBody>
          <a:bodyPr/>
          <a:lstStyle/>
          <a:p>
            <a:r>
              <a:rPr lang="ru-RU" dirty="0" smtClean="0"/>
              <a:t>Целью данного этапа является умение оценивать различные решения,  т.е. выбрать одну из найденных возможностей действия.  Это нацеливает учащихся на ясность цели действия, определение одной цели,  выбор средства, расчет последствия использования средств и принятия решения в пользу одной из возможностей действия с точным указанием  причин.</a:t>
            </a:r>
          </a:p>
          <a:p>
            <a:endParaRPr lang="ru-RU" dirty="0"/>
          </a:p>
        </p:txBody>
      </p:sp>
      <p:sp>
        <p:nvSpPr>
          <p:cNvPr id="4" name="Дата 3"/>
          <p:cNvSpPr>
            <a:spLocks noGrp="1"/>
          </p:cNvSpPr>
          <p:nvPr>
            <p:ph type="dt" sz="half" idx="10"/>
          </p:nvPr>
        </p:nvSpPr>
        <p:spPr/>
        <p:txBody>
          <a:bodyPr/>
          <a:lstStyle/>
          <a:p>
            <a:pPr>
              <a:defRPr/>
            </a:pPr>
            <a:fld id="{398424B3-85A3-471D-9C6C-F9EF3C1A761D}" type="datetime1">
              <a:rPr lang="ru-RU" smtClean="0"/>
              <a:pPr>
                <a:defRPr/>
              </a:pPr>
              <a:t>03.01.2011</a:t>
            </a:fld>
            <a:endParaRPr lang="ru-RU"/>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0A9FA52D-8D8B-4632-9E58-D79A17150376}" type="slidenum">
              <a:rPr lang="ru-RU" smtClean="0"/>
              <a:pPr>
                <a:defRPr/>
              </a:pPr>
              <a:t>5</a:t>
            </a:fld>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5.Дискуссия (выполнение). </a:t>
            </a:r>
            <a:endParaRPr lang="ru-RU" dirty="0"/>
          </a:p>
        </p:txBody>
      </p:sp>
      <p:sp>
        <p:nvSpPr>
          <p:cNvPr id="3" name="Содержимое 2"/>
          <p:cNvSpPr>
            <a:spLocks noGrp="1"/>
          </p:cNvSpPr>
          <p:nvPr>
            <p:ph idx="1"/>
          </p:nvPr>
        </p:nvSpPr>
        <p:spPr/>
        <p:txBody>
          <a:bodyPr/>
          <a:lstStyle/>
          <a:p>
            <a:r>
              <a:rPr lang="ru-RU" dirty="0" smtClean="0"/>
              <a:t>На данном этапе учащиеся должны защитить перед классом свое решение о возможности действия и объяснить причины решения. Может оказаться, что другие группы выбрали разные альтернативы действия.  В общей дискуссии учащиеся узнают различные преимущества, из-за которых одноклассники решились на альтернативы действия.</a:t>
            </a:r>
          </a:p>
          <a:p>
            <a:endParaRPr lang="ru-RU" dirty="0"/>
          </a:p>
        </p:txBody>
      </p:sp>
      <p:sp>
        <p:nvSpPr>
          <p:cNvPr id="4" name="Дата 3"/>
          <p:cNvSpPr>
            <a:spLocks noGrp="1"/>
          </p:cNvSpPr>
          <p:nvPr>
            <p:ph type="dt" sz="half" idx="10"/>
          </p:nvPr>
        </p:nvSpPr>
        <p:spPr/>
        <p:txBody>
          <a:bodyPr/>
          <a:lstStyle/>
          <a:p>
            <a:pPr>
              <a:defRPr/>
            </a:pPr>
            <a:fld id="{398424B3-85A3-471D-9C6C-F9EF3C1A761D}" type="datetime1">
              <a:rPr lang="ru-RU" smtClean="0"/>
              <a:pPr>
                <a:defRPr/>
              </a:pPr>
              <a:t>03.01.2011</a:t>
            </a:fld>
            <a:endParaRPr lang="ru-RU"/>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0A9FA52D-8D8B-4632-9E58-D79A17150376}" type="slidenum">
              <a:rPr lang="ru-RU" smtClean="0"/>
              <a:pPr>
                <a:defRPr/>
              </a:pPr>
              <a:t>6</a:t>
            </a:fld>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6.Сверка с оригинальным решением.</a:t>
            </a:r>
            <a:endParaRPr lang="ru-RU" dirty="0"/>
          </a:p>
        </p:txBody>
      </p:sp>
      <p:sp>
        <p:nvSpPr>
          <p:cNvPr id="3" name="Содержимое 2"/>
          <p:cNvSpPr>
            <a:spLocks noGrp="1"/>
          </p:cNvSpPr>
          <p:nvPr>
            <p:ph idx="1"/>
          </p:nvPr>
        </p:nvSpPr>
        <p:spPr/>
        <p:txBody>
          <a:bodyPr/>
          <a:lstStyle/>
          <a:p>
            <a:r>
              <a:rPr lang="ru-RU" dirty="0" smtClean="0"/>
              <a:t>Работа над случаем   завершается сравнением с оригинальным решением. </a:t>
            </a:r>
          </a:p>
          <a:p>
            <a:r>
              <a:rPr lang="ru-RU" dirty="0" smtClean="0"/>
              <a:t>На данном этапе выясняются,  какие были выбраны основания для решения, какие могли бы быть выбраны и почему они не являются оригинальным решением.</a:t>
            </a:r>
          </a:p>
          <a:p>
            <a:endParaRPr lang="ru-RU" dirty="0"/>
          </a:p>
        </p:txBody>
      </p:sp>
      <p:sp>
        <p:nvSpPr>
          <p:cNvPr id="4" name="Дата 3"/>
          <p:cNvSpPr>
            <a:spLocks noGrp="1"/>
          </p:cNvSpPr>
          <p:nvPr>
            <p:ph type="dt" sz="half" idx="10"/>
          </p:nvPr>
        </p:nvSpPr>
        <p:spPr/>
        <p:txBody>
          <a:bodyPr/>
          <a:lstStyle/>
          <a:p>
            <a:pPr>
              <a:defRPr/>
            </a:pPr>
            <a:fld id="{398424B3-85A3-471D-9C6C-F9EF3C1A761D}" type="datetime1">
              <a:rPr lang="ru-RU" smtClean="0"/>
              <a:pPr>
                <a:defRPr/>
              </a:pPr>
              <a:t>03.01.2011</a:t>
            </a:fld>
            <a:endParaRPr lang="ru-RU"/>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0A9FA52D-8D8B-4632-9E58-D79A17150376}" type="slidenum">
              <a:rPr lang="ru-RU" smtClean="0"/>
              <a:pPr>
                <a:defRPr/>
              </a:pPr>
              <a:t>7</a:t>
            </a:fld>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7.Оценка.</a:t>
            </a:r>
            <a:endParaRPr lang="ru-RU" dirty="0"/>
          </a:p>
        </p:txBody>
      </p:sp>
      <p:sp>
        <p:nvSpPr>
          <p:cNvPr id="3" name="Содержимое 2"/>
          <p:cNvSpPr>
            <a:spLocks noGrp="1"/>
          </p:cNvSpPr>
          <p:nvPr>
            <p:ph idx="1"/>
          </p:nvPr>
        </p:nvSpPr>
        <p:spPr/>
        <p:txBody>
          <a:bodyPr/>
          <a:lstStyle/>
          <a:p>
            <a:r>
              <a:rPr lang="ru-RU" dirty="0" smtClean="0"/>
              <a:t>Занятие заканчивается оценкой выбранного решения по изучению частного случая.</a:t>
            </a:r>
          </a:p>
          <a:p>
            <a:endParaRPr lang="ru-RU" dirty="0"/>
          </a:p>
        </p:txBody>
      </p:sp>
      <p:sp>
        <p:nvSpPr>
          <p:cNvPr id="4" name="Дата 3"/>
          <p:cNvSpPr>
            <a:spLocks noGrp="1"/>
          </p:cNvSpPr>
          <p:nvPr>
            <p:ph type="dt" sz="half" idx="10"/>
          </p:nvPr>
        </p:nvSpPr>
        <p:spPr/>
        <p:txBody>
          <a:bodyPr/>
          <a:lstStyle/>
          <a:p>
            <a:pPr>
              <a:defRPr/>
            </a:pPr>
            <a:fld id="{398424B3-85A3-471D-9C6C-F9EF3C1A761D}" type="datetime1">
              <a:rPr lang="ru-RU" smtClean="0"/>
              <a:pPr>
                <a:defRPr/>
              </a:pPr>
              <a:t>03.01.2011</a:t>
            </a:fld>
            <a:endParaRPr lang="ru-RU"/>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0A9FA52D-8D8B-4632-9E58-D79A17150376}" type="slidenum">
              <a:rPr lang="ru-RU" smtClean="0"/>
              <a:pPr>
                <a:defRPr/>
              </a:pPr>
              <a:t>8</a:t>
            </a:fld>
            <a:endParaRPr lang="ru-RU"/>
          </a:p>
        </p:txBody>
      </p:sp>
    </p:spTree>
  </p:cSld>
  <p:clrMapOvr>
    <a:masterClrMapping/>
  </p:clrMapOvr>
</p:sld>
</file>

<file path=ppt/theme/theme1.xml><?xml version="1.0" encoding="utf-8"?>
<a:theme xmlns:a="http://schemas.openxmlformats.org/drawingml/2006/main" name="математика - 14!">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математика - 14!</Template>
  <TotalTime>7</TotalTime>
  <Words>272</Words>
  <Application>Microsoft Office PowerPoint</Application>
  <PresentationFormat>Экран (4:3)</PresentationFormat>
  <Paragraphs>31</Paragraphs>
  <Slides>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8</vt:i4>
      </vt:variant>
    </vt:vector>
  </HeadingPairs>
  <TitlesOfParts>
    <vt:vector size="11" baseType="lpstr">
      <vt:lpstr>Calibri</vt:lpstr>
      <vt:lpstr>Arial</vt:lpstr>
      <vt:lpstr>математика - 14!</vt:lpstr>
      <vt:lpstr>Методика изучения частного случая</vt:lpstr>
      <vt:lpstr>1.Конфронтация  (постановка проблемы).</vt:lpstr>
      <vt:lpstr>2.Информация.</vt:lpstr>
      <vt:lpstr>3.Исследование (планирование).</vt:lpstr>
      <vt:lpstr>4.Принятие решения</vt:lpstr>
      <vt:lpstr>5.Дискуссия (выполнение). </vt:lpstr>
      <vt:lpstr>6.Сверка с оригинальным решением.</vt:lpstr>
      <vt:lpstr>7.Оценка.</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Методика изучения частного случая</dc:title>
  <dc:creator>Darchan</dc:creator>
  <dc:description>http://aida.ucoz.ru</dc:description>
  <cp:lastModifiedBy>Darchan</cp:lastModifiedBy>
  <cp:revision>1</cp:revision>
  <dcterms:created xsi:type="dcterms:W3CDTF">2011-01-03T17:41:46Z</dcterms:created>
  <dcterms:modified xsi:type="dcterms:W3CDTF">2011-01-03T17:48:49Z</dcterms:modified>
</cp:coreProperties>
</file>