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325" r:id="rId2"/>
    <p:sldId id="326" r:id="rId3"/>
    <p:sldId id="271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7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4" r:id="rId25"/>
    <p:sldId id="275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7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465D4-7BBD-4A10-9A40-0D00CA6C3A2C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C50-1E5C-4E86-97E7-2A6B3DA75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08566-D31B-4150-9B51-1009FD6E75BF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401D-09AC-4D3C-8683-7EAEE4A3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35.xml"/><Relationship Id="rId18" Type="http://schemas.openxmlformats.org/officeDocument/2006/relationships/slide" Target="slide26.xml"/><Relationship Id="rId26" Type="http://schemas.openxmlformats.org/officeDocument/2006/relationships/slide" Target="slide38.xml"/><Relationship Id="rId39" Type="http://schemas.openxmlformats.org/officeDocument/2006/relationships/slide" Target="slide31.xml"/><Relationship Id="rId3" Type="http://schemas.openxmlformats.org/officeDocument/2006/relationships/slide" Target="slide16.xml"/><Relationship Id="rId21" Type="http://schemas.openxmlformats.org/officeDocument/2006/relationships/slide" Target="slide47.xml"/><Relationship Id="rId34" Type="http://schemas.openxmlformats.org/officeDocument/2006/relationships/slide" Target="slide40.xml"/><Relationship Id="rId42" Type="http://schemas.openxmlformats.org/officeDocument/2006/relationships/slide" Target="slide42.xml"/><Relationship Id="rId47" Type="http://schemas.openxmlformats.org/officeDocument/2006/relationships/slide" Target="slide33.xml"/><Relationship Id="rId50" Type="http://schemas.openxmlformats.org/officeDocument/2006/relationships/slide" Target="slide44.xml"/><Relationship Id="rId7" Type="http://schemas.openxmlformats.org/officeDocument/2006/relationships/slide" Target="slide20.xml"/><Relationship Id="rId12" Type="http://schemas.openxmlformats.org/officeDocument/2006/relationships/slide" Target="slide25.xml"/><Relationship Id="rId17" Type="http://schemas.openxmlformats.org/officeDocument/2006/relationships/slide" Target="slide36.xml"/><Relationship Id="rId25" Type="http://schemas.openxmlformats.org/officeDocument/2006/relationships/slide" Target="slide48.xml"/><Relationship Id="rId33" Type="http://schemas.openxmlformats.org/officeDocument/2006/relationships/slide" Target="slide50.xml"/><Relationship Id="rId38" Type="http://schemas.openxmlformats.org/officeDocument/2006/relationships/slide" Target="slide41.xml"/><Relationship Id="rId46" Type="http://schemas.openxmlformats.org/officeDocument/2006/relationships/slide" Target="slide43.xml"/><Relationship Id="rId2" Type="http://schemas.openxmlformats.org/officeDocument/2006/relationships/slide" Target="slide15.xml"/><Relationship Id="rId16" Type="http://schemas.openxmlformats.org/officeDocument/2006/relationships/slide" Target="slide46.xml"/><Relationship Id="rId20" Type="http://schemas.openxmlformats.org/officeDocument/2006/relationships/slide" Target="slide57.xml"/><Relationship Id="rId29" Type="http://schemas.openxmlformats.org/officeDocument/2006/relationships/slide" Target="slide49.xml"/><Relationship Id="rId41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24" Type="http://schemas.openxmlformats.org/officeDocument/2006/relationships/slide" Target="slide58.xml"/><Relationship Id="rId32" Type="http://schemas.openxmlformats.org/officeDocument/2006/relationships/slide" Target="slide60.xml"/><Relationship Id="rId37" Type="http://schemas.openxmlformats.org/officeDocument/2006/relationships/slide" Target="slide51.xml"/><Relationship Id="rId40" Type="http://schemas.openxmlformats.org/officeDocument/2006/relationships/slide" Target="slide62.xml"/><Relationship Id="rId45" Type="http://schemas.openxmlformats.org/officeDocument/2006/relationships/slide" Target="slide53.xml"/><Relationship Id="rId53" Type="http://schemas.openxmlformats.org/officeDocument/2006/relationships/audio" Target="../media/audio1.bin"/><Relationship Id="rId5" Type="http://schemas.openxmlformats.org/officeDocument/2006/relationships/slide" Target="slide18.xml"/><Relationship Id="rId15" Type="http://schemas.openxmlformats.org/officeDocument/2006/relationships/slide" Target="slide55.xml"/><Relationship Id="rId23" Type="http://schemas.openxmlformats.org/officeDocument/2006/relationships/slide" Target="slide27.xml"/><Relationship Id="rId28" Type="http://schemas.openxmlformats.org/officeDocument/2006/relationships/slide" Target="slide59.xml"/><Relationship Id="rId36" Type="http://schemas.openxmlformats.org/officeDocument/2006/relationships/slide" Target="slide61.xml"/><Relationship Id="rId49" Type="http://schemas.openxmlformats.org/officeDocument/2006/relationships/slide" Target="slide54.xml"/><Relationship Id="rId10" Type="http://schemas.openxmlformats.org/officeDocument/2006/relationships/slide" Target="slide23.xml"/><Relationship Id="rId19" Type="http://schemas.openxmlformats.org/officeDocument/2006/relationships/slide" Target="slide56.xml"/><Relationship Id="rId31" Type="http://schemas.openxmlformats.org/officeDocument/2006/relationships/slide" Target="slide29.xml"/><Relationship Id="rId44" Type="http://schemas.openxmlformats.org/officeDocument/2006/relationships/slide" Target="slide63.xml"/><Relationship Id="rId52" Type="http://schemas.openxmlformats.org/officeDocument/2006/relationships/slide" Target="slide65.xml"/><Relationship Id="rId4" Type="http://schemas.openxmlformats.org/officeDocument/2006/relationships/slide" Target="slide17.xml"/><Relationship Id="rId9" Type="http://schemas.openxmlformats.org/officeDocument/2006/relationships/slide" Target="slide22.xml"/><Relationship Id="rId14" Type="http://schemas.openxmlformats.org/officeDocument/2006/relationships/slide" Target="slide45.xml"/><Relationship Id="rId22" Type="http://schemas.openxmlformats.org/officeDocument/2006/relationships/slide" Target="slide37.xml"/><Relationship Id="rId27" Type="http://schemas.openxmlformats.org/officeDocument/2006/relationships/slide" Target="slide28.xml"/><Relationship Id="rId30" Type="http://schemas.openxmlformats.org/officeDocument/2006/relationships/slide" Target="slide39.xml"/><Relationship Id="rId35" Type="http://schemas.openxmlformats.org/officeDocument/2006/relationships/slide" Target="slide30.xml"/><Relationship Id="rId43" Type="http://schemas.openxmlformats.org/officeDocument/2006/relationships/slide" Target="slide32.xml"/><Relationship Id="rId48" Type="http://schemas.openxmlformats.org/officeDocument/2006/relationships/slide" Target="slide64.xml"/><Relationship Id="rId8" Type="http://schemas.openxmlformats.org/officeDocument/2006/relationships/slide" Target="slide21.xml"/><Relationship Id="rId51" Type="http://schemas.openxmlformats.org/officeDocument/2006/relationships/slide" Target="slide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slide" Target="slide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ya.ru/contests/quiz.aspx?id=299" TargetMode="External"/><Relationship Id="rId2" Type="http://schemas.openxmlformats.org/officeDocument/2006/relationships/hyperlink" Target="http://www.liaclub.info/plugins/quiz/quiz.php?lng=ru&amp;qcm=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ukoshko.net/index.shtml" TargetMode="External"/><Relationship Id="rId4" Type="http://schemas.openxmlformats.org/officeDocument/2006/relationships/hyperlink" Target="http://lib.1september.ru/2003/01/20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690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«В некотором царстве, 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в некотором государстве…»</a:t>
            </a:r>
            <a:endParaRPr lang="ru-RU" sz="4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429000"/>
            <a:ext cx="80835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Артамонова Татьяна Николаевна, </a:t>
            </a: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№1 с углубленным изучением </a:t>
            </a: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отдельных предметов «</a:t>
            </a:r>
            <a:r>
              <a:rPr lang="ru-RU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Полифорум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г.Серова Свердловской области 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39372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Пушкин А.С 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9001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Сказка о попе и о работнике его </a:t>
            </a:r>
            <a:r>
              <a:rPr lang="ru-RU" sz="2400" b="1" dirty="0" err="1" smtClean="0">
                <a:solidFill>
                  <a:srgbClr val="FFFF00"/>
                </a:solidFill>
              </a:rPr>
              <a:t>Балде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Сказка о царе </a:t>
            </a:r>
            <a:r>
              <a:rPr lang="ru-RU" sz="2400" b="1" dirty="0" err="1" smtClean="0">
                <a:solidFill>
                  <a:srgbClr val="FFFF00"/>
                </a:solidFill>
              </a:rPr>
              <a:t>Салтане</a:t>
            </a:r>
            <a:r>
              <a:rPr lang="ru-RU" sz="2400" b="1" dirty="0" smtClean="0">
                <a:solidFill>
                  <a:srgbClr val="FFFF00"/>
                </a:solidFill>
              </a:rPr>
              <a:t>, о сыне его славном и могучем богатыре князе </a:t>
            </a:r>
            <a:r>
              <a:rPr lang="ru-RU" sz="2400" b="1" dirty="0" err="1" smtClean="0">
                <a:solidFill>
                  <a:srgbClr val="FFFF00"/>
                </a:solidFill>
              </a:rPr>
              <a:t>Гвидоне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Салтановиче</a:t>
            </a:r>
            <a:r>
              <a:rPr lang="ru-RU" sz="2400" b="1" dirty="0" smtClean="0">
                <a:solidFill>
                  <a:srgbClr val="FFFF00"/>
                </a:solidFill>
              </a:rPr>
              <a:t> и о прекрасной царевне лебеди </a:t>
            </a: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Сказка о рыбаке и рыбке </a:t>
            </a: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Сказка о мёртвой царевне и семи богатырях</a:t>
            </a: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Сказка о золотом петушке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Антон\Рабочий стол\лукоморь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3976692" cy="2920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14290"/>
            <a:ext cx="48109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Чуковский К.И.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292893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Мойдодыр</a:t>
            </a:r>
            <a:endParaRPr lang="ru-RU" sz="900" b="1" dirty="0" smtClean="0">
              <a:solidFill>
                <a:srgbClr val="FFFF00"/>
              </a:solidFill>
            </a:endParaRP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Муха-Цокотуха</a:t>
            </a: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3200" b="1" dirty="0" err="1" smtClean="0">
                <a:solidFill>
                  <a:srgbClr val="FFFF00"/>
                </a:solidFill>
              </a:rPr>
              <a:t>Тараканище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Путаница</a:t>
            </a: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Телефон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Documents and Settings\Антон\Рабочий стол\b6d912ac3c2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5572164" cy="34913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857232"/>
            <a:ext cx="579774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Айболит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</a:t>
            </a:r>
            <a:r>
              <a:rPr lang="ru-RU" sz="3200" b="1" dirty="0" err="1" smtClean="0">
                <a:solidFill>
                  <a:srgbClr val="FFFF00"/>
                </a:solidFill>
              </a:rPr>
              <a:t>Бармалей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    Чудо-дерево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               </a:t>
            </a:r>
            <a:r>
              <a:rPr lang="ru-RU" sz="3200" b="1" dirty="0" err="1" smtClean="0">
                <a:solidFill>
                  <a:srgbClr val="FFFF00"/>
                </a:solidFill>
              </a:rPr>
              <a:t>Федорино</a:t>
            </a:r>
            <a:r>
              <a:rPr lang="ru-RU" sz="3200" b="1" dirty="0" smtClean="0">
                <a:solidFill>
                  <a:srgbClr val="FFFF00"/>
                </a:solidFill>
              </a:rPr>
              <a:t> горе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142852"/>
            <a:ext cx="4695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Успенский Э.Н.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71546"/>
            <a:ext cx="8604215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Дядя Фёдор, пёс и кот</a:t>
            </a: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 Зима в </a:t>
            </a:r>
            <a:r>
              <a:rPr lang="ru-RU" sz="3200" b="1" dirty="0" err="1" smtClean="0">
                <a:solidFill>
                  <a:srgbClr val="FFFF00"/>
                </a:solidFill>
              </a:rPr>
              <a:t>Простоквашино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        Крокодил Гена и его друзья</a:t>
            </a: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                 Следствие ведут колобки</a:t>
            </a: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                                                 Про Веру и Анфису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Антон\Рабочий стол\чебураш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2"/>
            <a:ext cx="4786346" cy="299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285728"/>
            <a:ext cx="3305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Блиц-опрос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071546"/>
            <a:ext cx="5211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- Кому подарил сердце Гудвин?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428736"/>
            <a:ext cx="542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Что за скатерть кормит досыта? 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785926"/>
            <a:ext cx="7060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- Назовите летательный аппарат  Бабы-Яги.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14311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Как звали "слепого" кота, товарища лисы Алисы? 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857496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Кто из обитателей болот стал женой царевича? 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3214686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- Какие цветы собирала падчерица в сказке "Двенадцать месяцев?"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4071942"/>
            <a:ext cx="6662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Кто назвал страну сказок "Лукоморье"?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4500570"/>
            <a:ext cx="5344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- В каком городе жил Незнайка?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2500306"/>
            <a:ext cx="5813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- Зверь, который гулял сам по себе.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50006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Всех на свете он добрей,</a:t>
            </a:r>
          </a:p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Лечит он больных зверей.</a:t>
            </a:r>
          </a:p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И однажды бегемота </a:t>
            </a:r>
          </a:p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Вытащил он из болота. 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14422"/>
            <a:ext cx="36904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Monotype Corsiva" pitchFamily="66" charset="0"/>
              </a:rPr>
              <a:t>Русские народные 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Monotype Corsiva" pitchFamily="66" charset="0"/>
              </a:rPr>
              <a:t>сказки</a:t>
            </a:r>
            <a:endParaRPr lang="ru-RU" sz="4000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571744"/>
            <a:ext cx="2574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Monotype Corsiva" pitchFamily="66" charset="0"/>
              </a:rPr>
              <a:t>А.С.Пушкин</a:t>
            </a:r>
            <a:endParaRPr lang="ru-RU" sz="4000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500438"/>
            <a:ext cx="2983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Monotype Corsiva" pitchFamily="66" charset="0"/>
              </a:rPr>
              <a:t>Г.-Х. Андерсен</a:t>
            </a:r>
            <a:endParaRPr lang="ru-RU" sz="4000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429132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Monotype Corsiva" pitchFamily="66" charset="0"/>
              </a:rPr>
              <a:t>К.И.Чуковский</a:t>
            </a:r>
            <a:endParaRPr lang="ru-RU" sz="4000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286388"/>
            <a:ext cx="321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Monotype Corsiva" pitchFamily="66" charset="0"/>
              </a:rPr>
              <a:t>Всякая всячина</a:t>
            </a:r>
            <a:endParaRPr lang="ru-RU" sz="4000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4500562" y="12858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857752" y="12858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5214942" y="1285860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572132" y="12858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5929322" y="1285860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6286512" y="1285860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6643702" y="12858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7</a:t>
            </a:r>
            <a:endParaRPr lang="ru-RU" sz="4000" b="1" dirty="0"/>
          </a:p>
        </p:txBody>
      </p:sp>
      <p:sp>
        <p:nvSpPr>
          <p:cNvPr id="14" name="TextBox 13">
            <a:hlinkClick r:id="rId9" action="ppaction://hlinksldjump"/>
          </p:cNvPr>
          <p:cNvSpPr txBox="1"/>
          <p:nvPr/>
        </p:nvSpPr>
        <p:spPr>
          <a:xfrm>
            <a:off x="7000892" y="12858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15" name="TextBox 14">
            <a:hlinkClick r:id="rId10" action="ppaction://hlinksldjump"/>
          </p:cNvPr>
          <p:cNvSpPr txBox="1"/>
          <p:nvPr/>
        </p:nvSpPr>
        <p:spPr>
          <a:xfrm>
            <a:off x="7358082" y="12858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9</a:t>
            </a:r>
            <a:endParaRPr lang="ru-RU" sz="4000" b="1" dirty="0"/>
          </a:p>
        </p:txBody>
      </p:sp>
      <p:sp>
        <p:nvSpPr>
          <p:cNvPr id="16" name="TextBox 15">
            <a:hlinkClick r:id="rId11" action="ppaction://hlinksldjump"/>
          </p:cNvPr>
          <p:cNvSpPr txBox="1"/>
          <p:nvPr/>
        </p:nvSpPr>
        <p:spPr>
          <a:xfrm>
            <a:off x="7715272" y="128586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17" name="TextBox 16">
            <a:hlinkClick r:id="rId12" action="ppaction://hlinksldjump"/>
          </p:cNvPr>
          <p:cNvSpPr txBox="1"/>
          <p:nvPr/>
        </p:nvSpPr>
        <p:spPr>
          <a:xfrm>
            <a:off x="4500562" y="25003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8" name="TextBox 17">
            <a:hlinkClick r:id="rId13" action="ppaction://hlinksldjump"/>
          </p:cNvPr>
          <p:cNvSpPr txBox="1"/>
          <p:nvPr/>
        </p:nvSpPr>
        <p:spPr>
          <a:xfrm>
            <a:off x="450056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9" name="TextBox 18">
            <a:hlinkClick r:id="rId14" action="ppaction://hlinksldjump"/>
          </p:cNvPr>
          <p:cNvSpPr txBox="1"/>
          <p:nvPr/>
        </p:nvSpPr>
        <p:spPr>
          <a:xfrm>
            <a:off x="4500562" y="43576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20" name="TextBox 19">
            <a:hlinkClick r:id="rId15" action="ppaction://hlinksldjump"/>
          </p:cNvPr>
          <p:cNvSpPr txBox="1"/>
          <p:nvPr/>
        </p:nvSpPr>
        <p:spPr>
          <a:xfrm>
            <a:off x="4500562" y="52863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21" name="TextBox 20">
            <a:hlinkClick r:id="rId16" action="ppaction://hlinksldjump"/>
          </p:cNvPr>
          <p:cNvSpPr txBox="1"/>
          <p:nvPr/>
        </p:nvSpPr>
        <p:spPr>
          <a:xfrm>
            <a:off x="4857752" y="43576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22" name="TextBox 21">
            <a:hlinkClick r:id="rId17" action="ppaction://hlinksldjump"/>
          </p:cNvPr>
          <p:cNvSpPr txBox="1"/>
          <p:nvPr/>
        </p:nvSpPr>
        <p:spPr>
          <a:xfrm>
            <a:off x="485775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23" name="TextBox 22">
            <a:hlinkClick r:id="rId18" action="ppaction://hlinksldjump"/>
          </p:cNvPr>
          <p:cNvSpPr txBox="1"/>
          <p:nvPr/>
        </p:nvSpPr>
        <p:spPr>
          <a:xfrm>
            <a:off x="4857752" y="25003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24" name="TextBox 23">
            <a:hlinkClick r:id="rId19" action="ppaction://hlinksldjump"/>
          </p:cNvPr>
          <p:cNvSpPr txBox="1"/>
          <p:nvPr/>
        </p:nvSpPr>
        <p:spPr>
          <a:xfrm>
            <a:off x="4857752" y="52863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25" name="TextBox 24">
            <a:hlinkClick r:id="rId20" action="ppaction://hlinksldjump"/>
          </p:cNvPr>
          <p:cNvSpPr txBox="1"/>
          <p:nvPr/>
        </p:nvSpPr>
        <p:spPr>
          <a:xfrm>
            <a:off x="5214942" y="5286388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26" name="TextBox 25">
            <a:hlinkClick r:id="rId21" action="ppaction://hlinksldjump"/>
          </p:cNvPr>
          <p:cNvSpPr txBox="1"/>
          <p:nvPr/>
        </p:nvSpPr>
        <p:spPr>
          <a:xfrm>
            <a:off x="5214942" y="43576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27" name="TextBox 26">
            <a:hlinkClick r:id="rId22" action="ppaction://hlinksldjump"/>
          </p:cNvPr>
          <p:cNvSpPr txBox="1"/>
          <p:nvPr/>
        </p:nvSpPr>
        <p:spPr>
          <a:xfrm>
            <a:off x="5214942" y="3429000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28" name="TextBox 27">
            <a:hlinkClick r:id="rId23" action="ppaction://hlinksldjump"/>
          </p:cNvPr>
          <p:cNvSpPr txBox="1"/>
          <p:nvPr/>
        </p:nvSpPr>
        <p:spPr>
          <a:xfrm>
            <a:off x="5214942" y="25003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29" name="TextBox 28">
            <a:hlinkClick r:id="rId24" action="ppaction://hlinksldjump"/>
          </p:cNvPr>
          <p:cNvSpPr txBox="1"/>
          <p:nvPr/>
        </p:nvSpPr>
        <p:spPr>
          <a:xfrm>
            <a:off x="5572132" y="52863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30" name="TextBox 29">
            <a:hlinkClick r:id="rId25" action="ppaction://hlinksldjump"/>
          </p:cNvPr>
          <p:cNvSpPr txBox="1"/>
          <p:nvPr/>
        </p:nvSpPr>
        <p:spPr>
          <a:xfrm>
            <a:off x="5572132" y="43576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31" name="TextBox 30">
            <a:hlinkClick r:id="rId26" action="ppaction://hlinksldjump"/>
          </p:cNvPr>
          <p:cNvSpPr txBox="1"/>
          <p:nvPr/>
        </p:nvSpPr>
        <p:spPr>
          <a:xfrm>
            <a:off x="557213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32" name="TextBox 31">
            <a:hlinkClick r:id="rId27" action="ppaction://hlinksldjump"/>
          </p:cNvPr>
          <p:cNvSpPr txBox="1"/>
          <p:nvPr/>
        </p:nvSpPr>
        <p:spPr>
          <a:xfrm>
            <a:off x="5572132" y="25003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33" name="TextBox 32">
            <a:hlinkClick r:id="rId28" action="ppaction://hlinksldjump"/>
          </p:cNvPr>
          <p:cNvSpPr txBox="1"/>
          <p:nvPr/>
        </p:nvSpPr>
        <p:spPr>
          <a:xfrm>
            <a:off x="5929322" y="52863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34" name="TextBox 33">
            <a:hlinkClick r:id="rId29" action="ppaction://hlinksldjump"/>
          </p:cNvPr>
          <p:cNvSpPr txBox="1"/>
          <p:nvPr/>
        </p:nvSpPr>
        <p:spPr>
          <a:xfrm>
            <a:off x="5929322" y="43576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35" name="TextBox 34">
            <a:hlinkClick r:id="rId30" action="ppaction://hlinksldjump"/>
          </p:cNvPr>
          <p:cNvSpPr txBox="1"/>
          <p:nvPr/>
        </p:nvSpPr>
        <p:spPr>
          <a:xfrm>
            <a:off x="592932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36" name="TextBox 35">
            <a:hlinkClick r:id="rId31" action="ppaction://hlinksldjump"/>
          </p:cNvPr>
          <p:cNvSpPr txBox="1"/>
          <p:nvPr/>
        </p:nvSpPr>
        <p:spPr>
          <a:xfrm>
            <a:off x="5929322" y="25003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37" name="TextBox 36">
            <a:hlinkClick r:id="rId32" action="ppaction://hlinksldjump"/>
          </p:cNvPr>
          <p:cNvSpPr txBox="1"/>
          <p:nvPr/>
        </p:nvSpPr>
        <p:spPr>
          <a:xfrm>
            <a:off x="6286512" y="52863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38" name="TextBox 37">
            <a:hlinkClick r:id="rId33" action="ppaction://hlinksldjump"/>
          </p:cNvPr>
          <p:cNvSpPr txBox="1"/>
          <p:nvPr/>
        </p:nvSpPr>
        <p:spPr>
          <a:xfrm>
            <a:off x="6286512" y="43576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39" name="TextBox 38">
            <a:hlinkClick r:id="rId34" action="ppaction://hlinksldjump"/>
          </p:cNvPr>
          <p:cNvSpPr txBox="1"/>
          <p:nvPr/>
        </p:nvSpPr>
        <p:spPr>
          <a:xfrm>
            <a:off x="628651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40" name="TextBox 39">
            <a:hlinkClick r:id="rId35" action="ppaction://hlinksldjump"/>
          </p:cNvPr>
          <p:cNvSpPr txBox="1"/>
          <p:nvPr/>
        </p:nvSpPr>
        <p:spPr>
          <a:xfrm>
            <a:off x="6286512" y="25003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41" name="TextBox 40">
            <a:hlinkClick r:id="rId36" action="ppaction://hlinksldjump"/>
          </p:cNvPr>
          <p:cNvSpPr txBox="1"/>
          <p:nvPr/>
        </p:nvSpPr>
        <p:spPr>
          <a:xfrm>
            <a:off x="6643702" y="52863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7</a:t>
            </a:r>
            <a:endParaRPr lang="ru-RU" sz="4000" b="1" dirty="0"/>
          </a:p>
        </p:txBody>
      </p:sp>
      <p:sp>
        <p:nvSpPr>
          <p:cNvPr id="42" name="TextBox 41">
            <a:hlinkClick r:id="rId37" action="ppaction://hlinksldjump"/>
          </p:cNvPr>
          <p:cNvSpPr txBox="1"/>
          <p:nvPr/>
        </p:nvSpPr>
        <p:spPr>
          <a:xfrm>
            <a:off x="6643702" y="435769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7</a:t>
            </a:r>
            <a:endParaRPr lang="ru-RU" sz="4000" b="1" dirty="0"/>
          </a:p>
        </p:txBody>
      </p:sp>
      <p:sp>
        <p:nvSpPr>
          <p:cNvPr id="43" name="TextBox 42">
            <a:hlinkClick r:id="rId38" action="ppaction://hlinksldjump"/>
          </p:cNvPr>
          <p:cNvSpPr txBox="1"/>
          <p:nvPr/>
        </p:nvSpPr>
        <p:spPr>
          <a:xfrm>
            <a:off x="664370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7</a:t>
            </a:r>
            <a:endParaRPr lang="ru-RU" sz="4000" b="1" dirty="0"/>
          </a:p>
        </p:txBody>
      </p:sp>
      <p:sp>
        <p:nvSpPr>
          <p:cNvPr id="44" name="TextBox 43">
            <a:hlinkClick r:id="rId39" action="ppaction://hlinksldjump"/>
          </p:cNvPr>
          <p:cNvSpPr txBox="1"/>
          <p:nvPr/>
        </p:nvSpPr>
        <p:spPr>
          <a:xfrm>
            <a:off x="6643702" y="25003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7</a:t>
            </a:r>
            <a:endParaRPr lang="ru-RU" sz="4000" b="1" dirty="0"/>
          </a:p>
        </p:txBody>
      </p:sp>
      <p:sp>
        <p:nvSpPr>
          <p:cNvPr id="45" name="TextBox 44">
            <a:hlinkClick r:id="rId40" action="ppaction://hlinksldjump"/>
          </p:cNvPr>
          <p:cNvSpPr txBox="1"/>
          <p:nvPr/>
        </p:nvSpPr>
        <p:spPr>
          <a:xfrm>
            <a:off x="7000892" y="52863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46" name="TextBox 45">
            <a:hlinkClick r:id="rId41" action="ppaction://hlinksldjump"/>
          </p:cNvPr>
          <p:cNvSpPr txBox="1"/>
          <p:nvPr/>
        </p:nvSpPr>
        <p:spPr>
          <a:xfrm>
            <a:off x="7000892" y="43576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47" name="TextBox 46">
            <a:hlinkClick r:id="rId42" action="ppaction://hlinksldjump"/>
          </p:cNvPr>
          <p:cNvSpPr txBox="1"/>
          <p:nvPr/>
        </p:nvSpPr>
        <p:spPr>
          <a:xfrm>
            <a:off x="700089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48" name="TextBox 47">
            <a:hlinkClick r:id="rId43" action="ppaction://hlinksldjump"/>
          </p:cNvPr>
          <p:cNvSpPr txBox="1"/>
          <p:nvPr/>
        </p:nvSpPr>
        <p:spPr>
          <a:xfrm>
            <a:off x="7000892" y="25003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49" name="TextBox 48">
            <a:hlinkClick r:id="rId44" action="ppaction://hlinksldjump"/>
          </p:cNvPr>
          <p:cNvSpPr txBox="1"/>
          <p:nvPr/>
        </p:nvSpPr>
        <p:spPr>
          <a:xfrm>
            <a:off x="7358082" y="52863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9</a:t>
            </a:r>
            <a:endParaRPr lang="ru-RU" sz="4000" b="1" dirty="0"/>
          </a:p>
        </p:txBody>
      </p:sp>
      <p:sp>
        <p:nvSpPr>
          <p:cNvPr id="50" name="TextBox 49">
            <a:hlinkClick r:id="rId45" action="ppaction://hlinksldjump"/>
          </p:cNvPr>
          <p:cNvSpPr txBox="1"/>
          <p:nvPr/>
        </p:nvSpPr>
        <p:spPr>
          <a:xfrm>
            <a:off x="7358082" y="43576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9</a:t>
            </a:r>
            <a:endParaRPr lang="ru-RU" sz="4000" b="1" dirty="0"/>
          </a:p>
        </p:txBody>
      </p:sp>
      <p:sp>
        <p:nvSpPr>
          <p:cNvPr id="51" name="TextBox 50">
            <a:hlinkClick r:id="rId46" action="ppaction://hlinksldjump"/>
          </p:cNvPr>
          <p:cNvSpPr txBox="1"/>
          <p:nvPr/>
        </p:nvSpPr>
        <p:spPr>
          <a:xfrm>
            <a:off x="735808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9</a:t>
            </a:r>
            <a:endParaRPr lang="ru-RU" sz="4000" b="1" dirty="0"/>
          </a:p>
        </p:txBody>
      </p:sp>
      <p:sp>
        <p:nvSpPr>
          <p:cNvPr id="52" name="TextBox 51">
            <a:hlinkClick r:id="rId47" action="ppaction://hlinksldjump"/>
          </p:cNvPr>
          <p:cNvSpPr txBox="1"/>
          <p:nvPr/>
        </p:nvSpPr>
        <p:spPr>
          <a:xfrm>
            <a:off x="7358082" y="25003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9</a:t>
            </a:r>
            <a:endParaRPr lang="ru-RU" sz="4000" b="1" dirty="0"/>
          </a:p>
        </p:txBody>
      </p:sp>
      <p:sp>
        <p:nvSpPr>
          <p:cNvPr id="53" name="TextBox 52">
            <a:hlinkClick r:id="rId48" action="ppaction://hlinksldjump"/>
          </p:cNvPr>
          <p:cNvSpPr txBox="1"/>
          <p:nvPr/>
        </p:nvSpPr>
        <p:spPr>
          <a:xfrm>
            <a:off x="7715272" y="528638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54" name="TextBox 53">
            <a:hlinkClick r:id="rId49" action="ppaction://hlinksldjump"/>
          </p:cNvPr>
          <p:cNvSpPr txBox="1"/>
          <p:nvPr/>
        </p:nvSpPr>
        <p:spPr>
          <a:xfrm>
            <a:off x="7715272" y="435769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55" name="TextBox 54">
            <a:hlinkClick r:id="rId50" action="ppaction://hlinksldjump"/>
          </p:cNvPr>
          <p:cNvSpPr txBox="1"/>
          <p:nvPr/>
        </p:nvSpPr>
        <p:spPr>
          <a:xfrm>
            <a:off x="7715272" y="3429000"/>
            <a:ext cx="70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56" name="TextBox 55">
            <a:hlinkClick r:id="rId51" action="ppaction://hlinksldjump"/>
          </p:cNvPr>
          <p:cNvSpPr txBox="1"/>
          <p:nvPr/>
        </p:nvSpPr>
        <p:spPr>
          <a:xfrm>
            <a:off x="7715272" y="25003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57" name="Управляющая кнопка: далее 56">
            <a:hlinkClick r:id="" action="ppaction://hlinkshowjump?jump=nextslide" highlightClick="1"/>
            <a:hlinkHover r:id="rId52" action="ppaction://hlinksldjump">
              <a:snd r:embed="rId53" name="applause.wav"/>
            </a:hlinkHover>
          </p:cNvPr>
          <p:cNvSpPr/>
          <p:nvPr/>
        </p:nvSpPr>
        <p:spPr>
          <a:xfrm>
            <a:off x="8643966" y="6500834"/>
            <a:ext cx="500034" cy="357166"/>
          </a:xfrm>
          <a:prstGeom prst="actionButtonForwardNex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500042"/>
            <a:ext cx="814393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Кого не встретил в лесу Колобок?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14488"/>
            <a:ext cx="2129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а) зайца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2"/>
            <a:ext cx="2819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б) медведя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496"/>
            <a:ext cx="2204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в) мышь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500438"/>
            <a:ext cx="1770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г) лису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3555" name="Picture 3" descr="C:\Documents and Settings\Антон\Рабочий стол\165156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14422"/>
            <a:ext cx="5382548" cy="536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По тропе шагая бодро,</a:t>
            </a:r>
          </a:p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Сами ведра тащат воду.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000240"/>
            <a:ext cx="4970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По щучьему веленью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Антон\Рабочий стол\tales_02_1_12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00372"/>
            <a:ext cx="5143536" cy="3632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86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Этот герой очень трудолюбив. Он посадил маленькое семечко, из которого вырос огромный овощ, который он один не смог вытащить. Ему пришлось звать на помощь всю свою семью. 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071810"/>
            <a:ext cx="3178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«Репка». Дед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Антон\Рабочий стол\125911133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71810"/>
            <a:ext cx="4929222" cy="351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Где сидела героиня сказки «Маша и медведь», когда говорила: «Не садись на пенек, не ешь пирожок!»?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428868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а) на дереве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б) в избушке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в) на крыше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071942"/>
            <a:ext cx="2475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г) в коробе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Антон\Рабочий стол\40900_6208-800x6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71744"/>
            <a:ext cx="4644674" cy="331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Первой поселилась в Теремке Мышка-норушка. А кто поселился в Теремке третьим?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85992"/>
            <a:ext cx="4592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А) Лягушка-квакушка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496"/>
            <a:ext cx="4680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Б) </a:t>
            </a:r>
            <a:r>
              <a:rPr lang="ru-RU" sz="3600" b="1" dirty="0" err="1" smtClean="0">
                <a:solidFill>
                  <a:srgbClr val="FFFF00"/>
                </a:solidFill>
              </a:rPr>
              <a:t>Зайчик-побегайчик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429000"/>
            <a:ext cx="4939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В) </a:t>
            </a:r>
            <a:r>
              <a:rPr lang="ru-RU" sz="3600" b="1" dirty="0" err="1" smtClean="0">
                <a:solidFill>
                  <a:srgbClr val="FFFF00"/>
                </a:solidFill>
              </a:rPr>
              <a:t>Волчок-серый</a:t>
            </a:r>
            <a:r>
              <a:rPr lang="ru-RU" sz="3600" b="1" dirty="0" smtClean="0">
                <a:solidFill>
                  <a:srgbClr val="FFFF00"/>
                </a:solidFill>
              </a:rPr>
              <a:t> бочок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C:\Documents and Settings\Антон\Рабочий стол\teremo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041647"/>
            <a:ext cx="3857652" cy="270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764704"/>
            <a:ext cx="8690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«В некотором царстве, 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в некотором государстве…»</a:t>
            </a:r>
            <a:endParaRPr lang="ru-RU" sz="4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852936"/>
            <a:ext cx="84829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выявить и обобщить 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имеющиеся</a:t>
            </a:r>
          </a:p>
          <a:p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знания учащихся 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класса 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теме 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«Сказки».</a:t>
            </a:r>
            <a:endParaRPr lang="ru-RU" sz="3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Кто прогнал лису в сказке «Заюшкина избушка»?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14554"/>
            <a:ext cx="14481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петух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 descr="C:\Documents and Settings\Антон\Рабочий стол\321411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49" y="1857364"/>
            <a:ext cx="5924557" cy="4443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642910" y="357166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"Скоро сказка сказывается,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да не скоро..."     Что дальше?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214554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Каша варится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Мука мелется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5984" y="3429000"/>
            <a:ext cx="371477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Дело делается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Как Емеля рассмешил Царевну </a:t>
            </a:r>
            <a:r>
              <a:rPr lang="ru-RU" sz="4000" b="1" dirty="0" err="1" smtClean="0">
                <a:solidFill>
                  <a:schemeClr val="accent6"/>
                </a:solidFill>
              </a:rPr>
              <a:t>Несмеяну</a:t>
            </a:r>
            <a:r>
              <a:rPr lang="ru-RU" sz="4000" b="1" dirty="0" smtClean="0">
                <a:solidFill>
                  <a:schemeClr val="accent6"/>
                </a:solidFill>
              </a:rPr>
              <a:t>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А) Строил ей глупые рожи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Б) Защекотал до полусмерти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643182"/>
            <a:ext cx="6904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В) Въехал во дворец на печке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5601" name="Picture 1" descr="C:\Documents and Settings\Антон\Рабочий стол\b6add6df2af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86124"/>
            <a:ext cx="4833950" cy="3413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72866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– «Царевна-Индюшка»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– «По собачьему веленью»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– «Иван - Царевич и зеленый волк»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– «Сестрица </a:t>
            </a:r>
            <a:r>
              <a:rPr lang="ru-RU" sz="2800" b="1" dirty="0" err="1" smtClean="0">
                <a:solidFill>
                  <a:srgbClr val="FFFF00"/>
                </a:solidFill>
              </a:rPr>
              <a:t>Аленушка</a:t>
            </a:r>
            <a:r>
              <a:rPr lang="ru-RU" sz="2800" b="1" dirty="0" smtClean="0">
                <a:solidFill>
                  <a:srgbClr val="FFFF00"/>
                </a:solidFill>
              </a:rPr>
              <a:t> и братец Никитушка»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– «Петушок — золотой пастушок»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– «У страха уши велики»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– «Лапша из топора»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480" y="285728"/>
            <a:ext cx="4779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</a:rPr>
              <a:t>Исправьте ошибки</a:t>
            </a:r>
            <a:endParaRPr lang="ru-RU" sz="44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Documents and Settings\Антон\Рабочий стол\18322321_1203418136_3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496"/>
            <a:ext cx="2500330" cy="3858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Почему медведь, лиса, заяц и волк не смогли съесть бычка?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4150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А) Они уже наелись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2728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Б) Прилипли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143248"/>
            <a:ext cx="515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В) Бычок сумел убежать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Антон\Рабочий стол\2500043783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90778"/>
            <a:ext cx="3500462" cy="4973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Кто из пушкинских сказочных героев спал на соломе и ел вареную полбу?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85992"/>
            <a:ext cx="2357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Б) </a:t>
            </a:r>
            <a:r>
              <a:rPr lang="ru-RU" sz="3600" b="1" dirty="0" err="1" smtClean="0">
                <a:solidFill>
                  <a:srgbClr val="FFFF00"/>
                </a:solidFill>
              </a:rPr>
              <a:t>Елисей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В) </a:t>
            </a:r>
            <a:r>
              <a:rPr lang="ru-RU" sz="3600" b="1" dirty="0" err="1" smtClean="0">
                <a:solidFill>
                  <a:srgbClr val="FFFF00"/>
                </a:solidFill>
              </a:rPr>
              <a:t>Гвидон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Г) </a:t>
            </a:r>
            <a:r>
              <a:rPr lang="ru-RU" sz="3600" b="1" dirty="0" err="1" smtClean="0">
                <a:solidFill>
                  <a:srgbClr val="FFFF00"/>
                </a:solidFill>
              </a:rPr>
              <a:t>Дадон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6"/>
            <a:ext cx="1936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А) </a:t>
            </a:r>
            <a:r>
              <a:rPr lang="ru-RU" sz="3600" b="1" dirty="0" err="1" smtClean="0">
                <a:solidFill>
                  <a:srgbClr val="FFFF00"/>
                </a:solidFill>
              </a:rPr>
              <a:t>Балда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Антон\Рабочий стол\skazki_pushkina_skachat_thum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49" y="2000240"/>
            <a:ext cx="595119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357158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Как назывался остров, на котором сын царя </a:t>
            </a:r>
            <a:r>
              <a:rPr lang="ru-RU" sz="3600" b="1" dirty="0" err="1" smtClean="0">
                <a:solidFill>
                  <a:schemeClr val="accent6"/>
                </a:solidFill>
              </a:rPr>
              <a:t>Салтана</a:t>
            </a:r>
            <a:r>
              <a:rPr lang="ru-RU" sz="3600" b="1" dirty="0" smtClean="0">
                <a:solidFill>
                  <a:schemeClr val="accent6"/>
                </a:solidFill>
              </a:rPr>
              <a:t> выстроил свой дворец? 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3245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А) чудо-остров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643182"/>
            <a:ext cx="3192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Б) остров Буян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28612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В) остров сокровищ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Г) остров затонувших кораблей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7158" y="142852"/>
            <a:ext cx="807249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 какой сказки эта цитата?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 мой, зеркальце! Скажи,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 всю правду доложи: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ль на свете всех милее,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Всех румяней и белее?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000372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А) «Сказка о золотом петушке»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Б) «Сказка о царе </a:t>
            </a:r>
            <a:r>
              <a:rPr lang="ru-RU" sz="3600" b="1" dirty="0" err="1" smtClean="0">
                <a:solidFill>
                  <a:srgbClr val="FFFF00"/>
                </a:solidFill>
              </a:rPr>
              <a:t>Салтане</a:t>
            </a:r>
            <a:r>
              <a:rPr lang="ru-RU" sz="3600" b="1" dirty="0" smtClean="0">
                <a:solidFill>
                  <a:srgbClr val="FFFF00"/>
                </a:solidFill>
              </a:rPr>
              <a:t>»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В) «Сказка о попе и работнике его </a:t>
            </a:r>
            <a:r>
              <a:rPr lang="ru-RU" sz="3600" b="1" dirty="0" err="1" smtClean="0">
                <a:solidFill>
                  <a:srgbClr val="FFFF00"/>
                </a:solidFill>
              </a:rPr>
              <a:t>Балде</a:t>
            </a:r>
            <a:r>
              <a:rPr lang="ru-RU" sz="3600" b="1" dirty="0" smtClean="0">
                <a:solidFill>
                  <a:srgbClr val="FFFF00"/>
                </a:solidFill>
              </a:rPr>
              <a:t>»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71488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Г) «Сказка о мертвой царевне и о семи богатырях»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В "Сказке о мертвой царевне и семи богатырях" пса звали: 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14554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Б. Голубок.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В. Воронок.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Г. </a:t>
            </a:r>
            <a:r>
              <a:rPr lang="ru-RU" sz="3600" b="1" dirty="0" err="1" smtClean="0">
                <a:solidFill>
                  <a:srgbClr val="FFFF00"/>
                </a:solidFill>
              </a:rPr>
              <a:t>Палкаша</a:t>
            </a:r>
            <a:r>
              <a:rPr lang="ru-RU" sz="3600" b="1" dirty="0" smtClean="0">
                <a:solidFill>
                  <a:srgbClr val="FFFF00"/>
                </a:solidFill>
              </a:rPr>
              <a:t>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2586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А. </a:t>
            </a:r>
            <a:r>
              <a:rPr lang="ru-RU" sz="3600" b="1" dirty="0" err="1" smtClean="0">
                <a:solidFill>
                  <a:srgbClr val="FFFF00"/>
                </a:solidFill>
              </a:rPr>
              <a:t>Соколко</a:t>
            </a:r>
            <a:r>
              <a:rPr lang="ru-RU" sz="3600" b="1" dirty="0" smtClean="0">
                <a:solidFill>
                  <a:srgbClr val="FFFF00"/>
                </a:solidFill>
              </a:rPr>
              <a:t>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Антон\Рабочий стол\0002106r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00174"/>
            <a:ext cx="3500462" cy="520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69451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"Бедный поп подставил лоб". </a:t>
            </a:r>
          </a:p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Кому?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857496"/>
            <a:ext cx="1544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Балде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Антон\Рабочий стол\5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71612"/>
            <a:ext cx="4465986" cy="5126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919008"/>
            <a:ext cx="8001056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b="1" spc="150" dirty="0" smtClean="0">
                <a:ln w="11430" cap="sq">
                  <a:solidFill>
                    <a:schemeClr val="accent3">
                      <a:lumMod val="75000"/>
                    </a:schemeClr>
                  </a:solidFill>
                  <a:round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 некотором царстве, </a:t>
            </a:r>
          </a:p>
          <a:p>
            <a:pPr algn="ctr"/>
            <a:r>
              <a:rPr lang="ru-RU" sz="6000" b="1" spc="150" dirty="0" smtClean="0">
                <a:ln w="11430" cap="sq">
                  <a:solidFill>
                    <a:schemeClr val="accent3">
                      <a:lumMod val="75000"/>
                    </a:schemeClr>
                  </a:solidFill>
                  <a:round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 некотором государстве</a:t>
            </a:r>
            <a:endParaRPr lang="ru-RU" sz="6000" b="1" spc="150" dirty="0">
              <a:ln w="11430" cap="sq">
                <a:solidFill>
                  <a:schemeClr val="accent3">
                    <a:lumMod val="75000"/>
                  </a:schemeClr>
                </a:solidFill>
                <a:round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Кто желает поменять старое разбитое корыто на новое или квартиру на новый дом? Обращаться в сказку…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643182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"Сказка о рыбаке и рыбке"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Антон\Рабочий стол\gak_ryb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643182"/>
            <a:ext cx="4953019" cy="371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285728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Тем, кто не может утром проснуться по звонку будильника, предлагаем приобрести петушка из чистого золота, который выручит вас всегда и везде! Адрес… 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429000"/>
            <a:ext cx="6482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"Сказка о золотом петушке"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285728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В какой из перечисленных сказок нет царицы?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64305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«Сказка о рыбаке и рыбке»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«Сказка о золотом петушке»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786058"/>
            <a:ext cx="8202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«Сказка о попе и работнике его </a:t>
            </a:r>
            <a:r>
              <a:rPr lang="ru-RU" sz="3600" b="1" dirty="0" err="1" smtClean="0">
                <a:solidFill>
                  <a:srgbClr val="FFFF00"/>
                </a:solidFill>
              </a:rPr>
              <a:t>Балде</a:t>
            </a:r>
            <a:r>
              <a:rPr lang="ru-RU" sz="3600" b="1" dirty="0" smtClean="0">
                <a:solidFill>
                  <a:srgbClr val="FFFF00"/>
                </a:solidFill>
              </a:rPr>
              <a:t>»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357562"/>
            <a:ext cx="5259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«Сказка о царе </a:t>
            </a:r>
            <a:r>
              <a:rPr lang="ru-RU" sz="3600" b="1" dirty="0" err="1" smtClean="0">
                <a:solidFill>
                  <a:srgbClr val="FFFF00"/>
                </a:solidFill>
              </a:rPr>
              <a:t>Салтане</a:t>
            </a:r>
            <a:r>
              <a:rPr lang="ru-RU" sz="3600" b="1" dirty="0" smtClean="0">
                <a:solidFill>
                  <a:srgbClr val="FFFF00"/>
                </a:solidFill>
              </a:rPr>
              <a:t>»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7786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Бесенок, разговаривая с </a:t>
            </a:r>
            <a:r>
              <a:rPr lang="ru-RU" sz="4000" b="1" dirty="0" err="1" smtClean="0">
                <a:solidFill>
                  <a:schemeClr val="accent6"/>
                </a:solidFill>
              </a:rPr>
              <a:t>Балдой</a:t>
            </a:r>
            <a:r>
              <a:rPr lang="ru-RU" sz="4000" b="1" dirty="0" smtClean="0">
                <a:solidFill>
                  <a:schemeClr val="accent6"/>
                </a:solidFill>
              </a:rPr>
              <a:t>,: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6358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А. заворчал, как медвежонок.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57364"/>
            <a:ext cx="5291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Б. замяукал, как котенок.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500306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В. завизжал, как поросенок.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Г. поскакал, как жеребенок.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Антон\Рабочий стол\p_f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817942" cy="294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Сколько богатырей было в «Сказке о мертвой царевне...»?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757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«Сказке о мертвой царевне и </a:t>
            </a:r>
          </a:p>
          <a:p>
            <a:pPr algn="ctr"/>
            <a:r>
              <a:rPr lang="ru-RU" sz="3600" b="1" u="sng" dirty="0" smtClean="0">
                <a:solidFill>
                  <a:srgbClr val="FFFF00"/>
                </a:solidFill>
              </a:rPr>
              <a:t>семи</a:t>
            </a:r>
            <a:r>
              <a:rPr lang="ru-RU" sz="3600" b="1" dirty="0" smtClean="0">
                <a:solidFill>
                  <a:srgbClr val="FFFF00"/>
                </a:solidFill>
              </a:rPr>
              <a:t> богатырях»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Антон\Рабочий стол\00022gr9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14686"/>
            <a:ext cx="5177435" cy="341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Кто посмел сказать королю, что он голый?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1214422"/>
            <a:ext cx="205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Ребёнок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C:\Documents and Settings\Антон\Рабочий стол\nakedkin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7239024" cy="4795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Какое слово складывал Кай из льдинок?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786058"/>
            <a:ext cx="2204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Вечность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0482" name="Picture 2" descr="C:\Documents and Settings\Антон\Рабочий стол\7ecda9b5_quad_quee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Чем отличался стойкий оловянный солдатик от своих братьев?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714488"/>
            <a:ext cx="6783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 него была только одна нога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1506" name="Picture 2" descr="C:\Documents and Settings\Антон\Рабочий стол\p_f.j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14620"/>
            <a:ext cx="53340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Птица, в которую превратился Гадкий утёнок?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071810"/>
            <a:ext cx="1839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Лебедь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C:\Documents and Settings\Антон\Рабочий стол\42054061_examNemirovskay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6715172" cy="503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Что мешало спать принцессе на мягкой постельке?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643050"/>
            <a:ext cx="2396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Горошина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3554" name="Picture 2" descr="C:\Documents and Settings\Антон\Рабочий стол\514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00306"/>
            <a:ext cx="6143625" cy="423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0"/>
            <a:ext cx="33217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Сказка </a:t>
            </a:r>
            <a:r>
              <a:rPr lang="ru-RU" sz="8000" b="1" dirty="0" smtClean="0">
                <a:latin typeface="Monotype Corsiva" pitchFamily="66" charset="0"/>
              </a:rPr>
              <a:t> </a:t>
            </a:r>
            <a:endParaRPr lang="ru-RU" sz="80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занимательный рассказ о вымышленных и фантастических событиях.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071678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Сказки бывают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429000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волшебные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3429000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бытовые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3429000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о животных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4714884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latin typeface="Monotype Corsiva" pitchFamily="66" charset="0"/>
              </a:rPr>
              <a:t>народные</a:t>
            </a:r>
            <a:endParaRPr lang="ru-RU" sz="28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4714884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latin typeface="Monotype Corsiva" pitchFamily="66" charset="0"/>
              </a:rPr>
              <a:t>литературные</a:t>
            </a:r>
            <a:endParaRPr lang="ru-RU" sz="28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5286388"/>
            <a:ext cx="4126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имеют определенного автора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5286388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сочинял народ </a:t>
            </a:r>
            <a:endParaRPr lang="ru-R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14810" y="2857496"/>
            <a:ext cx="484632" cy="64294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70945">
            <a:off x="2017097" y="2789048"/>
            <a:ext cx="484632" cy="7143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0160188">
            <a:off x="6785876" y="2787188"/>
            <a:ext cx="484632" cy="7143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4534143">
            <a:off x="5296638" y="4006594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6595913">
            <a:off x="2365228" y="4018182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Какое странное </a:t>
            </a:r>
            <a:r>
              <a:rPr lang="ru-RU" sz="4000" b="1" dirty="0" err="1" smtClean="0">
                <a:solidFill>
                  <a:schemeClr val="accent6"/>
                </a:solidFill>
              </a:rPr>
              <a:t>созданье</a:t>
            </a:r>
            <a:r>
              <a:rPr lang="ru-RU" sz="4000" b="1" dirty="0" smtClean="0">
                <a:solidFill>
                  <a:schemeClr val="accent6"/>
                </a:solidFill>
              </a:rPr>
              <a:t>?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Она прекрасно сложена,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И в море или в океане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С волной и пеною дружна.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000372"/>
            <a:ext cx="2460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Русалочка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4578" name="Picture 2" descr="C:\Documents and Settings\Антон\Рабочий стол\41344277_3425955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598288"/>
            <a:ext cx="3214710" cy="425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Владея снегом, льдом и стужей,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Она надменно холодна,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И снежной вьюгой злою кружит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Зимой у тёплого окна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928934"/>
            <a:ext cx="4402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Снежная Королева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C:\Documents and Settings\Антон\Рабочий стол\1253437359_snow_quee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33172"/>
            <a:ext cx="3929090" cy="4224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214290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А этот сказочный герой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Знаком с игрушечной войной.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Как все - в коробочке лежал,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Как все - ружьё в руках держал.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571876"/>
            <a:ext cx="6835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Стойкий оловянный солдатик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Герой - персона в государстве, </a:t>
            </a:r>
          </a:p>
          <a:p>
            <a:r>
              <a:rPr lang="ru-RU" sz="3600" b="1" dirty="0" smtClean="0">
                <a:solidFill>
                  <a:schemeClr val="accent6"/>
                </a:solidFill>
              </a:rPr>
              <a:t>Кто рассмешил своё же царство: </a:t>
            </a:r>
          </a:p>
          <a:p>
            <a:r>
              <a:rPr lang="ru-RU" sz="3600" b="1" dirty="0" smtClean="0">
                <a:solidFill>
                  <a:schemeClr val="accent6"/>
                </a:solidFill>
              </a:rPr>
              <a:t>Он нарядился так на праздник, </a:t>
            </a:r>
          </a:p>
          <a:p>
            <a:r>
              <a:rPr lang="ru-RU" sz="3600" b="1" dirty="0" smtClean="0">
                <a:solidFill>
                  <a:schemeClr val="accent6"/>
                </a:solidFill>
              </a:rPr>
              <a:t>Что до сих пор его все дразнят. 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786058"/>
            <a:ext cx="324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Голый король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Антон\Рабочий стол\nakedkin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5000660" cy="331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357166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Какое волшебное средство было у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солдата из сказки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Андерсена?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786058"/>
            <a:ext cx="1806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Огниво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5602" name="Picture 2" descr="C:\Documents and Settings\Антон\Рабочий стол\86745f9c6e9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Что в сказке «Телефон» попросил прислать Крокодил?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перчатки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шоколад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книжки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286124"/>
            <a:ext cx="1786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калоши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C:\Documents and Settings\Антон\Рабочий стол\540000379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571900" cy="4893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654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Из какой сказки эти строки?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214422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Волки от испуга скушали друг друга.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Бедный крокодил жабу проглотил,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слониха вся дрожа, так и села на ежа..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643314"/>
            <a:ext cx="2913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Тараканище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7650" name="Picture 2" descr="C:\Documents and Settings\Антон\Рабочий стол\pic73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5" y="3286124"/>
            <a:ext cx="5636741" cy="322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Славная собака из сказочной повести «Доктор Айболит».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714620"/>
            <a:ext cx="1255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Авва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8674" name="Picture 2" descr="C:\Documents and Settings\Антон\Рабочий стол\26323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857652" cy="512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Смельчак, одолевший Паука в стихотворении «Муха-Цокотуха».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071810"/>
            <a:ext cx="1636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Комар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Documents and Settings\Антон\Рабочий стол\files4qrku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3810000" cy="49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97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Бабушка, от которой сбежала посуда.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00306"/>
            <a:ext cx="1905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Федора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31746" name="Picture 2" descr="C:\Documents and Settings\Антон\Рабочий стол\mouse-suteev-0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74"/>
            <a:ext cx="614362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6787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Известные сказочники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572008"/>
            <a:ext cx="2517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Г.-Х. Андерсен 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4572008"/>
            <a:ext cx="2882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Братья ГРИММ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572008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Шарль Перро 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Антон\Рабочий стол\андерсен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2370779" cy="3119446"/>
          </a:xfrm>
          <a:prstGeom prst="rect">
            <a:avLst/>
          </a:prstGeom>
          <a:noFill/>
        </p:spPr>
      </p:pic>
      <p:pic>
        <p:nvPicPr>
          <p:cNvPr id="1028" name="Picture 4" descr="C:\Documents and Settings\Антон\Рабочий стол\перро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285860"/>
            <a:ext cx="1928826" cy="3076578"/>
          </a:xfrm>
          <a:prstGeom prst="rect">
            <a:avLst/>
          </a:prstGeom>
          <a:noFill/>
        </p:spPr>
      </p:pic>
      <p:pic>
        <p:nvPicPr>
          <p:cNvPr id="1029" name="Picture 5" descr="C:\Documents and Settings\Антон\Рабочий стол\grimm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285860"/>
            <a:ext cx="2554937" cy="3085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Толстокожее животное, которое провалилось в болото.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786058"/>
            <a:ext cx="1997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Бегемот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30722" name="Picture 2" descr="C:\Documents and Settings\Антон\Рабочий стол\29_01_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3116"/>
            <a:ext cx="6237875" cy="3443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Удалец, проглотивший злодея в сказке «</a:t>
            </a:r>
            <a:r>
              <a:rPr lang="ru-RU" sz="4000" b="1" dirty="0" err="1" smtClean="0">
                <a:solidFill>
                  <a:schemeClr val="accent6"/>
                </a:solidFill>
              </a:rPr>
              <a:t>Тараканище</a:t>
            </a:r>
            <a:r>
              <a:rPr lang="ru-RU" sz="4000" b="1" dirty="0" smtClean="0">
                <a:solidFill>
                  <a:schemeClr val="accent6"/>
                </a:solidFill>
              </a:rPr>
              <a:t>».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000372"/>
            <a:ext cx="2114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Воробей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6626" name="Picture 2" descr="C:\Documents and Settings\Антон\Рабочий стол\e4f8e967000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5" y="2071678"/>
            <a:ext cx="5804801" cy="437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Из какой сказки Корнея Чуковского взят этот отрывок?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6643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"Но не слушали газели</a:t>
            </a: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по -прежнему галдели:</a:t>
            </a: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Неужели в самом деле</a:t>
            </a: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Все качели погорели?</a:t>
            </a: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Что за глупые газели!.."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143380"/>
            <a:ext cx="2076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Телефон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C:\Documents and Settings\Антон\Рабочий стол\540000379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3929090" cy="538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Вдруг навстречу мой хороший, </a:t>
            </a: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Мой любимый Крокодил.</a:t>
            </a: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Он с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Тотошей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Кокошей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по аллее проходил.</a:t>
            </a: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И мочалку, словно галку, словно галку проглотил.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000504"/>
            <a:ext cx="2690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Мойдодыр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6379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Отгадайте название сказки.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pic>
        <p:nvPicPr>
          <p:cNvPr id="29698" name="Picture 2" descr="C:\Documents and Settings\Антон\Рабочий стол\3766429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958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Что нашла муха?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2143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рубль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платок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357430"/>
            <a:ext cx="2143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денежку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Антон\Рабочий стол\b_10576m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3116"/>
            <a:ext cx="6170580" cy="4533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Красна девица грустна,</a:t>
            </a:r>
          </a:p>
          <a:p>
            <a:r>
              <a:rPr lang="ru-RU" sz="3600" b="1" dirty="0" smtClean="0">
                <a:solidFill>
                  <a:schemeClr val="accent6"/>
                </a:solidFill>
              </a:rPr>
              <a:t>Ей не нравится весна,</a:t>
            </a:r>
          </a:p>
          <a:p>
            <a:r>
              <a:rPr lang="ru-RU" sz="3600" b="1" dirty="0" smtClean="0">
                <a:solidFill>
                  <a:schemeClr val="accent6"/>
                </a:solidFill>
              </a:rPr>
              <a:t>Ей на солнце тяжко,</a:t>
            </a:r>
          </a:p>
          <a:p>
            <a:r>
              <a:rPr lang="ru-RU" sz="3600" b="1" dirty="0" smtClean="0">
                <a:solidFill>
                  <a:schemeClr val="accent6"/>
                </a:solidFill>
              </a:rPr>
              <a:t>Слезы льет бедняжка! 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286124"/>
            <a:ext cx="2720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Снегурочка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C:\Documents and Settings\Антон\Рабочий стол\2539512_6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928670"/>
            <a:ext cx="3686201" cy="567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263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У кого в дверях застрял </a:t>
            </a:r>
            <a:r>
              <a:rPr lang="ru-RU" sz="4000" b="1" dirty="0" err="1" smtClean="0">
                <a:solidFill>
                  <a:schemeClr val="accent6"/>
                </a:solidFill>
              </a:rPr>
              <a:t>Винни-Пух</a:t>
            </a:r>
            <a:r>
              <a:rPr lang="ru-RU" sz="4000" b="1" dirty="0" smtClean="0">
                <a:solidFill>
                  <a:schemeClr val="accent6"/>
                </a:solidFill>
              </a:rPr>
              <a:t>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2466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 Кролика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Documents and Settings\Антон\Рабочий стол\Winnie-the-Pooh-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3" y="1857364"/>
            <a:ext cx="6478957" cy="481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285728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Каков излюбленный прием русских народных сказок?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14488"/>
            <a:ext cx="5087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двукратное повторение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85992"/>
            <a:ext cx="5284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троекратное повторение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86058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четырехкратное повторение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пятикратное повторение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14282" y="285728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"Я там был, мёд, пиво пил, по усам текло - ..." Что дальше?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857364"/>
            <a:ext cx="4286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Кафтан намочило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71744"/>
            <a:ext cx="4236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А в рот не попало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14686"/>
            <a:ext cx="3364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Усы слиплись!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"Кто на свете всех милее, всех румяней и белее?" - вопрошала зеркальце героиня сказки Пушкина. Какой предмет помог царице-мачехе "умертвить" дочь царя от первого брака?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714620"/>
            <a:ext cx="31751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отравленное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ru-RU" sz="4000" b="1" dirty="0" smtClean="0">
                <a:solidFill>
                  <a:srgbClr val="FFFF00"/>
                </a:solidFill>
              </a:rPr>
              <a:t>яблочко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Антон\Рабочий стол\0002106r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428868"/>
            <a:ext cx="2880888" cy="4281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786322"/>
            <a:ext cx="2185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Пушкин А.С 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786322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Чуковский К.И.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14290"/>
            <a:ext cx="6787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Известные сказочники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Антон\Рабочий стол\чуковский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85860"/>
            <a:ext cx="2180250" cy="3357586"/>
          </a:xfrm>
          <a:prstGeom prst="rect">
            <a:avLst/>
          </a:prstGeom>
          <a:noFill/>
        </p:spPr>
      </p:pic>
      <p:pic>
        <p:nvPicPr>
          <p:cNvPr id="2052" name="Picture 4" descr="C:\Documents and Settings\Антон\Рабочий стол\пушкин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285860"/>
            <a:ext cx="2738920" cy="3381382"/>
          </a:xfrm>
          <a:prstGeom prst="rect">
            <a:avLst/>
          </a:prstGeom>
          <a:noFill/>
        </p:spPr>
      </p:pic>
      <p:pic>
        <p:nvPicPr>
          <p:cNvPr id="2053" name="Picture 5" descr="C:\Documents and Settings\Антон\Рабочий стол\28326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285860"/>
            <a:ext cx="2214578" cy="33115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00760" y="4786322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Успенский Э.Н.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7510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Сколько сестер было у Золушки?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278605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2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Documents and Settings\Антон\Рабочий стол\38228194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857652" cy="5295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6"/>
                </a:solidFill>
              </a:rPr>
              <a:t>В какой сказке король получил в подарок двух куропаток и кролика?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3107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Кот в сапогах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Documents and Settings\Антон\Рабочий стол\fileOpH3MJ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14488"/>
            <a:ext cx="5006036" cy="491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chemeClr val="accent6"/>
                </a:solidFill>
              </a:rPr>
              <a:t>Пеппи</a:t>
            </a:r>
            <a:r>
              <a:rPr lang="ru-RU" sz="4000" b="1" dirty="0" smtClean="0">
                <a:solidFill>
                  <a:schemeClr val="accent6"/>
                </a:solidFill>
              </a:rPr>
              <a:t> </a:t>
            </a:r>
            <a:r>
              <a:rPr lang="ru-RU" sz="4000" b="1" dirty="0" err="1" smtClean="0">
                <a:solidFill>
                  <a:schemeClr val="accent6"/>
                </a:solidFill>
              </a:rPr>
              <a:t>Длинныйчулок</a:t>
            </a:r>
            <a:r>
              <a:rPr lang="ru-RU" sz="4000" b="1" dirty="0" smtClean="0">
                <a:solidFill>
                  <a:schemeClr val="accent6"/>
                </a:solidFill>
              </a:rPr>
              <a:t> - персонаж сказки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14488"/>
            <a:ext cx="3107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A) </a:t>
            </a:r>
            <a:r>
              <a:rPr lang="ru-RU" sz="3600" b="1" dirty="0" smtClean="0">
                <a:solidFill>
                  <a:srgbClr val="FFFF00"/>
                </a:solidFill>
              </a:rPr>
              <a:t>Туве </a:t>
            </a:r>
            <a:r>
              <a:rPr lang="ru-RU" sz="3600" b="1" dirty="0" err="1" smtClean="0">
                <a:solidFill>
                  <a:srgbClr val="FFFF00"/>
                </a:solidFill>
              </a:rPr>
              <a:t>Янссон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428868"/>
            <a:ext cx="4182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B) </a:t>
            </a:r>
            <a:r>
              <a:rPr lang="ru-RU" sz="3600" b="1" dirty="0" err="1" smtClean="0">
                <a:solidFill>
                  <a:srgbClr val="FFFF00"/>
                </a:solidFill>
              </a:rPr>
              <a:t>Астрид</a:t>
            </a:r>
            <a:r>
              <a:rPr lang="ru-RU" sz="3600" b="1" dirty="0" smtClean="0">
                <a:solidFill>
                  <a:srgbClr val="FFFF00"/>
                </a:solidFill>
              </a:rPr>
              <a:t> Линдгрен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071810"/>
            <a:ext cx="3108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C) </a:t>
            </a:r>
            <a:r>
              <a:rPr lang="ru-RU" sz="3600" b="1" dirty="0" smtClean="0">
                <a:solidFill>
                  <a:srgbClr val="FFFF00"/>
                </a:solidFill>
              </a:rPr>
              <a:t>Яна </a:t>
            </a:r>
            <a:r>
              <a:rPr lang="ru-RU" sz="3600" b="1" dirty="0" err="1" smtClean="0">
                <a:solidFill>
                  <a:srgbClr val="FFFF00"/>
                </a:solidFill>
              </a:rPr>
              <a:t>Бжехвы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Documents and Settings\Антон\Рабочий стол\b6c999a1754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310066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85720" y="357166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Сказки этого писателя написаны в совершенно уникальном ключе, их называют не сказками, а сказами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71744"/>
            <a:ext cx="2976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A) </a:t>
            </a:r>
            <a:r>
              <a:rPr lang="ru-RU" sz="3200" b="1" dirty="0" smtClean="0">
                <a:solidFill>
                  <a:srgbClr val="FFFF00"/>
                </a:solidFill>
              </a:rPr>
              <a:t>Павел Бажов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071810"/>
            <a:ext cx="3578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Б) Шарль Перро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В) Самуил Маршак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Какой царь забыл о смерти своих детей, увидав красавицу-царицу?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714620"/>
            <a:ext cx="1631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Дадон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Documents and Settings\Антон\Рабочий стол\Zolotoi_petushok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14488"/>
            <a:ext cx="3429024" cy="4911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714884"/>
            <a:ext cx="6641562" cy="156966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1"/>
            <a:ext cx="82809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Использованный материал:</a:t>
            </a:r>
          </a:p>
          <a:p>
            <a:endParaRPr lang="ru-RU" sz="28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www.liaclub.info/plugins/quiz/quiz.php?lng=ru&amp;qcm=6</a:t>
            </a:r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www.7ya.ru/contests/quiz.aspx?id=299</a:t>
            </a:r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lib.1september.ru/2003/01/20.htm</a:t>
            </a:r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www.lukoshko.net/index.shtml</a:t>
            </a:r>
            <a:endParaRPr lang="ru-RU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5512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Г.-Х. Андерсен 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Documents and Settings\Антон\Рабочий стол\герои андерсен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546021" cy="45005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714488"/>
            <a:ext cx="44594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Русалочка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Дюймовочка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Оловянный солдатик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Снежная королева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Гадкий утенок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66"/>
            <a:ext cx="4328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Шарль Перро 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Антон\Рабочий стол\Cinder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982048"/>
            <a:ext cx="3714776" cy="27798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1357298"/>
            <a:ext cx="36781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Золушка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Кот в сапогах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Красная шапочка</a:t>
            </a:r>
          </a:p>
          <a:p>
            <a:endParaRPr lang="ru-RU" dirty="0"/>
          </a:p>
        </p:txBody>
      </p:sp>
      <p:pic>
        <p:nvPicPr>
          <p:cNvPr id="4099" name="Picture 3" descr="C:\Documents and Settings\Антон\Рабочий стол\кот в аспогах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121"/>
            <a:ext cx="3714776" cy="24734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357694"/>
            <a:ext cx="41264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Спящая красавица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Синяя борода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Мальчик-с-пальчик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52405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Братья ГРИММ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16" y="1571612"/>
            <a:ext cx="48577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Белоснежка</a:t>
            </a:r>
          </a:p>
          <a:p>
            <a:r>
              <a:rPr lang="ru-RU" sz="3200" b="1" dirty="0" err="1" smtClean="0">
                <a:solidFill>
                  <a:srgbClr val="FFFF00"/>
                </a:solidFill>
              </a:rPr>
              <a:t>Бременские</a:t>
            </a:r>
            <a:r>
              <a:rPr lang="ru-RU" sz="3200" b="1" dirty="0" smtClean="0">
                <a:solidFill>
                  <a:srgbClr val="FFFF00"/>
                </a:solidFill>
              </a:rPr>
              <a:t> музыканты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Гензель и </a:t>
            </a:r>
            <a:r>
              <a:rPr lang="ru-RU" sz="3200" b="1" dirty="0" err="1" smtClean="0">
                <a:solidFill>
                  <a:srgbClr val="FFFF00"/>
                </a:solidFill>
              </a:rPr>
              <a:t>Гретель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Горшочек каши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Храбрый портняжка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Documents and Settings\Антон\Рабочий стол\бремен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3810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971</TotalTime>
  <Words>1506</Words>
  <Application>Microsoft Office PowerPoint</Application>
  <PresentationFormat>Экран (4:3)</PresentationFormat>
  <Paragraphs>359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102</cp:revision>
  <dcterms:created xsi:type="dcterms:W3CDTF">2010-04-05T13:08:40Z</dcterms:created>
  <dcterms:modified xsi:type="dcterms:W3CDTF">2010-11-04T14:03:08Z</dcterms:modified>
</cp:coreProperties>
</file>