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89" r:id="rId2"/>
  </p:sldMasterIdLst>
  <p:handoutMasterIdLst>
    <p:handoutMasterId r:id="rId8"/>
  </p:handoutMasterIdLst>
  <p:sldIdLst>
    <p:sldId id="286" r:id="rId3"/>
    <p:sldId id="258" r:id="rId4"/>
    <p:sldId id="283" r:id="rId5"/>
    <p:sldId id="284" r:id="rId6"/>
    <p:sldId id="274" r:id="rId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8000"/>
    <a:srgbClr val="FF0066"/>
    <a:srgbClr val="CC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-2814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H:\&#1089;%20&#1076;&#1088;&#1091;&#1075;&#1086;&#1075;&#1086;%20&#1076;&#1080;&#1089;&#1082;&#1072;\&#1064;&#1082;&#1086;&#1083;&#1072;%20&#1080;&#1085;&#1092;&#1086;&#1088;&#1084;&#1072;&#1090;&#1080;&#1079;&#1072;&#1094;&#1080;&#1080;\&#1086;&#1090;&#1082;&#1088;&#1099;&#1090;&#1099;&#1081;%20&#1091;&#1088;&#1086;&#1082;%20&#1089;&#1080;&#1089;&#1090;&#1077;&#1084;&#1099;%20&#1091;&#1088;\&#1079;&#1072;&#1075;&#1086;&#1090;&#1086;&#1074;&#1082;&#1072;%20&#1076;&#1083;&#1103;%20&#1087;&#1086;&#1076;&#1073;&#1086;&#1088;&#1072;%20&#1087;&#1072;&#1088;&#1072;&#1084;&#1077;&#1090;&#1088;&#1086;&#1074;%20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H:\&#1089;%20&#1076;&#1088;&#1091;&#1075;&#1086;&#1075;&#1086;%20&#1076;&#1080;&#1089;&#1082;&#1072;\&#1064;&#1082;&#1086;&#1083;&#1072;%20&#1080;&#1085;&#1092;&#1086;&#1088;&#1084;&#1072;&#1090;&#1080;&#1079;&#1072;&#1094;&#1080;&#1080;\&#1086;&#1090;&#1082;&#1088;&#1099;&#1090;&#1099;&#1081;%20&#1091;&#1088;&#1086;&#1082;%20&#1089;&#1080;&#1089;&#1090;&#1077;&#1084;&#1099;%20&#1091;&#1088;\&#1079;&#1072;&#1075;&#1086;&#1090;&#1086;&#1074;&#1082;&#1072;%20&#1076;&#1083;&#1103;%20&#1087;&#1086;&#1076;&#1073;&#1086;&#1088;&#1072;%20&#1087;&#1072;&#1088;&#1072;&#1084;&#1077;&#1090;&#1088;&#1086;&#1074;%20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>
        <c:manualLayout>
          <c:layoutTarget val="inner"/>
          <c:xMode val="edge"/>
          <c:yMode val="edge"/>
          <c:x val="3.2093362509117554E-2"/>
          <c:y val="3.6303630363036354E-2"/>
          <c:w val="0.93581327498176459"/>
          <c:h val="0.9273927392739274"/>
        </c:manualLayout>
      </c:layout>
      <c:lineChart>
        <c:grouping val="standard"/>
        <c:ser>
          <c:idx val="1"/>
          <c:order val="0"/>
          <c:tx>
            <c:strRef>
              <c:f>уравнение4!$A$2</c:f>
              <c:strCache>
                <c:ptCount val="1"/>
                <c:pt idx="0">
                  <c:v>у1=abs(x)</c:v>
                </c:pt>
              </c:strCache>
            </c:strRef>
          </c:tx>
          <c:spPr>
            <a:ln w="50800"/>
          </c:spPr>
          <c:marker>
            <c:symbol val="none"/>
          </c:marker>
          <c:cat>
            <c:numRef>
              <c:f>уравнение4!$B$1:$R$1</c:f>
              <c:numCache>
                <c:formatCode>General</c:formatCode>
                <c:ptCount val="17"/>
                <c:pt idx="0">
                  <c:v>-2</c:v>
                </c:pt>
                <c:pt idx="1">
                  <c:v>-1.7500000000000016</c:v>
                </c:pt>
                <c:pt idx="2">
                  <c:v>-1.5</c:v>
                </c:pt>
                <c:pt idx="3">
                  <c:v>-1.25</c:v>
                </c:pt>
                <c:pt idx="4">
                  <c:v>-1</c:v>
                </c:pt>
                <c:pt idx="5">
                  <c:v>-0.75000000000000111</c:v>
                </c:pt>
                <c:pt idx="6">
                  <c:v>-0.5</c:v>
                </c:pt>
                <c:pt idx="7">
                  <c:v>-0.25</c:v>
                </c:pt>
                <c:pt idx="8">
                  <c:v>0</c:v>
                </c:pt>
                <c:pt idx="9">
                  <c:v>0.25</c:v>
                </c:pt>
                <c:pt idx="10">
                  <c:v>0.5</c:v>
                </c:pt>
                <c:pt idx="11">
                  <c:v>0.75000000000000111</c:v>
                </c:pt>
                <c:pt idx="12">
                  <c:v>1</c:v>
                </c:pt>
                <c:pt idx="13">
                  <c:v>1.25</c:v>
                </c:pt>
                <c:pt idx="14">
                  <c:v>1.5</c:v>
                </c:pt>
                <c:pt idx="15">
                  <c:v>1.7500000000000016</c:v>
                </c:pt>
                <c:pt idx="16">
                  <c:v>2</c:v>
                </c:pt>
              </c:numCache>
            </c:numRef>
          </c:cat>
          <c:val>
            <c:numRef>
              <c:f>уравнение4!$B$2:$R$2</c:f>
              <c:numCache>
                <c:formatCode>General</c:formatCode>
                <c:ptCount val="17"/>
                <c:pt idx="0">
                  <c:v>2</c:v>
                </c:pt>
                <c:pt idx="1">
                  <c:v>1.7500000000000016</c:v>
                </c:pt>
                <c:pt idx="2">
                  <c:v>1.5</c:v>
                </c:pt>
                <c:pt idx="3">
                  <c:v>1.25</c:v>
                </c:pt>
                <c:pt idx="4">
                  <c:v>1</c:v>
                </c:pt>
                <c:pt idx="5">
                  <c:v>0.75000000000000111</c:v>
                </c:pt>
                <c:pt idx="6">
                  <c:v>0.5</c:v>
                </c:pt>
                <c:pt idx="7">
                  <c:v>0.25</c:v>
                </c:pt>
                <c:pt idx="8">
                  <c:v>0</c:v>
                </c:pt>
                <c:pt idx="9">
                  <c:v>0.25</c:v>
                </c:pt>
                <c:pt idx="10">
                  <c:v>0.5</c:v>
                </c:pt>
                <c:pt idx="11">
                  <c:v>0.75000000000000111</c:v>
                </c:pt>
                <c:pt idx="12">
                  <c:v>1</c:v>
                </c:pt>
                <c:pt idx="13">
                  <c:v>1.25</c:v>
                </c:pt>
                <c:pt idx="14">
                  <c:v>1.5</c:v>
                </c:pt>
                <c:pt idx="15">
                  <c:v>1.7500000000000016</c:v>
                </c:pt>
                <c:pt idx="16">
                  <c:v>2</c:v>
                </c:pt>
              </c:numCache>
            </c:numRef>
          </c:val>
        </c:ser>
        <c:ser>
          <c:idx val="2"/>
          <c:order val="1"/>
          <c:tx>
            <c:strRef>
              <c:f>уравнение4!$A$3</c:f>
              <c:strCache>
                <c:ptCount val="1"/>
                <c:pt idx="0">
                  <c:v>y2=1-x^2</c:v>
                </c:pt>
              </c:strCache>
            </c:strRef>
          </c:tx>
          <c:spPr>
            <a:ln w="50800"/>
          </c:spPr>
          <c:marker>
            <c:symbol val="none"/>
          </c:marker>
          <c:cat>
            <c:numRef>
              <c:f>уравнение4!$B$1:$R$1</c:f>
              <c:numCache>
                <c:formatCode>General</c:formatCode>
                <c:ptCount val="17"/>
                <c:pt idx="0">
                  <c:v>-2</c:v>
                </c:pt>
                <c:pt idx="1">
                  <c:v>-1.7500000000000016</c:v>
                </c:pt>
                <c:pt idx="2">
                  <c:v>-1.5</c:v>
                </c:pt>
                <c:pt idx="3">
                  <c:v>-1.25</c:v>
                </c:pt>
                <c:pt idx="4">
                  <c:v>-1</c:v>
                </c:pt>
                <c:pt idx="5">
                  <c:v>-0.75000000000000111</c:v>
                </c:pt>
                <c:pt idx="6">
                  <c:v>-0.5</c:v>
                </c:pt>
                <c:pt idx="7">
                  <c:v>-0.25</c:v>
                </c:pt>
                <c:pt idx="8">
                  <c:v>0</c:v>
                </c:pt>
                <c:pt idx="9">
                  <c:v>0.25</c:v>
                </c:pt>
                <c:pt idx="10">
                  <c:v>0.5</c:v>
                </c:pt>
                <c:pt idx="11">
                  <c:v>0.75000000000000111</c:v>
                </c:pt>
                <c:pt idx="12">
                  <c:v>1</c:v>
                </c:pt>
                <c:pt idx="13">
                  <c:v>1.25</c:v>
                </c:pt>
                <c:pt idx="14">
                  <c:v>1.5</c:v>
                </c:pt>
                <c:pt idx="15">
                  <c:v>1.7500000000000016</c:v>
                </c:pt>
                <c:pt idx="16">
                  <c:v>2</c:v>
                </c:pt>
              </c:numCache>
            </c:numRef>
          </c:cat>
          <c:val>
            <c:numRef>
              <c:f>уравнение4!$B$3:$R$3</c:f>
              <c:numCache>
                <c:formatCode>General</c:formatCode>
                <c:ptCount val="17"/>
                <c:pt idx="0">
                  <c:v>-3</c:v>
                </c:pt>
                <c:pt idx="1">
                  <c:v>-2.0625</c:v>
                </c:pt>
                <c:pt idx="2">
                  <c:v>-1.25</c:v>
                </c:pt>
                <c:pt idx="3">
                  <c:v>-0.5625</c:v>
                </c:pt>
                <c:pt idx="4">
                  <c:v>0</c:v>
                </c:pt>
                <c:pt idx="5">
                  <c:v>0.4375000000000005</c:v>
                </c:pt>
                <c:pt idx="6">
                  <c:v>0.75000000000000111</c:v>
                </c:pt>
                <c:pt idx="7">
                  <c:v>0.9375</c:v>
                </c:pt>
                <c:pt idx="8">
                  <c:v>1</c:v>
                </c:pt>
                <c:pt idx="9">
                  <c:v>0.9375</c:v>
                </c:pt>
                <c:pt idx="10">
                  <c:v>0.75000000000000111</c:v>
                </c:pt>
                <c:pt idx="11">
                  <c:v>0.4375000000000005</c:v>
                </c:pt>
                <c:pt idx="12">
                  <c:v>0</c:v>
                </c:pt>
                <c:pt idx="13">
                  <c:v>-0.5625</c:v>
                </c:pt>
                <c:pt idx="14">
                  <c:v>-1.25</c:v>
                </c:pt>
                <c:pt idx="15">
                  <c:v>-2.0625</c:v>
                </c:pt>
                <c:pt idx="16">
                  <c:v>-3</c:v>
                </c:pt>
              </c:numCache>
            </c:numRef>
          </c:val>
        </c:ser>
        <c:marker val="1"/>
        <c:axId val="234271488"/>
        <c:axId val="234273024"/>
      </c:lineChart>
      <c:catAx>
        <c:axId val="234271488"/>
        <c:scaling>
          <c:orientation val="minMax"/>
        </c:scaling>
        <c:delete val="1"/>
        <c:axPos val="b"/>
        <c:numFmt formatCode="General" sourceLinked="1"/>
        <c:tickLblPos val="nextTo"/>
        <c:crossAx val="234273024"/>
        <c:crosses val="autoZero"/>
        <c:auto val="1"/>
        <c:lblAlgn val="ctr"/>
        <c:lblOffset val="100"/>
        <c:tickLblSkip val="4"/>
        <c:tickMarkSkip val="4"/>
      </c:catAx>
      <c:valAx>
        <c:axId val="234273024"/>
        <c:scaling>
          <c:orientation val="minMax"/>
          <c:max val="4"/>
          <c:min val="-4"/>
        </c:scaling>
        <c:delete val="1"/>
        <c:axPos val="l"/>
        <c:numFmt formatCode="General" sourceLinked="1"/>
        <c:tickLblPos val="nextTo"/>
        <c:crossAx val="234271488"/>
        <c:crossesAt val="9"/>
        <c:crossBetween val="midCat"/>
      </c:valAx>
      <c:spPr>
        <a:noFill/>
        <a:ln w="25400">
          <a:noFill/>
        </a:ln>
      </c:spPr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>
        <c:manualLayout>
          <c:layoutTarget val="inner"/>
          <c:xMode val="edge"/>
          <c:yMode val="edge"/>
          <c:x val="3.2093362509117547E-2"/>
          <c:y val="3.6303630363036306E-2"/>
          <c:w val="0.93581327498176459"/>
          <c:h val="0.9273927392739274"/>
        </c:manualLayout>
      </c:layout>
      <c:lineChart>
        <c:grouping val="standard"/>
        <c:ser>
          <c:idx val="1"/>
          <c:order val="0"/>
          <c:tx>
            <c:strRef>
              <c:f>уравнение4!$A$2</c:f>
              <c:strCache>
                <c:ptCount val="1"/>
                <c:pt idx="0">
                  <c:v>у1=abs(x)</c:v>
                </c:pt>
              </c:strCache>
            </c:strRef>
          </c:tx>
          <c:spPr>
            <a:ln w="50800"/>
          </c:spPr>
          <c:marker>
            <c:symbol val="none"/>
          </c:marker>
          <c:cat>
            <c:numRef>
              <c:f>уравнение4!$B$1:$R$1</c:f>
              <c:numCache>
                <c:formatCode>General</c:formatCode>
                <c:ptCount val="17"/>
                <c:pt idx="0">
                  <c:v>-2</c:v>
                </c:pt>
                <c:pt idx="1">
                  <c:v>-1.75</c:v>
                </c:pt>
                <c:pt idx="2">
                  <c:v>-1.5</c:v>
                </c:pt>
                <c:pt idx="3">
                  <c:v>-1.25</c:v>
                </c:pt>
                <c:pt idx="4">
                  <c:v>-1</c:v>
                </c:pt>
                <c:pt idx="5">
                  <c:v>-0.75000000000000122</c:v>
                </c:pt>
                <c:pt idx="6">
                  <c:v>-0.5</c:v>
                </c:pt>
                <c:pt idx="7">
                  <c:v>-0.25</c:v>
                </c:pt>
                <c:pt idx="8">
                  <c:v>0</c:v>
                </c:pt>
                <c:pt idx="9">
                  <c:v>0.25</c:v>
                </c:pt>
                <c:pt idx="10">
                  <c:v>0.5</c:v>
                </c:pt>
                <c:pt idx="11">
                  <c:v>0.75000000000000122</c:v>
                </c:pt>
                <c:pt idx="12">
                  <c:v>1</c:v>
                </c:pt>
                <c:pt idx="13">
                  <c:v>1.25</c:v>
                </c:pt>
                <c:pt idx="14">
                  <c:v>1.5</c:v>
                </c:pt>
                <c:pt idx="15">
                  <c:v>1.75</c:v>
                </c:pt>
                <c:pt idx="16">
                  <c:v>2</c:v>
                </c:pt>
              </c:numCache>
            </c:numRef>
          </c:cat>
          <c:val>
            <c:numRef>
              <c:f>уравнение4!$B$2:$R$2</c:f>
              <c:numCache>
                <c:formatCode>General</c:formatCode>
                <c:ptCount val="17"/>
                <c:pt idx="0">
                  <c:v>2</c:v>
                </c:pt>
                <c:pt idx="1">
                  <c:v>1.75</c:v>
                </c:pt>
                <c:pt idx="2">
                  <c:v>1.5</c:v>
                </c:pt>
                <c:pt idx="3">
                  <c:v>1.25</c:v>
                </c:pt>
                <c:pt idx="4">
                  <c:v>1</c:v>
                </c:pt>
                <c:pt idx="5">
                  <c:v>0.75000000000000122</c:v>
                </c:pt>
                <c:pt idx="6">
                  <c:v>0.5</c:v>
                </c:pt>
                <c:pt idx="7">
                  <c:v>0.25</c:v>
                </c:pt>
                <c:pt idx="8">
                  <c:v>0</c:v>
                </c:pt>
                <c:pt idx="9">
                  <c:v>0.25</c:v>
                </c:pt>
                <c:pt idx="10">
                  <c:v>0.5</c:v>
                </c:pt>
                <c:pt idx="11">
                  <c:v>0.75000000000000122</c:v>
                </c:pt>
                <c:pt idx="12">
                  <c:v>1</c:v>
                </c:pt>
                <c:pt idx="13">
                  <c:v>1.25</c:v>
                </c:pt>
                <c:pt idx="14">
                  <c:v>1.5</c:v>
                </c:pt>
                <c:pt idx="15">
                  <c:v>1.75</c:v>
                </c:pt>
                <c:pt idx="16">
                  <c:v>2</c:v>
                </c:pt>
              </c:numCache>
            </c:numRef>
          </c:val>
        </c:ser>
        <c:ser>
          <c:idx val="2"/>
          <c:order val="1"/>
          <c:tx>
            <c:strRef>
              <c:f>уравнение4!$A$3</c:f>
              <c:strCache>
                <c:ptCount val="1"/>
                <c:pt idx="0">
                  <c:v>y2=1-x^2</c:v>
                </c:pt>
              </c:strCache>
            </c:strRef>
          </c:tx>
          <c:spPr>
            <a:ln w="50800"/>
          </c:spPr>
          <c:marker>
            <c:symbol val="none"/>
          </c:marker>
          <c:cat>
            <c:numRef>
              <c:f>уравнение4!$B$1:$R$1</c:f>
              <c:numCache>
                <c:formatCode>General</c:formatCode>
                <c:ptCount val="17"/>
                <c:pt idx="0">
                  <c:v>-2</c:v>
                </c:pt>
                <c:pt idx="1">
                  <c:v>-1.75</c:v>
                </c:pt>
                <c:pt idx="2">
                  <c:v>-1.5</c:v>
                </c:pt>
                <c:pt idx="3">
                  <c:v>-1.25</c:v>
                </c:pt>
                <c:pt idx="4">
                  <c:v>-1</c:v>
                </c:pt>
                <c:pt idx="5">
                  <c:v>-0.75000000000000122</c:v>
                </c:pt>
                <c:pt idx="6">
                  <c:v>-0.5</c:v>
                </c:pt>
                <c:pt idx="7">
                  <c:v>-0.25</c:v>
                </c:pt>
                <c:pt idx="8">
                  <c:v>0</c:v>
                </c:pt>
                <c:pt idx="9">
                  <c:v>0.25</c:v>
                </c:pt>
                <c:pt idx="10">
                  <c:v>0.5</c:v>
                </c:pt>
                <c:pt idx="11">
                  <c:v>0.75000000000000122</c:v>
                </c:pt>
                <c:pt idx="12">
                  <c:v>1</c:v>
                </c:pt>
                <c:pt idx="13">
                  <c:v>1.25</c:v>
                </c:pt>
                <c:pt idx="14">
                  <c:v>1.5</c:v>
                </c:pt>
                <c:pt idx="15">
                  <c:v>1.75</c:v>
                </c:pt>
                <c:pt idx="16">
                  <c:v>2</c:v>
                </c:pt>
              </c:numCache>
            </c:numRef>
          </c:cat>
          <c:val>
            <c:numRef>
              <c:f>уравнение4!$B$3:$R$3</c:f>
              <c:numCache>
                <c:formatCode>General</c:formatCode>
                <c:ptCount val="17"/>
                <c:pt idx="0">
                  <c:v>-3</c:v>
                </c:pt>
                <c:pt idx="1">
                  <c:v>-2.0625</c:v>
                </c:pt>
                <c:pt idx="2">
                  <c:v>-1.25</c:v>
                </c:pt>
                <c:pt idx="3">
                  <c:v>-0.5625</c:v>
                </c:pt>
                <c:pt idx="4">
                  <c:v>0</c:v>
                </c:pt>
                <c:pt idx="5">
                  <c:v>0.43750000000000056</c:v>
                </c:pt>
                <c:pt idx="6">
                  <c:v>0.75000000000000122</c:v>
                </c:pt>
                <c:pt idx="7">
                  <c:v>0.9375</c:v>
                </c:pt>
                <c:pt idx="8">
                  <c:v>1</c:v>
                </c:pt>
                <c:pt idx="9">
                  <c:v>0.9375</c:v>
                </c:pt>
                <c:pt idx="10">
                  <c:v>0.75000000000000122</c:v>
                </c:pt>
                <c:pt idx="11">
                  <c:v>0.43750000000000056</c:v>
                </c:pt>
                <c:pt idx="12">
                  <c:v>0</c:v>
                </c:pt>
                <c:pt idx="13">
                  <c:v>-0.5625</c:v>
                </c:pt>
                <c:pt idx="14">
                  <c:v>-1.25</c:v>
                </c:pt>
                <c:pt idx="15">
                  <c:v>-2.0625</c:v>
                </c:pt>
                <c:pt idx="16">
                  <c:v>-3</c:v>
                </c:pt>
              </c:numCache>
            </c:numRef>
          </c:val>
        </c:ser>
        <c:ser>
          <c:idx val="3"/>
          <c:order val="2"/>
          <c:tx>
            <c:strRef>
              <c:f>уравнение4!$A$4</c:f>
              <c:strCache>
                <c:ptCount val="1"/>
                <c:pt idx="0">
                  <c:v>y3=y1-y2</c:v>
                </c:pt>
              </c:strCache>
            </c:strRef>
          </c:tx>
          <c:spPr>
            <a:ln w="50800"/>
          </c:spPr>
          <c:marker>
            <c:symbol val="none"/>
          </c:marker>
          <c:cat>
            <c:numRef>
              <c:f>уравнение4!$B$1:$R$1</c:f>
              <c:numCache>
                <c:formatCode>General</c:formatCode>
                <c:ptCount val="17"/>
                <c:pt idx="0">
                  <c:v>-2</c:v>
                </c:pt>
                <c:pt idx="1">
                  <c:v>-1.75</c:v>
                </c:pt>
                <c:pt idx="2">
                  <c:v>-1.5</c:v>
                </c:pt>
                <c:pt idx="3">
                  <c:v>-1.25</c:v>
                </c:pt>
                <c:pt idx="4">
                  <c:v>-1</c:v>
                </c:pt>
                <c:pt idx="5">
                  <c:v>-0.75000000000000122</c:v>
                </c:pt>
                <c:pt idx="6">
                  <c:v>-0.5</c:v>
                </c:pt>
                <c:pt idx="7">
                  <c:v>-0.25</c:v>
                </c:pt>
                <c:pt idx="8">
                  <c:v>0</c:v>
                </c:pt>
                <c:pt idx="9">
                  <c:v>0.25</c:v>
                </c:pt>
                <c:pt idx="10">
                  <c:v>0.5</c:v>
                </c:pt>
                <c:pt idx="11">
                  <c:v>0.75000000000000122</c:v>
                </c:pt>
                <c:pt idx="12">
                  <c:v>1</c:v>
                </c:pt>
                <c:pt idx="13">
                  <c:v>1.25</c:v>
                </c:pt>
                <c:pt idx="14">
                  <c:v>1.5</c:v>
                </c:pt>
                <c:pt idx="15">
                  <c:v>1.75</c:v>
                </c:pt>
                <c:pt idx="16">
                  <c:v>2</c:v>
                </c:pt>
              </c:numCache>
            </c:numRef>
          </c:cat>
          <c:val>
            <c:numRef>
              <c:f>уравнение4!$B$4:$R$4</c:f>
              <c:numCache>
                <c:formatCode>General</c:formatCode>
                <c:ptCount val="17"/>
                <c:pt idx="0">
                  <c:v>5</c:v>
                </c:pt>
                <c:pt idx="1">
                  <c:v>3.8124999999999942</c:v>
                </c:pt>
                <c:pt idx="2">
                  <c:v>2.75</c:v>
                </c:pt>
                <c:pt idx="3">
                  <c:v>1.8125</c:v>
                </c:pt>
                <c:pt idx="4">
                  <c:v>1</c:v>
                </c:pt>
                <c:pt idx="5">
                  <c:v>0.31250000000000056</c:v>
                </c:pt>
                <c:pt idx="6">
                  <c:v>-0.25</c:v>
                </c:pt>
                <c:pt idx="7">
                  <c:v>-0.6875</c:v>
                </c:pt>
                <c:pt idx="8">
                  <c:v>-1</c:v>
                </c:pt>
                <c:pt idx="9">
                  <c:v>-0.6875</c:v>
                </c:pt>
                <c:pt idx="10">
                  <c:v>-0.25</c:v>
                </c:pt>
                <c:pt idx="11">
                  <c:v>0.31250000000000056</c:v>
                </c:pt>
                <c:pt idx="12">
                  <c:v>1</c:v>
                </c:pt>
                <c:pt idx="13">
                  <c:v>1.8125</c:v>
                </c:pt>
                <c:pt idx="14">
                  <c:v>2.75</c:v>
                </c:pt>
                <c:pt idx="15">
                  <c:v>3.8124999999999942</c:v>
                </c:pt>
                <c:pt idx="16">
                  <c:v>5</c:v>
                </c:pt>
              </c:numCache>
            </c:numRef>
          </c:val>
        </c:ser>
        <c:marker val="1"/>
        <c:axId val="234863616"/>
        <c:axId val="234865408"/>
      </c:lineChart>
      <c:catAx>
        <c:axId val="234863616"/>
        <c:scaling>
          <c:orientation val="minMax"/>
        </c:scaling>
        <c:delete val="1"/>
        <c:axPos val="b"/>
        <c:numFmt formatCode="General" sourceLinked="1"/>
        <c:tickLblPos val="nextTo"/>
        <c:crossAx val="234865408"/>
        <c:crosses val="autoZero"/>
        <c:auto val="1"/>
        <c:lblAlgn val="ctr"/>
        <c:lblOffset val="100"/>
        <c:tickLblSkip val="4"/>
        <c:tickMarkSkip val="4"/>
      </c:catAx>
      <c:valAx>
        <c:axId val="234865408"/>
        <c:scaling>
          <c:orientation val="minMax"/>
          <c:max val="4"/>
          <c:min val="-4"/>
        </c:scaling>
        <c:delete val="1"/>
        <c:axPos val="l"/>
        <c:numFmt formatCode="General" sourceLinked="1"/>
        <c:tickLblPos val="nextTo"/>
        <c:crossAx val="234863616"/>
        <c:crossesAt val="9"/>
        <c:crossBetween val="midCat"/>
      </c:valAx>
      <c:spPr>
        <a:noFill/>
        <a:ln w="25400">
          <a:noFill/>
        </a:ln>
      </c:spPr>
    </c:plotArea>
    <c:plotVisOnly val="1"/>
  </c:chart>
  <c:externalData r:id="rId1"/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6B7A48-A015-4095-8714-9497F22BFE15}" type="datetimeFigureOut">
              <a:rPr lang="ru-RU" smtClean="0"/>
              <a:pPr/>
              <a:t>11.01.2011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AAAF1A-E635-4E73-8C16-B5CAF088C22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7E7BFE-3D7B-492B-8D8A-DCBBF475C93C}" type="datetimeFigureOut">
              <a:rPr lang="ru-RU"/>
              <a:pPr>
                <a:defRPr/>
              </a:pPr>
              <a:t>11.01.2011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1DCD97-ACA3-46A6-89EC-21CBB04A28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236A77-10DE-4176-81AB-735661820BAD}" type="datetimeFigureOut">
              <a:rPr lang="ru-RU"/>
              <a:pPr>
                <a:defRPr/>
              </a:pPr>
              <a:t>11.01.2011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0C2B57-91D3-45F1-9329-22473267DC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540258-DB0F-4977-8FB2-2024A47F2F61}" type="datetimeFigureOut">
              <a:rPr lang="ru-RU"/>
              <a:pPr>
                <a:defRPr/>
              </a:pPr>
              <a:t>11.01.2011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4A4D12-E379-4503-812F-9E4B49BCF4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97B3BA-2D61-4A93-8612-44E7AC43F5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464AC-520C-4F8E-B0A1-87E10CD758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E885A6-3476-44D3-8E2F-23241B1F17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8FE950-D6C8-4AD9-8F3D-A53161FE9D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4D9DB9-9093-44BC-B1D6-AE49151E97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75FFA-7117-4DA1-8EC0-BFE0366147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EC6A04-3853-4E91-A3F3-0D2A07601D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59EB88-A0E3-43C9-8450-1164A34B21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D85FBA-A642-4506-BD1C-ECE06120995B}" type="datetimeFigureOut">
              <a:rPr lang="ru-RU"/>
              <a:pPr>
                <a:defRPr/>
              </a:pPr>
              <a:t>11.01.2011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89B2EE-BB14-48C4-ADBE-E8BC63C6E3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5ADA8A-E1AB-46A2-81AC-9F89977A4D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9D34BD-12C8-4807-BEE0-BA24EA8902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1CF083-B463-4C04-BA6B-107481FF56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9314E-3917-48DC-B143-E6751C996F43}" type="datetimeFigureOut">
              <a:rPr lang="ru-RU"/>
              <a:pPr>
                <a:defRPr/>
              </a:pPr>
              <a:t>11.01.2011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73F0F7-5CB3-4ACF-B2A0-7E2A6109D2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447B8B-E7B3-4EC4-8E81-2A1ABDCC56FA}" type="datetimeFigureOut">
              <a:rPr lang="ru-RU"/>
              <a:pPr>
                <a:defRPr/>
              </a:pPr>
              <a:t>11.01.2011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361A72-54C3-4C69-8AB1-70F83C85ED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E68324-68FF-4A1E-BA57-355D0F508511}" type="datetimeFigureOut">
              <a:rPr lang="ru-RU"/>
              <a:pPr>
                <a:defRPr/>
              </a:pPr>
              <a:t>11.01.2011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D9399C-D723-48F4-8DEE-45D17C04B1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479C13-5D70-4B78-A1BD-809F68C78BBC}" type="datetimeFigureOut">
              <a:rPr lang="ru-RU"/>
              <a:pPr>
                <a:defRPr/>
              </a:pPr>
              <a:t>11.01.2011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5EA388-0D5C-4746-B22C-E0CD72030D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30D51B-2D63-4519-93B3-2CE672FFF2DE}" type="datetimeFigureOut">
              <a:rPr lang="ru-RU"/>
              <a:pPr>
                <a:defRPr/>
              </a:pPr>
              <a:t>11.01.2011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5E1730-048F-407B-B747-BE6A01FD0E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B0843-4612-40F6-9B7D-A7C79D7BB517}" type="datetimeFigureOut">
              <a:rPr lang="ru-RU"/>
              <a:pPr>
                <a:defRPr/>
              </a:pPr>
              <a:t>11.01.2011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F705D1-3F17-4243-B1BE-9528C2A7C3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F89D47-B2AA-4C9C-8801-113D78380E51}" type="datetimeFigureOut">
              <a:rPr lang="ru-RU"/>
              <a:pPr>
                <a:defRPr/>
              </a:pPr>
              <a:t>11.01.2011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240A1C-461D-44B5-898D-86F4040C50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8195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540F9C-688F-469D-801F-1E7D4D301716}" type="datetimeFigureOut">
              <a:rPr lang="ru-RU"/>
              <a:pPr>
                <a:defRPr/>
              </a:pPr>
              <a:t>11.01.2011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D470B4A-3BB1-4DED-AECF-551FCBF58B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213EDEEF-1E4F-463F-A384-525692DF0A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  <p:sldLayoutId id="2147483797" r:id="rId8"/>
    <p:sldLayoutId id="2147483798" r:id="rId9"/>
    <p:sldLayoutId id="2147483799" r:id="rId10"/>
    <p:sldLayoutId id="214748380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Line 4"/>
          <p:cNvSpPr>
            <a:spLocks noChangeShapeType="1"/>
          </p:cNvSpPr>
          <p:nvPr/>
        </p:nvSpPr>
        <p:spPr bwMode="auto">
          <a:xfrm>
            <a:off x="468313" y="3500438"/>
            <a:ext cx="4895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2053" name="Line 5"/>
          <p:cNvSpPr>
            <a:spLocks noChangeShapeType="1"/>
          </p:cNvSpPr>
          <p:nvPr/>
        </p:nvSpPr>
        <p:spPr bwMode="auto">
          <a:xfrm flipV="1">
            <a:off x="2411413" y="1341438"/>
            <a:ext cx="0" cy="36718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2060" name="Freeform 12"/>
          <p:cNvSpPr>
            <a:spLocks/>
          </p:cNvSpPr>
          <p:nvPr/>
        </p:nvSpPr>
        <p:spPr bwMode="auto">
          <a:xfrm>
            <a:off x="827088" y="1484313"/>
            <a:ext cx="4824412" cy="2701925"/>
          </a:xfrm>
          <a:custGeom>
            <a:avLst/>
            <a:gdLst>
              <a:gd name="T0" fmla="*/ 0 w 3039"/>
              <a:gd name="T1" fmla="*/ 0 h 1702"/>
              <a:gd name="T2" fmla="*/ 91 w 3039"/>
              <a:gd name="T3" fmla="*/ 681 h 1702"/>
              <a:gd name="T4" fmla="*/ 545 w 3039"/>
              <a:gd name="T5" fmla="*/ 1497 h 1702"/>
              <a:gd name="T6" fmla="*/ 1361 w 3039"/>
              <a:gd name="T7" fmla="*/ 1679 h 1702"/>
              <a:gd name="T8" fmla="*/ 1905 w 3039"/>
              <a:gd name="T9" fmla="*/ 1361 h 1702"/>
              <a:gd name="T10" fmla="*/ 2495 w 3039"/>
              <a:gd name="T11" fmla="*/ 681 h 1702"/>
              <a:gd name="T12" fmla="*/ 3039 w 3039"/>
              <a:gd name="T13" fmla="*/ 454 h 170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039"/>
              <a:gd name="T22" fmla="*/ 0 h 1702"/>
              <a:gd name="T23" fmla="*/ 3039 w 3039"/>
              <a:gd name="T24" fmla="*/ 1702 h 170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039" h="1702">
                <a:moveTo>
                  <a:pt x="0" y="0"/>
                </a:moveTo>
                <a:cubicBezTo>
                  <a:pt x="0" y="216"/>
                  <a:pt x="0" y="432"/>
                  <a:pt x="91" y="681"/>
                </a:cubicBezTo>
                <a:cubicBezTo>
                  <a:pt x="182" y="930"/>
                  <a:pt x="333" y="1331"/>
                  <a:pt x="545" y="1497"/>
                </a:cubicBezTo>
                <a:cubicBezTo>
                  <a:pt x="757" y="1663"/>
                  <a:pt x="1134" y="1702"/>
                  <a:pt x="1361" y="1679"/>
                </a:cubicBezTo>
                <a:cubicBezTo>
                  <a:pt x="1588" y="1656"/>
                  <a:pt x="1716" y="1527"/>
                  <a:pt x="1905" y="1361"/>
                </a:cubicBezTo>
                <a:cubicBezTo>
                  <a:pt x="2094" y="1195"/>
                  <a:pt x="2306" y="832"/>
                  <a:pt x="2495" y="681"/>
                </a:cubicBezTo>
                <a:cubicBezTo>
                  <a:pt x="2684" y="530"/>
                  <a:pt x="2948" y="492"/>
                  <a:pt x="3039" y="454"/>
                </a:cubicBez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61" name="Freeform 13"/>
          <p:cNvSpPr>
            <a:spLocks/>
          </p:cNvSpPr>
          <p:nvPr/>
        </p:nvSpPr>
        <p:spPr bwMode="auto">
          <a:xfrm>
            <a:off x="611188" y="2060575"/>
            <a:ext cx="4392612" cy="2389188"/>
          </a:xfrm>
          <a:custGeom>
            <a:avLst/>
            <a:gdLst>
              <a:gd name="T0" fmla="*/ 0 w 2767"/>
              <a:gd name="T1" fmla="*/ 681 h 1505"/>
              <a:gd name="T2" fmla="*/ 91 w 2767"/>
              <a:gd name="T3" fmla="*/ 544 h 1505"/>
              <a:gd name="T4" fmla="*/ 318 w 2767"/>
              <a:gd name="T5" fmla="*/ 318 h 1505"/>
              <a:gd name="T6" fmla="*/ 771 w 2767"/>
              <a:gd name="T7" fmla="*/ 363 h 1505"/>
              <a:gd name="T8" fmla="*/ 1316 w 2767"/>
              <a:gd name="T9" fmla="*/ 862 h 1505"/>
              <a:gd name="T10" fmla="*/ 1815 w 2767"/>
              <a:gd name="T11" fmla="*/ 1452 h 1505"/>
              <a:gd name="T12" fmla="*/ 2495 w 2767"/>
              <a:gd name="T13" fmla="*/ 1180 h 1505"/>
              <a:gd name="T14" fmla="*/ 2767 w 2767"/>
              <a:gd name="T15" fmla="*/ 0 h 150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767"/>
              <a:gd name="T25" fmla="*/ 0 h 1505"/>
              <a:gd name="T26" fmla="*/ 2767 w 2767"/>
              <a:gd name="T27" fmla="*/ 1505 h 150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767" h="1505">
                <a:moveTo>
                  <a:pt x="0" y="681"/>
                </a:moveTo>
                <a:cubicBezTo>
                  <a:pt x="19" y="642"/>
                  <a:pt x="38" y="604"/>
                  <a:pt x="91" y="544"/>
                </a:cubicBezTo>
                <a:cubicBezTo>
                  <a:pt x="144" y="484"/>
                  <a:pt x="205" y="348"/>
                  <a:pt x="318" y="318"/>
                </a:cubicBezTo>
                <a:cubicBezTo>
                  <a:pt x="431" y="288"/>
                  <a:pt x="605" y="272"/>
                  <a:pt x="771" y="363"/>
                </a:cubicBezTo>
                <a:cubicBezTo>
                  <a:pt x="937" y="454"/>
                  <a:pt x="1142" y="680"/>
                  <a:pt x="1316" y="862"/>
                </a:cubicBezTo>
                <a:cubicBezTo>
                  <a:pt x="1490" y="1044"/>
                  <a:pt x="1619" y="1399"/>
                  <a:pt x="1815" y="1452"/>
                </a:cubicBezTo>
                <a:cubicBezTo>
                  <a:pt x="2011" y="1505"/>
                  <a:pt x="2336" y="1422"/>
                  <a:pt x="2495" y="1180"/>
                </a:cubicBezTo>
                <a:cubicBezTo>
                  <a:pt x="2654" y="938"/>
                  <a:pt x="2710" y="469"/>
                  <a:pt x="2767" y="0"/>
                </a:cubicBezTo>
              </a:path>
            </a:pathLst>
          </a:cu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59" name="Oval 11"/>
          <p:cNvSpPr>
            <a:spLocks noChangeArrowheads="1"/>
          </p:cNvSpPr>
          <p:nvPr/>
        </p:nvSpPr>
        <p:spPr bwMode="auto">
          <a:xfrm>
            <a:off x="4897438" y="2400300"/>
            <a:ext cx="104775" cy="90488"/>
          </a:xfrm>
          <a:prstGeom prst="ellipse">
            <a:avLst/>
          </a:prstGeom>
          <a:solidFill>
            <a:srgbClr val="FFFF00"/>
          </a:solidFill>
          <a:ln w="19050">
            <a:solidFill>
              <a:srgbClr val="996633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55" name="WordArt 15"/>
          <p:cNvSpPr>
            <a:spLocks noChangeArrowheads="1" noChangeShapeType="1" noTextEdit="1"/>
          </p:cNvSpPr>
          <p:nvPr/>
        </p:nvSpPr>
        <p:spPr bwMode="auto">
          <a:xfrm>
            <a:off x="684213" y="115888"/>
            <a:ext cx="7704137" cy="12461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0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Графический способ решения </a:t>
            </a:r>
          </a:p>
          <a:p>
            <a:pPr algn="ctr"/>
            <a:r>
              <a:rPr lang="ru-RU" sz="20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систем уравнений</a:t>
            </a:r>
          </a:p>
        </p:txBody>
      </p:sp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107950" y="5373688"/>
            <a:ext cx="678544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dirty="0"/>
              <a:t>1. Построить в одной системе координат графики </a:t>
            </a:r>
            <a:r>
              <a:rPr lang="ru-RU" dirty="0" smtClean="0"/>
              <a:t> уравнений</a:t>
            </a:r>
            <a:r>
              <a:rPr lang="ru-RU" dirty="0"/>
              <a:t>.</a:t>
            </a:r>
          </a:p>
        </p:txBody>
      </p:sp>
      <p:sp>
        <p:nvSpPr>
          <p:cNvPr id="2065" name="Text Box 17"/>
          <p:cNvSpPr txBox="1">
            <a:spLocks noChangeArrowheads="1"/>
          </p:cNvSpPr>
          <p:nvPr/>
        </p:nvSpPr>
        <p:spPr bwMode="auto">
          <a:xfrm>
            <a:off x="107950" y="5734050"/>
            <a:ext cx="4229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2. Найти точки пересечения графиков</a:t>
            </a:r>
          </a:p>
        </p:txBody>
      </p:sp>
      <p:sp>
        <p:nvSpPr>
          <p:cNvPr id="2066" name="Text Box 18"/>
          <p:cNvSpPr txBox="1">
            <a:spLocks noChangeArrowheads="1"/>
          </p:cNvSpPr>
          <p:nvPr/>
        </p:nvSpPr>
        <p:spPr bwMode="auto">
          <a:xfrm>
            <a:off x="107950" y="6165850"/>
            <a:ext cx="68468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3. В ответе записать координаты точек пересечения графиков</a:t>
            </a:r>
          </a:p>
        </p:txBody>
      </p:sp>
      <p:sp>
        <p:nvSpPr>
          <p:cNvPr id="2067" name="Line 19"/>
          <p:cNvSpPr>
            <a:spLocks noChangeShapeType="1"/>
          </p:cNvSpPr>
          <p:nvPr/>
        </p:nvSpPr>
        <p:spPr bwMode="auto">
          <a:xfrm flipV="1">
            <a:off x="3184525" y="3500438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68" name="Line 20"/>
          <p:cNvSpPr>
            <a:spLocks noChangeShapeType="1"/>
          </p:cNvSpPr>
          <p:nvPr/>
        </p:nvSpPr>
        <p:spPr bwMode="auto">
          <a:xfrm>
            <a:off x="1006475" y="2636838"/>
            <a:ext cx="0" cy="86360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69" name="Line 21"/>
          <p:cNvSpPr>
            <a:spLocks noChangeShapeType="1"/>
          </p:cNvSpPr>
          <p:nvPr/>
        </p:nvSpPr>
        <p:spPr bwMode="auto">
          <a:xfrm>
            <a:off x="4948238" y="2492375"/>
            <a:ext cx="0" cy="1008063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70" name="Line 22"/>
          <p:cNvSpPr>
            <a:spLocks noChangeShapeType="1"/>
          </p:cNvSpPr>
          <p:nvPr/>
        </p:nvSpPr>
        <p:spPr bwMode="auto">
          <a:xfrm>
            <a:off x="971550" y="2636838"/>
            <a:ext cx="14398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72" name="Line 24"/>
          <p:cNvSpPr>
            <a:spLocks noChangeShapeType="1"/>
          </p:cNvSpPr>
          <p:nvPr/>
        </p:nvSpPr>
        <p:spPr bwMode="auto">
          <a:xfrm flipH="1">
            <a:off x="2411413" y="2492375"/>
            <a:ext cx="25209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73" name="Line 25"/>
          <p:cNvSpPr>
            <a:spLocks noChangeShapeType="1"/>
          </p:cNvSpPr>
          <p:nvPr/>
        </p:nvSpPr>
        <p:spPr bwMode="auto">
          <a:xfrm flipH="1">
            <a:off x="2411413" y="4113213"/>
            <a:ext cx="7207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74" name="Text Box 26"/>
          <p:cNvSpPr txBox="1">
            <a:spLocks noChangeArrowheads="1"/>
          </p:cNvSpPr>
          <p:nvPr/>
        </p:nvSpPr>
        <p:spPr bwMode="auto">
          <a:xfrm>
            <a:off x="971550" y="3429000"/>
            <a:ext cx="3825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х</a:t>
            </a:r>
            <a:r>
              <a:rPr lang="ru-RU" sz="1200"/>
              <a:t>1</a:t>
            </a:r>
          </a:p>
        </p:txBody>
      </p:sp>
      <p:sp>
        <p:nvSpPr>
          <p:cNvPr id="2075" name="Text Box 27"/>
          <p:cNvSpPr txBox="1">
            <a:spLocks noChangeArrowheads="1"/>
          </p:cNvSpPr>
          <p:nvPr/>
        </p:nvSpPr>
        <p:spPr bwMode="auto">
          <a:xfrm>
            <a:off x="3132138" y="3429000"/>
            <a:ext cx="863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х</a:t>
            </a:r>
            <a:r>
              <a:rPr lang="ru-RU" sz="1200"/>
              <a:t>2</a:t>
            </a:r>
          </a:p>
        </p:txBody>
      </p:sp>
      <p:sp>
        <p:nvSpPr>
          <p:cNvPr id="2076" name="Text Box 28"/>
          <p:cNvSpPr txBox="1">
            <a:spLocks noChangeArrowheads="1"/>
          </p:cNvSpPr>
          <p:nvPr/>
        </p:nvSpPr>
        <p:spPr bwMode="auto">
          <a:xfrm>
            <a:off x="4643438" y="3429000"/>
            <a:ext cx="5032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х</a:t>
            </a:r>
            <a:r>
              <a:rPr lang="ru-RU" sz="1200"/>
              <a:t>3</a:t>
            </a:r>
          </a:p>
        </p:txBody>
      </p:sp>
      <p:sp>
        <p:nvSpPr>
          <p:cNvPr id="2077" name="Text Box 29"/>
          <p:cNvSpPr txBox="1">
            <a:spLocks noChangeArrowheads="1"/>
          </p:cNvSpPr>
          <p:nvPr/>
        </p:nvSpPr>
        <p:spPr bwMode="auto">
          <a:xfrm>
            <a:off x="2411413" y="2492375"/>
            <a:ext cx="3825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у</a:t>
            </a:r>
            <a:r>
              <a:rPr lang="ru-RU" sz="1200"/>
              <a:t>1</a:t>
            </a:r>
          </a:p>
        </p:txBody>
      </p:sp>
      <p:sp>
        <p:nvSpPr>
          <p:cNvPr id="2057" name="Oval 9"/>
          <p:cNvSpPr>
            <a:spLocks noChangeArrowheads="1"/>
          </p:cNvSpPr>
          <p:nvPr/>
        </p:nvSpPr>
        <p:spPr bwMode="auto">
          <a:xfrm>
            <a:off x="952500" y="2601913"/>
            <a:ext cx="104775" cy="90487"/>
          </a:xfrm>
          <a:prstGeom prst="ellipse">
            <a:avLst/>
          </a:prstGeom>
          <a:solidFill>
            <a:srgbClr val="FFFF00"/>
          </a:solidFill>
          <a:ln w="19050">
            <a:solidFill>
              <a:srgbClr val="996633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78" name="Text Box 30"/>
          <p:cNvSpPr txBox="1">
            <a:spLocks noChangeArrowheads="1"/>
          </p:cNvSpPr>
          <p:nvPr/>
        </p:nvSpPr>
        <p:spPr bwMode="auto">
          <a:xfrm>
            <a:off x="2339975" y="3789363"/>
            <a:ext cx="3825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у</a:t>
            </a:r>
            <a:r>
              <a:rPr lang="ru-RU" sz="1200"/>
              <a:t>2</a:t>
            </a:r>
          </a:p>
        </p:txBody>
      </p:sp>
      <p:sp>
        <p:nvSpPr>
          <p:cNvPr id="2079" name="Text Box 31"/>
          <p:cNvSpPr txBox="1">
            <a:spLocks noChangeArrowheads="1"/>
          </p:cNvSpPr>
          <p:nvPr/>
        </p:nvSpPr>
        <p:spPr bwMode="auto">
          <a:xfrm>
            <a:off x="2411413" y="2133600"/>
            <a:ext cx="3825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у</a:t>
            </a:r>
            <a:r>
              <a:rPr lang="ru-RU" sz="1200"/>
              <a:t>3</a:t>
            </a:r>
          </a:p>
        </p:txBody>
      </p:sp>
      <p:sp>
        <p:nvSpPr>
          <p:cNvPr id="2080" name="Text Box 32"/>
          <p:cNvSpPr txBox="1">
            <a:spLocks noChangeArrowheads="1"/>
          </p:cNvSpPr>
          <p:nvPr/>
        </p:nvSpPr>
        <p:spPr bwMode="auto">
          <a:xfrm>
            <a:off x="5292725" y="3141663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х</a:t>
            </a:r>
          </a:p>
        </p:txBody>
      </p:sp>
      <p:sp>
        <p:nvSpPr>
          <p:cNvPr id="2081" name="Text Box 33"/>
          <p:cNvSpPr txBox="1">
            <a:spLocks noChangeArrowheads="1"/>
          </p:cNvSpPr>
          <p:nvPr/>
        </p:nvSpPr>
        <p:spPr bwMode="auto">
          <a:xfrm>
            <a:off x="2484438" y="1341438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у</a:t>
            </a:r>
          </a:p>
        </p:txBody>
      </p:sp>
      <p:sp>
        <p:nvSpPr>
          <p:cNvPr id="2082" name="Text Box 34"/>
          <p:cNvSpPr txBox="1">
            <a:spLocks noChangeArrowheads="1"/>
          </p:cNvSpPr>
          <p:nvPr/>
        </p:nvSpPr>
        <p:spPr bwMode="auto">
          <a:xfrm>
            <a:off x="4716463" y="4292600"/>
            <a:ext cx="3375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/>
              <a:t>Ответ: (х</a:t>
            </a:r>
            <a:r>
              <a:rPr lang="ru-RU" sz="1400"/>
              <a:t>1</a:t>
            </a:r>
            <a:r>
              <a:rPr lang="ru-RU" sz="2000"/>
              <a:t>;у</a:t>
            </a:r>
            <a:r>
              <a:rPr lang="ru-RU" sz="1400"/>
              <a:t>1</a:t>
            </a:r>
            <a:r>
              <a:rPr lang="ru-RU" sz="2000"/>
              <a:t>), (х</a:t>
            </a:r>
            <a:r>
              <a:rPr lang="ru-RU" sz="1400"/>
              <a:t>2</a:t>
            </a:r>
            <a:r>
              <a:rPr lang="ru-RU" sz="2000"/>
              <a:t>;у</a:t>
            </a:r>
            <a:r>
              <a:rPr lang="ru-RU" sz="1400"/>
              <a:t>2</a:t>
            </a:r>
            <a:r>
              <a:rPr lang="ru-RU" sz="2000"/>
              <a:t>), (х</a:t>
            </a:r>
            <a:r>
              <a:rPr lang="ru-RU" sz="1400"/>
              <a:t>3</a:t>
            </a:r>
            <a:r>
              <a:rPr lang="ru-RU" sz="2000"/>
              <a:t>;у</a:t>
            </a:r>
            <a:r>
              <a:rPr lang="ru-RU" sz="1400"/>
              <a:t>3</a:t>
            </a:r>
            <a:r>
              <a:rPr lang="ru-RU" sz="2000"/>
              <a:t>)</a:t>
            </a:r>
          </a:p>
        </p:txBody>
      </p:sp>
      <p:sp>
        <p:nvSpPr>
          <p:cNvPr id="2058" name="Oval 10"/>
          <p:cNvSpPr>
            <a:spLocks noChangeArrowheads="1"/>
          </p:cNvSpPr>
          <p:nvPr/>
        </p:nvSpPr>
        <p:spPr bwMode="auto">
          <a:xfrm>
            <a:off x="3130550" y="4054475"/>
            <a:ext cx="104775" cy="90488"/>
          </a:xfrm>
          <a:prstGeom prst="ellipse">
            <a:avLst/>
          </a:prstGeom>
          <a:solidFill>
            <a:srgbClr val="FFFF00"/>
          </a:solidFill>
          <a:ln w="19050">
            <a:solidFill>
              <a:srgbClr val="996633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" name="Группа 32"/>
          <p:cNvGrpSpPr>
            <a:grpSpLocks/>
          </p:cNvGrpSpPr>
          <p:nvPr/>
        </p:nvGrpSpPr>
        <p:grpSpPr bwMode="auto">
          <a:xfrm>
            <a:off x="6072188" y="1714500"/>
            <a:ext cx="2500312" cy="1000125"/>
            <a:chOff x="6072198" y="1714488"/>
            <a:chExt cx="2500330" cy="1000132"/>
          </a:xfrm>
        </p:grpSpPr>
        <p:sp>
          <p:nvSpPr>
            <p:cNvPr id="3" name="TextBox 30"/>
            <p:cNvSpPr txBox="1">
              <a:spLocks noChangeArrowheads="1"/>
            </p:cNvSpPr>
            <p:nvPr/>
          </p:nvSpPr>
          <p:spPr bwMode="auto">
            <a:xfrm>
              <a:off x="6143636" y="1714488"/>
              <a:ext cx="2428892" cy="954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336699"/>
                  </a:solidFill>
                </a:rPr>
                <a:t>f(x)=0</a:t>
              </a:r>
            </a:p>
            <a:p>
              <a:r>
                <a:rPr lang="en-US" sz="2800" b="1">
                  <a:solidFill>
                    <a:srgbClr val="336699"/>
                  </a:solidFill>
                </a:rPr>
                <a:t>g(x)=0</a:t>
              </a:r>
              <a:endParaRPr lang="ru-RU" sz="2800" b="1">
                <a:solidFill>
                  <a:srgbClr val="336699"/>
                </a:solidFill>
              </a:endParaRPr>
            </a:p>
          </p:txBody>
        </p:sp>
        <p:sp>
          <p:nvSpPr>
            <p:cNvPr id="32" name="Левая фигурная скобка 31"/>
            <p:cNvSpPr/>
            <p:nvPr/>
          </p:nvSpPr>
          <p:spPr>
            <a:xfrm>
              <a:off x="6072198" y="1714488"/>
              <a:ext cx="142876" cy="1000132"/>
            </a:xfrm>
            <a:prstGeom prst="leftBrace">
              <a:avLst/>
            </a:prstGeom>
            <a:ln w="38100">
              <a:solidFill>
                <a:srgbClr val="3366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</p:grpSp>
      <p:sp>
        <p:nvSpPr>
          <p:cNvPr id="34" name="TextBox 33"/>
          <p:cNvSpPr txBox="1">
            <a:spLocks noChangeArrowheads="1"/>
          </p:cNvSpPr>
          <p:nvPr/>
        </p:nvSpPr>
        <p:spPr bwMode="auto">
          <a:xfrm rot="2407380">
            <a:off x="1384300" y="2794000"/>
            <a:ext cx="12144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y=f(x)</a:t>
            </a:r>
            <a:endParaRPr lang="ru-RU" sz="2400" b="1">
              <a:solidFill>
                <a:srgbClr val="FF33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 rot="2407380">
            <a:off x="1006475" y="3765550"/>
            <a:ext cx="1214438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y=g(x)</a:t>
            </a:r>
            <a:endParaRPr lang="ru-RU" sz="24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0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000"/>
                            </p:stCondLst>
                            <p:childTnLst>
                              <p:par>
                                <p:cTn id="4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0"/>
                            </p:stCondLst>
                            <p:childTnLst>
                              <p:par>
                                <p:cTn id="6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10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000"/>
                                        <p:tgtEl>
                                          <p:spTgt spid="2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2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1000"/>
                            </p:stCondLst>
                            <p:childTnLst>
                              <p:par>
                                <p:cTn id="8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10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8" dur="1000"/>
                                        <p:tgtEl>
                                          <p:spTgt spid="2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2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2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1000"/>
                                        <p:tgtEl>
                                          <p:spTgt spid="2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5" dur="1000"/>
                                        <p:tgtEl>
                                          <p:spTgt spid="2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2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2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3000"/>
                            </p:stCondLst>
                            <p:childTnLst>
                              <p:par>
                                <p:cTn id="1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20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20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20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5000"/>
                            </p:stCondLst>
                            <p:childTnLst>
                              <p:par>
                                <p:cTn id="1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2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2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2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animBg="1"/>
      <p:bldP spid="2053" grpId="0" animBg="1"/>
      <p:bldP spid="2060" grpId="0" animBg="1"/>
      <p:bldP spid="2061" grpId="0" animBg="1"/>
      <p:bldP spid="2059" grpId="0" animBg="1"/>
      <p:bldP spid="2064" grpId="0"/>
      <p:bldP spid="2065" grpId="0"/>
      <p:bldP spid="2066" grpId="0"/>
      <p:bldP spid="2067" grpId="0" animBg="1"/>
      <p:bldP spid="2068" grpId="0" animBg="1"/>
      <p:bldP spid="2069" grpId="0" animBg="1"/>
      <p:bldP spid="2070" grpId="0" animBg="1"/>
      <p:bldP spid="2072" grpId="0" animBg="1"/>
      <p:bldP spid="2073" grpId="0" animBg="1"/>
      <p:bldP spid="2074" grpId="0"/>
      <p:bldP spid="2075" grpId="0"/>
      <p:bldP spid="2076" grpId="0"/>
      <p:bldP spid="2077" grpId="0"/>
      <p:bldP spid="2057" grpId="0" animBg="1"/>
      <p:bldP spid="2078" grpId="0"/>
      <p:bldP spid="2079" grpId="0"/>
      <p:bldP spid="2080" grpId="0"/>
      <p:bldP spid="2081" grpId="0"/>
      <p:bldP spid="2082" grpId="0"/>
      <p:bldP spid="2058" grpId="0" animBg="1"/>
      <p:bldP spid="34" grpId="0"/>
      <p:bldP spid="3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2"/>
          <p:cNvSpPr txBox="1">
            <a:spLocks noChangeArrowheads="1"/>
          </p:cNvSpPr>
          <p:nvPr/>
        </p:nvSpPr>
        <p:spPr bwMode="auto">
          <a:xfrm>
            <a:off x="285750" y="5143500"/>
            <a:ext cx="850106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Calibri" pitchFamily="34" charset="0"/>
              </a:rPr>
              <a:t>Корнями уравнения </a:t>
            </a:r>
            <a:r>
              <a:rPr lang="en-US" sz="2400">
                <a:latin typeface="Calibri" pitchFamily="34" charset="0"/>
              </a:rPr>
              <a:t>f</a:t>
            </a:r>
            <a:r>
              <a:rPr lang="ru-RU" sz="2400">
                <a:latin typeface="Calibri" pitchFamily="34" charset="0"/>
              </a:rPr>
              <a:t>(</a:t>
            </a:r>
            <a:r>
              <a:rPr lang="en-US" sz="2400">
                <a:latin typeface="Calibri" pitchFamily="34" charset="0"/>
              </a:rPr>
              <a:t>x</a:t>
            </a:r>
            <a:r>
              <a:rPr lang="ru-RU" sz="2400">
                <a:latin typeface="Calibri" pitchFamily="34" charset="0"/>
              </a:rPr>
              <a:t>)=0 являются значения </a:t>
            </a:r>
            <a:r>
              <a:rPr lang="ru-RU" sz="2400" b="1">
                <a:latin typeface="Calibri" pitchFamily="34" charset="0"/>
              </a:rPr>
              <a:t>х</a:t>
            </a:r>
            <a:r>
              <a:rPr lang="ru-RU" sz="2400" b="1" baseline="-25000">
                <a:latin typeface="Calibri" pitchFamily="34" charset="0"/>
              </a:rPr>
              <a:t>1</a:t>
            </a:r>
            <a:r>
              <a:rPr lang="ru-RU" sz="2400" b="1">
                <a:latin typeface="Calibri" pitchFamily="34" charset="0"/>
              </a:rPr>
              <a:t>, х</a:t>
            </a:r>
            <a:r>
              <a:rPr lang="ru-RU" sz="2400" b="1" baseline="-25000">
                <a:latin typeface="Calibri" pitchFamily="34" charset="0"/>
              </a:rPr>
              <a:t>2</a:t>
            </a:r>
            <a:r>
              <a:rPr lang="ru-RU" sz="2400" b="1">
                <a:latin typeface="Calibri" pitchFamily="34" charset="0"/>
              </a:rPr>
              <a:t>, … </a:t>
            </a:r>
            <a:br>
              <a:rPr lang="ru-RU" sz="2400" b="1">
                <a:latin typeface="Calibri" pitchFamily="34" charset="0"/>
              </a:rPr>
            </a:br>
            <a:r>
              <a:rPr lang="ru-RU" sz="2400">
                <a:latin typeface="Calibri" pitchFamily="34" charset="0"/>
              </a:rPr>
              <a:t>точек пересечения графика функции </a:t>
            </a:r>
            <a:r>
              <a:rPr lang="en-US" sz="2400">
                <a:latin typeface="Calibri" pitchFamily="34" charset="0"/>
              </a:rPr>
              <a:t>y</a:t>
            </a:r>
            <a:r>
              <a:rPr lang="ru-RU" sz="2400">
                <a:latin typeface="Calibri" pitchFamily="34" charset="0"/>
              </a:rPr>
              <a:t>=</a:t>
            </a:r>
            <a:r>
              <a:rPr lang="en-US" sz="2400">
                <a:latin typeface="Calibri" pitchFamily="34" charset="0"/>
              </a:rPr>
              <a:t>f</a:t>
            </a:r>
            <a:r>
              <a:rPr lang="ru-RU" sz="2400">
                <a:latin typeface="Calibri" pitchFamily="34" charset="0"/>
              </a:rPr>
              <a:t>(</a:t>
            </a:r>
            <a:r>
              <a:rPr lang="en-US" sz="2400">
                <a:latin typeface="Calibri" pitchFamily="34" charset="0"/>
              </a:rPr>
              <a:t>x</a:t>
            </a:r>
            <a:r>
              <a:rPr lang="ru-RU" sz="2400">
                <a:latin typeface="Calibri" pitchFamily="34" charset="0"/>
              </a:rPr>
              <a:t>) с осью абсцисс.</a:t>
            </a:r>
          </a:p>
          <a:p>
            <a:endParaRPr lang="ru-RU" sz="2400">
              <a:latin typeface="Calibri" pitchFamily="34" charset="0"/>
            </a:endParaRPr>
          </a:p>
        </p:txBody>
      </p:sp>
      <p:sp>
        <p:nvSpPr>
          <p:cNvPr id="11267" name="Text Box 6"/>
          <p:cNvSpPr txBox="1">
            <a:spLocks noChangeArrowheads="1"/>
          </p:cNvSpPr>
          <p:nvPr/>
        </p:nvSpPr>
        <p:spPr bwMode="auto">
          <a:xfrm>
            <a:off x="0" y="142875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solidFill>
                  <a:srgbClr val="0000FF"/>
                </a:solidFill>
                <a:latin typeface="Times New Roman" pitchFamily="18" charset="0"/>
              </a:rPr>
              <a:t>Графический способ решения уравнений вида </a:t>
            </a:r>
            <a:r>
              <a:rPr lang="en-US" sz="2800" b="1" i="1">
                <a:solidFill>
                  <a:srgbClr val="0000CC"/>
                </a:solidFill>
                <a:latin typeface="Calibri" pitchFamily="34" charset="0"/>
              </a:rPr>
              <a:t>f</a:t>
            </a:r>
            <a:r>
              <a:rPr lang="ru-RU" sz="2800" b="1" i="1">
                <a:solidFill>
                  <a:srgbClr val="0000CC"/>
                </a:solidFill>
                <a:latin typeface="Calibri" pitchFamily="34" charset="0"/>
              </a:rPr>
              <a:t>(</a:t>
            </a:r>
            <a:r>
              <a:rPr lang="en-US" sz="2800" b="1" i="1">
                <a:solidFill>
                  <a:srgbClr val="0000CC"/>
                </a:solidFill>
                <a:latin typeface="Calibri" pitchFamily="34" charset="0"/>
              </a:rPr>
              <a:t>x</a:t>
            </a:r>
            <a:r>
              <a:rPr lang="ru-RU" sz="2800" b="1" i="1">
                <a:solidFill>
                  <a:srgbClr val="0000CC"/>
                </a:solidFill>
                <a:latin typeface="Calibri" pitchFamily="34" charset="0"/>
              </a:rPr>
              <a:t>)=0 </a:t>
            </a:r>
            <a:endParaRPr lang="ru-RU" sz="2800" b="1" i="1">
              <a:solidFill>
                <a:srgbClr val="0000CC"/>
              </a:solidFill>
              <a:latin typeface="Times New Roman" pitchFamily="18" charset="0"/>
            </a:endParaRPr>
          </a:p>
        </p:txBody>
      </p:sp>
      <p:cxnSp>
        <p:nvCxnSpPr>
          <p:cNvPr id="13" name="Прямая со стрелкой 12"/>
          <p:cNvCxnSpPr/>
          <p:nvPr/>
        </p:nvCxnSpPr>
        <p:spPr bwMode="auto">
          <a:xfrm rot="16200000" flipV="1">
            <a:off x="2250282" y="2678906"/>
            <a:ext cx="3714750" cy="71437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 bwMode="auto">
          <a:xfrm flipV="1">
            <a:off x="785813" y="2786063"/>
            <a:ext cx="6643687" cy="9525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70" name="TextBox 56"/>
          <p:cNvSpPr txBox="1">
            <a:spLocks noChangeArrowheads="1"/>
          </p:cNvSpPr>
          <p:nvPr/>
        </p:nvSpPr>
        <p:spPr bwMode="auto">
          <a:xfrm>
            <a:off x="3714750" y="2857500"/>
            <a:ext cx="3571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Calibri" pitchFamily="34" charset="0"/>
              </a:rPr>
              <a:t>0</a:t>
            </a:r>
          </a:p>
        </p:txBody>
      </p:sp>
      <p:sp>
        <p:nvSpPr>
          <p:cNvPr id="11271" name="TextBox 57"/>
          <p:cNvSpPr txBox="1">
            <a:spLocks noChangeArrowheads="1"/>
          </p:cNvSpPr>
          <p:nvPr/>
        </p:nvSpPr>
        <p:spPr bwMode="auto">
          <a:xfrm>
            <a:off x="7215188" y="2928938"/>
            <a:ext cx="3571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Calibri" pitchFamily="34" charset="0"/>
              </a:rPr>
              <a:t>Х</a:t>
            </a:r>
          </a:p>
        </p:txBody>
      </p:sp>
      <p:sp>
        <p:nvSpPr>
          <p:cNvPr id="11272" name="TextBox 58"/>
          <p:cNvSpPr txBox="1">
            <a:spLocks noChangeArrowheads="1"/>
          </p:cNvSpPr>
          <p:nvPr/>
        </p:nvSpPr>
        <p:spPr bwMode="auto">
          <a:xfrm>
            <a:off x="3643313" y="714375"/>
            <a:ext cx="3571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Calibri" pitchFamily="34" charset="0"/>
              </a:rPr>
              <a:t>У</a:t>
            </a:r>
          </a:p>
        </p:txBody>
      </p:sp>
      <p:sp>
        <p:nvSpPr>
          <p:cNvPr id="6" name="Полилиния 5"/>
          <p:cNvSpPr/>
          <p:nvPr/>
        </p:nvSpPr>
        <p:spPr bwMode="auto">
          <a:xfrm>
            <a:off x="1001713" y="1500188"/>
            <a:ext cx="6270625" cy="2736850"/>
          </a:xfrm>
          <a:custGeom>
            <a:avLst/>
            <a:gdLst>
              <a:gd name="connsiteX0" fmla="*/ 6270171 w 6270171"/>
              <a:gd name="connsiteY0" fmla="*/ 2596243 h 2735943"/>
              <a:gd name="connsiteX1" fmla="*/ 5486400 w 6270171"/>
              <a:gd name="connsiteY1" fmla="*/ 353786 h 2735943"/>
              <a:gd name="connsiteX2" fmla="*/ 4789714 w 6270171"/>
              <a:gd name="connsiteY2" fmla="*/ 2084614 h 2735943"/>
              <a:gd name="connsiteX3" fmla="*/ 2623457 w 6270171"/>
              <a:gd name="connsiteY3" fmla="*/ 103414 h 2735943"/>
              <a:gd name="connsiteX4" fmla="*/ 1349828 w 6270171"/>
              <a:gd name="connsiteY4" fmla="*/ 2705100 h 2735943"/>
              <a:gd name="connsiteX5" fmla="*/ 0 w 6270171"/>
              <a:gd name="connsiteY5" fmla="*/ 288471 h 27359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270171" h="2735943">
                <a:moveTo>
                  <a:pt x="6270171" y="2596243"/>
                </a:moveTo>
                <a:cubicBezTo>
                  <a:pt x="6001657" y="1517650"/>
                  <a:pt x="5733143" y="439058"/>
                  <a:pt x="5486400" y="353786"/>
                </a:cubicBezTo>
                <a:cubicBezTo>
                  <a:pt x="5239657" y="268514"/>
                  <a:pt x="5266871" y="2126343"/>
                  <a:pt x="4789714" y="2084614"/>
                </a:cubicBezTo>
                <a:cubicBezTo>
                  <a:pt x="4312557" y="2042885"/>
                  <a:pt x="3196771" y="0"/>
                  <a:pt x="2623457" y="103414"/>
                </a:cubicBezTo>
                <a:cubicBezTo>
                  <a:pt x="2050143" y="206828"/>
                  <a:pt x="1787071" y="2674257"/>
                  <a:pt x="1349828" y="2705100"/>
                </a:cubicBezTo>
                <a:cubicBezTo>
                  <a:pt x="912585" y="2735943"/>
                  <a:pt x="456292" y="1512207"/>
                  <a:pt x="0" y="288471"/>
                </a:cubicBezTo>
              </a:path>
            </a:pathLst>
          </a:cu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274" name="TextBox 6"/>
          <p:cNvSpPr txBox="1">
            <a:spLocks noChangeArrowheads="1"/>
          </p:cNvSpPr>
          <p:nvPr/>
        </p:nvSpPr>
        <p:spPr bwMode="auto">
          <a:xfrm rot="2942346">
            <a:off x="4143375" y="1762125"/>
            <a:ext cx="8763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solidFill>
                  <a:srgbClr val="C00000"/>
                </a:solidFill>
              </a:rPr>
              <a:t>у=</a:t>
            </a:r>
            <a:r>
              <a:rPr lang="en-US" sz="2000">
                <a:solidFill>
                  <a:srgbClr val="C00000"/>
                </a:solidFill>
              </a:rPr>
              <a:t>f(</a:t>
            </a:r>
            <a:r>
              <a:rPr lang="ru-RU" sz="2000">
                <a:solidFill>
                  <a:srgbClr val="C00000"/>
                </a:solidFill>
              </a:rPr>
              <a:t>х</a:t>
            </a:r>
            <a:r>
              <a:rPr lang="en-US" sz="2000">
                <a:solidFill>
                  <a:srgbClr val="C00000"/>
                </a:solidFill>
              </a:rPr>
              <a:t>)</a:t>
            </a:r>
            <a:endParaRPr lang="ru-RU" sz="2000">
              <a:solidFill>
                <a:srgbClr val="C00000"/>
              </a:solidFill>
            </a:endParaRPr>
          </a:p>
        </p:txBody>
      </p:sp>
      <p:sp>
        <p:nvSpPr>
          <p:cNvPr id="5136" name="TextBox 7"/>
          <p:cNvSpPr txBox="1">
            <a:spLocks noChangeArrowheads="1"/>
          </p:cNvSpPr>
          <p:nvPr/>
        </p:nvSpPr>
        <p:spPr bwMode="auto">
          <a:xfrm>
            <a:off x="1143000" y="2714625"/>
            <a:ext cx="5000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FF0000"/>
                </a:solidFill>
              </a:rPr>
              <a:t>х</a:t>
            </a:r>
            <a:r>
              <a:rPr lang="ru-RU" b="1" baseline="-25000">
                <a:solidFill>
                  <a:srgbClr val="FF0000"/>
                </a:solidFill>
              </a:rPr>
              <a:t>1</a:t>
            </a:r>
            <a:endParaRPr lang="ru-RU" b="1">
              <a:solidFill>
                <a:srgbClr val="FF0000"/>
              </a:solidFill>
            </a:endParaRPr>
          </a:p>
        </p:txBody>
      </p:sp>
      <p:sp>
        <p:nvSpPr>
          <p:cNvPr id="5137" name="TextBox 8"/>
          <p:cNvSpPr txBox="1">
            <a:spLocks noChangeArrowheads="1"/>
          </p:cNvSpPr>
          <p:nvPr/>
        </p:nvSpPr>
        <p:spPr bwMode="auto">
          <a:xfrm>
            <a:off x="2928938" y="2714625"/>
            <a:ext cx="5000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FF0000"/>
                </a:solidFill>
              </a:rPr>
              <a:t>х</a:t>
            </a:r>
            <a:r>
              <a:rPr lang="ru-RU" b="1" baseline="-25000">
                <a:solidFill>
                  <a:srgbClr val="FF0000"/>
                </a:solidFill>
              </a:rPr>
              <a:t>2</a:t>
            </a:r>
            <a:endParaRPr lang="ru-RU" b="1">
              <a:solidFill>
                <a:srgbClr val="FF0000"/>
              </a:solidFill>
            </a:endParaRPr>
          </a:p>
        </p:txBody>
      </p:sp>
      <p:sp>
        <p:nvSpPr>
          <p:cNvPr id="5138" name="TextBox 9"/>
          <p:cNvSpPr txBox="1">
            <a:spLocks noChangeArrowheads="1"/>
          </p:cNvSpPr>
          <p:nvPr/>
        </p:nvSpPr>
        <p:spPr bwMode="auto">
          <a:xfrm>
            <a:off x="4714875" y="2714625"/>
            <a:ext cx="5000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FF0000"/>
                </a:solidFill>
              </a:rPr>
              <a:t>х</a:t>
            </a:r>
            <a:r>
              <a:rPr lang="ru-RU" b="1" baseline="-25000">
                <a:solidFill>
                  <a:srgbClr val="FF0000"/>
                </a:solidFill>
              </a:rPr>
              <a:t>3</a:t>
            </a:r>
            <a:endParaRPr lang="ru-RU" b="1">
              <a:solidFill>
                <a:srgbClr val="FF0000"/>
              </a:solidFill>
            </a:endParaRPr>
          </a:p>
        </p:txBody>
      </p:sp>
      <p:sp>
        <p:nvSpPr>
          <p:cNvPr id="5139" name="TextBox 10"/>
          <p:cNvSpPr txBox="1">
            <a:spLocks noChangeArrowheads="1"/>
          </p:cNvSpPr>
          <p:nvPr/>
        </p:nvSpPr>
        <p:spPr bwMode="auto">
          <a:xfrm>
            <a:off x="5857875" y="2714625"/>
            <a:ext cx="5000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FF0000"/>
                </a:solidFill>
              </a:rPr>
              <a:t>х</a:t>
            </a:r>
            <a:r>
              <a:rPr lang="ru-RU" b="1" baseline="-25000">
                <a:solidFill>
                  <a:srgbClr val="FF0000"/>
                </a:solidFill>
              </a:rPr>
              <a:t>4</a:t>
            </a:r>
            <a:endParaRPr lang="ru-RU" b="1">
              <a:solidFill>
                <a:srgbClr val="FF0000"/>
              </a:solidFill>
            </a:endParaRPr>
          </a:p>
        </p:txBody>
      </p:sp>
      <p:sp>
        <p:nvSpPr>
          <p:cNvPr id="5140" name="TextBox 11"/>
          <p:cNvSpPr txBox="1">
            <a:spLocks noChangeArrowheads="1"/>
          </p:cNvSpPr>
          <p:nvPr/>
        </p:nvSpPr>
        <p:spPr bwMode="auto">
          <a:xfrm>
            <a:off x="6643688" y="2714625"/>
            <a:ext cx="5000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FF0000"/>
                </a:solidFill>
              </a:rPr>
              <a:t>х</a:t>
            </a:r>
            <a:r>
              <a:rPr lang="ru-RU" b="1" baseline="-25000">
                <a:solidFill>
                  <a:srgbClr val="FF0000"/>
                </a:solidFill>
              </a:rPr>
              <a:t>5</a:t>
            </a:r>
            <a:endParaRPr lang="ru-RU" b="1">
              <a:solidFill>
                <a:srgbClr val="FF0000"/>
              </a:solidFill>
            </a:endParaRPr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4357688" y="928688"/>
            <a:ext cx="46434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solidFill>
                  <a:srgbClr val="FF0000"/>
                </a:solidFill>
                <a:latin typeface="Calibri" pitchFamily="34" charset="0"/>
              </a:rPr>
              <a:t>х</a:t>
            </a:r>
            <a:r>
              <a:rPr lang="ru-RU" sz="2000" b="1" baseline="-25000">
                <a:solidFill>
                  <a:srgbClr val="FF0000"/>
                </a:solidFill>
                <a:latin typeface="Calibri" pitchFamily="34" charset="0"/>
              </a:rPr>
              <a:t>1</a:t>
            </a:r>
            <a:r>
              <a:rPr lang="ru-RU" sz="2000" b="1">
                <a:solidFill>
                  <a:srgbClr val="FF0000"/>
                </a:solidFill>
                <a:latin typeface="Calibri" pitchFamily="34" charset="0"/>
              </a:rPr>
              <a:t>, х</a:t>
            </a:r>
            <a:r>
              <a:rPr lang="ru-RU" sz="2000" b="1" baseline="-25000">
                <a:solidFill>
                  <a:srgbClr val="FF0000"/>
                </a:solidFill>
                <a:latin typeface="Calibri" pitchFamily="34" charset="0"/>
              </a:rPr>
              <a:t>2</a:t>
            </a:r>
            <a:r>
              <a:rPr lang="ru-RU" sz="2000" b="1">
                <a:solidFill>
                  <a:srgbClr val="FF0000"/>
                </a:solidFill>
                <a:latin typeface="Calibri" pitchFamily="34" charset="0"/>
              </a:rPr>
              <a:t>, х</a:t>
            </a:r>
            <a:r>
              <a:rPr lang="ru-RU" sz="2000" b="1" baseline="-25000">
                <a:solidFill>
                  <a:srgbClr val="FF0000"/>
                </a:solidFill>
                <a:latin typeface="Calibri" pitchFamily="34" charset="0"/>
              </a:rPr>
              <a:t>3</a:t>
            </a:r>
            <a:r>
              <a:rPr lang="ru-RU" sz="2000" b="1">
                <a:solidFill>
                  <a:srgbClr val="FF0000"/>
                </a:solidFill>
                <a:latin typeface="Calibri" pitchFamily="34" charset="0"/>
              </a:rPr>
              <a:t>, х</a:t>
            </a:r>
            <a:r>
              <a:rPr lang="ru-RU" sz="2000" b="1" baseline="-25000">
                <a:solidFill>
                  <a:srgbClr val="FF0000"/>
                </a:solidFill>
                <a:latin typeface="Calibri" pitchFamily="34" charset="0"/>
              </a:rPr>
              <a:t>4</a:t>
            </a:r>
            <a:r>
              <a:rPr lang="ru-RU" sz="2000" b="1">
                <a:solidFill>
                  <a:srgbClr val="FF0000"/>
                </a:solidFill>
                <a:latin typeface="Calibri" pitchFamily="34" charset="0"/>
              </a:rPr>
              <a:t>, х</a:t>
            </a:r>
            <a:r>
              <a:rPr lang="ru-RU" sz="2000" b="1" baseline="-25000">
                <a:solidFill>
                  <a:srgbClr val="FF0000"/>
                </a:solidFill>
                <a:latin typeface="Calibri" pitchFamily="34" charset="0"/>
              </a:rPr>
              <a:t>5</a:t>
            </a:r>
            <a:r>
              <a:rPr lang="ru-RU" sz="2000" b="1">
                <a:solidFill>
                  <a:srgbClr val="FF0000"/>
                </a:solidFill>
                <a:latin typeface="Calibri" pitchFamily="34" charset="0"/>
              </a:rPr>
              <a:t> – корни уравнения</a:t>
            </a:r>
            <a:r>
              <a:rPr lang="en-US" sz="2000" b="1">
                <a:solidFill>
                  <a:srgbClr val="FF0000"/>
                </a:solidFill>
                <a:latin typeface="Calibri" pitchFamily="34" charset="0"/>
              </a:rPr>
              <a:t>  </a:t>
            </a:r>
            <a:r>
              <a:rPr lang="en-US" sz="2000" b="1" i="1">
                <a:solidFill>
                  <a:srgbClr val="FF0000"/>
                </a:solidFill>
                <a:latin typeface="Calibri" pitchFamily="34" charset="0"/>
              </a:rPr>
              <a:t>f(x)=0</a:t>
            </a:r>
            <a:r>
              <a:rPr lang="ru-RU" sz="2000" b="1" i="1">
                <a:solidFill>
                  <a:srgbClr val="FF0000"/>
                </a:solidFill>
                <a:latin typeface="Calibri" pitchFamily="34" charset="0"/>
              </a:rPr>
              <a:t> </a:t>
            </a:r>
            <a:endParaRPr lang="ru-RU" sz="2000" i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" name="Диаграмма 31"/>
          <p:cNvGraphicFramePr/>
          <p:nvPr/>
        </p:nvGraphicFramePr>
        <p:xfrm>
          <a:off x="1928794" y="857232"/>
          <a:ext cx="4352925" cy="3848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5" name="TextBox 2"/>
          <p:cNvSpPr txBox="1">
            <a:spLocks noChangeArrowheads="1"/>
          </p:cNvSpPr>
          <p:nvPr/>
        </p:nvSpPr>
        <p:spPr bwMode="auto">
          <a:xfrm>
            <a:off x="214282" y="4643446"/>
            <a:ext cx="8501063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dirty="0" smtClean="0">
                <a:latin typeface="Calibri" pitchFamily="34" charset="0"/>
              </a:rPr>
              <a:t>Свести решение системы уравнений </a:t>
            </a:r>
          </a:p>
          <a:p>
            <a:endParaRPr lang="ru-RU" sz="2400" dirty="0" smtClean="0">
              <a:latin typeface="Calibri" pitchFamily="34" charset="0"/>
            </a:endParaRPr>
          </a:p>
          <a:p>
            <a:r>
              <a:rPr lang="ru-RU" sz="2400" dirty="0" smtClean="0">
                <a:latin typeface="Calibri" pitchFamily="34" charset="0"/>
              </a:rPr>
              <a:t>к решению уравнения </a:t>
            </a:r>
            <a:r>
              <a:rPr lang="en-US" sz="2400" dirty="0" smtClean="0">
                <a:latin typeface="Calibri" pitchFamily="34" charset="0"/>
              </a:rPr>
              <a:t>f(x)-g(x)=0</a:t>
            </a:r>
            <a:r>
              <a:rPr lang="ru-RU" sz="2400" dirty="0" smtClean="0">
                <a:latin typeface="Calibri" pitchFamily="34" charset="0"/>
              </a:rPr>
              <a:t>.</a:t>
            </a:r>
            <a:endParaRPr lang="ru-RU" sz="2400" dirty="0">
              <a:latin typeface="Calibri" pitchFamily="34" charset="0"/>
            </a:endParaRPr>
          </a:p>
          <a:p>
            <a:endParaRPr lang="ru-RU" sz="2400" dirty="0">
              <a:latin typeface="Calibri" pitchFamily="34" charset="0"/>
            </a:endParaRPr>
          </a:p>
        </p:txBody>
      </p:sp>
      <p:sp>
        <p:nvSpPr>
          <p:cNvPr id="3076" name="Text Box 6"/>
          <p:cNvSpPr txBox="1">
            <a:spLocks noChangeArrowheads="1"/>
          </p:cNvSpPr>
          <p:nvPr/>
        </p:nvSpPr>
        <p:spPr bwMode="auto">
          <a:xfrm>
            <a:off x="0" y="285750"/>
            <a:ext cx="79295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>
                <a:latin typeface="Times New Roman" pitchFamily="18" charset="0"/>
              </a:rPr>
              <a:t>Графический способ решения системы уравнений вида</a:t>
            </a:r>
            <a:endParaRPr lang="ru-RU" sz="2400" b="1" i="1">
              <a:latin typeface="Times New Roman" pitchFamily="18" charset="0"/>
            </a:endParaRPr>
          </a:p>
        </p:txBody>
      </p:sp>
      <p:cxnSp>
        <p:nvCxnSpPr>
          <p:cNvPr id="13" name="Прямая со стрелкой 12"/>
          <p:cNvCxnSpPr/>
          <p:nvPr/>
        </p:nvCxnSpPr>
        <p:spPr bwMode="auto">
          <a:xfrm rot="16200000" flipV="1">
            <a:off x="2250282" y="2678906"/>
            <a:ext cx="3714750" cy="71437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 bwMode="auto">
          <a:xfrm flipV="1">
            <a:off x="785813" y="2786063"/>
            <a:ext cx="6643687" cy="9525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9" name="TextBox 56"/>
          <p:cNvSpPr txBox="1">
            <a:spLocks noChangeArrowheads="1"/>
          </p:cNvSpPr>
          <p:nvPr/>
        </p:nvSpPr>
        <p:spPr bwMode="auto">
          <a:xfrm>
            <a:off x="3786182" y="2714620"/>
            <a:ext cx="3571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dirty="0">
                <a:latin typeface="Calibri" pitchFamily="34" charset="0"/>
              </a:rPr>
              <a:t>0</a:t>
            </a:r>
          </a:p>
        </p:txBody>
      </p:sp>
      <p:sp>
        <p:nvSpPr>
          <p:cNvPr id="3080" name="TextBox 57"/>
          <p:cNvSpPr txBox="1">
            <a:spLocks noChangeArrowheads="1"/>
          </p:cNvSpPr>
          <p:nvPr/>
        </p:nvSpPr>
        <p:spPr bwMode="auto">
          <a:xfrm>
            <a:off x="7215188" y="2928938"/>
            <a:ext cx="3571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Calibri" pitchFamily="34" charset="0"/>
              </a:rPr>
              <a:t>Х</a:t>
            </a:r>
          </a:p>
        </p:txBody>
      </p:sp>
      <p:sp>
        <p:nvSpPr>
          <p:cNvPr id="3081" name="TextBox 58"/>
          <p:cNvSpPr txBox="1">
            <a:spLocks noChangeArrowheads="1"/>
          </p:cNvSpPr>
          <p:nvPr/>
        </p:nvSpPr>
        <p:spPr bwMode="auto">
          <a:xfrm>
            <a:off x="3643313" y="714375"/>
            <a:ext cx="3571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Calibri" pitchFamily="34" charset="0"/>
              </a:rPr>
              <a:t>У</a:t>
            </a:r>
          </a:p>
        </p:txBody>
      </p:sp>
      <p:sp>
        <p:nvSpPr>
          <p:cNvPr id="3082" name="TextBox 6"/>
          <p:cNvSpPr txBox="1">
            <a:spLocks noChangeArrowheads="1"/>
          </p:cNvSpPr>
          <p:nvPr/>
        </p:nvSpPr>
        <p:spPr bwMode="auto">
          <a:xfrm rot="18491192">
            <a:off x="1942522" y="3227831"/>
            <a:ext cx="15001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 dirty="0" err="1">
                <a:solidFill>
                  <a:srgbClr val="92D050"/>
                </a:solidFill>
              </a:rPr>
              <a:t>у=</a:t>
            </a:r>
            <a:r>
              <a:rPr lang="en-US" sz="2000" b="1" dirty="0">
                <a:solidFill>
                  <a:srgbClr val="92D050"/>
                </a:solidFill>
              </a:rPr>
              <a:t>f(</a:t>
            </a:r>
            <a:r>
              <a:rPr lang="ru-RU" sz="2000" b="1" dirty="0" err="1">
                <a:solidFill>
                  <a:srgbClr val="92D050"/>
                </a:solidFill>
              </a:rPr>
              <a:t>х</a:t>
            </a:r>
            <a:r>
              <a:rPr lang="en-US" sz="2000" b="1" dirty="0">
                <a:solidFill>
                  <a:srgbClr val="92D050"/>
                </a:solidFill>
              </a:rPr>
              <a:t>)</a:t>
            </a:r>
            <a:endParaRPr lang="ru-RU" sz="2000" b="1" dirty="0">
              <a:solidFill>
                <a:srgbClr val="92D050"/>
              </a:solidFill>
            </a:endParaRPr>
          </a:p>
        </p:txBody>
      </p:sp>
      <p:sp>
        <p:nvSpPr>
          <p:cNvPr id="3085" name="TextBox 21"/>
          <p:cNvSpPr txBox="1">
            <a:spLocks noChangeArrowheads="1"/>
          </p:cNvSpPr>
          <p:nvPr/>
        </p:nvSpPr>
        <p:spPr bwMode="auto">
          <a:xfrm rot="1527802">
            <a:off x="1584737" y="1946110"/>
            <a:ext cx="15001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 dirty="0" err="1">
                <a:solidFill>
                  <a:schemeClr val="accent2">
                    <a:lumMod val="75000"/>
                  </a:schemeClr>
                </a:solidFill>
              </a:rPr>
              <a:t>у=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</a:rPr>
              <a:t>g(</a:t>
            </a:r>
            <a:r>
              <a:rPr lang="ru-RU" sz="2000" b="1" dirty="0" err="1">
                <a:solidFill>
                  <a:schemeClr val="accent2">
                    <a:lumMod val="75000"/>
                  </a:schemeClr>
                </a:solidFill>
              </a:rPr>
              <a:t>х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</a:rPr>
              <a:t>)</a:t>
            </a:r>
            <a:endParaRPr lang="ru-RU" sz="2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091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3796" name="Object 18"/>
          <p:cNvGraphicFramePr>
            <a:graphicFrameLocks noChangeAspect="1"/>
          </p:cNvGraphicFramePr>
          <p:nvPr/>
        </p:nvGraphicFramePr>
        <p:xfrm>
          <a:off x="7770813" y="165100"/>
          <a:ext cx="1081087" cy="812800"/>
        </p:xfrm>
        <a:graphic>
          <a:graphicData uri="http://schemas.openxmlformats.org/presentationml/2006/ole">
            <p:oleObj spid="_x0000_s33796" name="Формула" r:id="rId4" imgW="609480" imgH="457200" progId="Equation.3">
              <p:embed/>
            </p:oleObj>
          </a:graphicData>
        </a:graphic>
      </p:graphicFrame>
      <p:graphicFrame>
        <p:nvGraphicFramePr>
          <p:cNvPr id="33797" name="Object 18"/>
          <p:cNvGraphicFramePr>
            <a:graphicFrameLocks noChangeAspect="1"/>
          </p:cNvGraphicFramePr>
          <p:nvPr/>
        </p:nvGraphicFramePr>
        <p:xfrm>
          <a:off x="5214942" y="4429132"/>
          <a:ext cx="1081087" cy="812800"/>
        </p:xfrm>
        <a:graphic>
          <a:graphicData uri="http://schemas.openxmlformats.org/presentationml/2006/ole">
            <p:oleObj spid="_x0000_s33797" name="Формула" r:id="rId5" imgW="60948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3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" name="Диаграмма 31"/>
          <p:cNvGraphicFramePr/>
          <p:nvPr/>
        </p:nvGraphicFramePr>
        <p:xfrm>
          <a:off x="1928794" y="857232"/>
          <a:ext cx="4352925" cy="3848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5" name="TextBox 2"/>
          <p:cNvSpPr txBox="1">
            <a:spLocks noChangeArrowheads="1"/>
          </p:cNvSpPr>
          <p:nvPr/>
        </p:nvSpPr>
        <p:spPr bwMode="auto">
          <a:xfrm>
            <a:off x="214282" y="4572008"/>
            <a:ext cx="8501063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dirty="0" smtClean="0">
                <a:latin typeface="Calibri" pitchFamily="34" charset="0"/>
              </a:rPr>
              <a:t>Свести решение системы уравнений </a:t>
            </a:r>
          </a:p>
          <a:p>
            <a:endParaRPr lang="ru-RU" sz="2400" dirty="0" smtClean="0">
              <a:latin typeface="Calibri" pitchFamily="34" charset="0"/>
            </a:endParaRPr>
          </a:p>
          <a:p>
            <a:r>
              <a:rPr lang="ru-RU" sz="2400" dirty="0" smtClean="0">
                <a:latin typeface="Calibri" pitchFamily="34" charset="0"/>
              </a:rPr>
              <a:t>к решению уравнения </a:t>
            </a:r>
            <a:r>
              <a:rPr lang="en-US" sz="2400" dirty="0" smtClean="0">
                <a:latin typeface="Calibri" pitchFamily="34" charset="0"/>
              </a:rPr>
              <a:t>f(x)-g(x)=0</a:t>
            </a:r>
            <a:r>
              <a:rPr lang="ru-RU" sz="2400" dirty="0" smtClean="0">
                <a:latin typeface="Calibri" pitchFamily="34" charset="0"/>
              </a:rPr>
              <a:t>.</a:t>
            </a:r>
            <a:endParaRPr lang="ru-RU" sz="2400" dirty="0">
              <a:latin typeface="Calibri" pitchFamily="34" charset="0"/>
            </a:endParaRPr>
          </a:p>
          <a:p>
            <a:endParaRPr lang="ru-RU" sz="2400" dirty="0">
              <a:latin typeface="Calibri" pitchFamily="34" charset="0"/>
            </a:endParaRPr>
          </a:p>
        </p:txBody>
      </p:sp>
      <p:sp>
        <p:nvSpPr>
          <p:cNvPr id="3076" name="Text Box 6"/>
          <p:cNvSpPr txBox="1">
            <a:spLocks noChangeArrowheads="1"/>
          </p:cNvSpPr>
          <p:nvPr/>
        </p:nvSpPr>
        <p:spPr bwMode="auto">
          <a:xfrm>
            <a:off x="0" y="285750"/>
            <a:ext cx="79295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>
                <a:latin typeface="Times New Roman" pitchFamily="18" charset="0"/>
              </a:rPr>
              <a:t>Графический способ решения системы уравнений вида</a:t>
            </a:r>
            <a:endParaRPr lang="ru-RU" sz="2400" b="1" i="1">
              <a:latin typeface="Times New Roman" pitchFamily="18" charset="0"/>
            </a:endParaRPr>
          </a:p>
        </p:txBody>
      </p:sp>
      <p:cxnSp>
        <p:nvCxnSpPr>
          <p:cNvPr id="13" name="Прямая со стрелкой 12"/>
          <p:cNvCxnSpPr/>
          <p:nvPr/>
        </p:nvCxnSpPr>
        <p:spPr bwMode="auto">
          <a:xfrm rot="16200000" flipV="1">
            <a:off x="2250282" y="2678906"/>
            <a:ext cx="3714750" cy="71437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 bwMode="auto">
          <a:xfrm flipV="1">
            <a:off x="785813" y="2786063"/>
            <a:ext cx="6643687" cy="9525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9" name="TextBox 56"/>
          <p:cNvSpPr txBox="1">
            <a:spLocks noChangeArrowheads="1"/>
          </p:cNvSpPr>
          <p:nvPr/>
        </p:nvSpPr>
        <p:spPr bwMode="auto">
          <a:xfrm>
            <a:off x="3786182" y="2714620"/>
            <a:ext cx="3571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dirty="0">
                <a:latin typeface="Calibri" pitchFamily="34" charset="0"/>
              </a:rPr>
              <a:t>0</a:t>
            </a:r>
          </a:p>
        </p:txBody>
      </p:sp>
      <p:sp>
        <p:nvSpPr>
          <p:cNvPr id="3080" name="TextBox 57"/>
          <p:cNvSpPr txBox="1">
            <a:spLocks noChangeArrowheads="1"/>
          </p:cNvSpPr>
          <p:nvPr/>
        </p:nvSpPr>
        <p:spPr bwMode="auto">
          <a:xfrm>
            <a:off x="7215188" y="2928938"/>
            <a:ext cx="3571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Calibri" pitchFamily="34" charset="0"/>
              </a:rPr>
              <a:t>Х</a:t>
            </a:r>
          </a:p>
        </p:txBody>
      </p:sp>
      <p:sp>
        <p:nvSpPr>
          <p:cNvPr id="3081" name="TextBox 58"/>
          <p:cNvSpPr txBox="1">
            <a:spLocks noChangeArrowheads="1"/>
          </p:cNvSpPr>
          <p:nvPr/>
        </p:nvSpPr>
        <p:spPr bwMode="auto">
          <a:xfrm>
            <a:off x="3643313" y="714375"/>
            <a:ext cx="3571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Calibri" pitchFamily="34" charset="0"/>
              </a:rPr>
              <a:t>У</a:t>
            </a:r>
          </a:p>
        </p:txBody>
      </p:sp>
      <p:sp>
        <p:nvSpPr>
          <p:cNvPr id="3082" name="TextBox 6"/>
          <p:cNvSpPr txBox="1">
            <a:spLocks noChangeArrowheads="1"/>
          </p:cNvSpPr>
          <p:nvPr/>
        </p:nvSpPr>
        <p:spPr bwMode="auto">
          <a:xfrm rot="18491192">
            <a:off x="1942522" y="3227831"/>
            <a:ext cx="15001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 dirty="0" err="1">
                <a:solidFill>
                  <a:srgbClr val="92D050"/>
                </a:solidFill>
              </a:rPr>
              <a:t>у=</a:t>
            </a:r>
            <a:r>
              <a:rPr lang="en-US" sz="2000" b="1" dirty="0">
                <a:solidFill>
                  <a:srgbClr val="92D050"/>
                </a:solidFill>
              </a:rPr>
              <a:t>f(</a:t>
            </a:r>
            <a:r>
              <a:rPr lang="ru-RU" sz="2000" b="1" dirty="0" err="1">
                <a:solidFill>
                  <a:srgbClr val="92D050"/>
                </a:solidFill>
              </a:rPr>
              <a:t>х</a:t>
            </a:r>
            <a:r>
              <a:rPr lang="en-US" sz="2000" b="1" dirty="0">
                <a:solidFill>
                  <a:srgbClr val="92D050"/>
                </a:solidFill>
              </a:rPr>
              <a:t>)</a:t>
            </a:r>
            <a:endParaRPr lang="ru-RU" sz="2000" b="1" dirty="0">
              <a:solidFill>
                <a:srgbClr val="92D050"/>
              </a:solidFill>
            </a:endParaRPr>
          </a:p>
        </p:txBody>
      </p:sp>
      <p:sp>
        <p:nvSpPr>
          <p:cNvPr id="7178" name="TextBox 7"/>
          <p:cNvSpPr txBox="1">
            <a:spLocks noChangeArrowheads="1"/>
          </p:cNvSpPr>
          <p:nvPr/>
        </p:nvSpPr>
        <p:spPr bwMode="auto">
          <a:xfrm>
            <a:off x="3143240" y="2786058"/>
            <a:ext cx="5000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х</a:t>
            </a:r>
            <a:r>
              <a:rPr lang="ru-RU" b="1" baseline="-25000" dirty="0">
                <a:solidFill>
                  <a:srgbClr val="FF0000"/>
                </a:solidFill>
              </a:rPr>
              <a:t>1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7179" name="TextBox 8"/>
          <p:cNvSpPr txBox="1">
            <a:spLocks noChangeArrowheads="1"/>
          </p:cNvSpPr>
          <p:nvPr/>
        </p:nvSpPr>
        <p:spPr bwMode="auto">
          <a:xfrm>
            <a:off x="4714876" y="2857496"/>
            <a:ext cx="5000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х</a:t>
            </a:r>
            <a:r>
              <a:rPr lang="ru-RU" b="1" baseline="-25000" dirty="0">
                <a:solidFill>
                  <a:srgbClr val="FF0000"/>
                </a:solidFill>
              </a:rPr>
              <a:t>2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085" name="TextBox 21"/>
          <p:cNvSpPr txBox="1">
            <a:spLocks noChangeArrowheads="1"/>
          </p:cNvSpPr>
          <p:nvPr/>
        </p:nvSpPr>
        <p:spPr bwMode="auto">
          <a:xfrm rot="1527802">
            <a:off x="1584737" y="1946110"/>
            <a:ext cx="15001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 dirty="0" err="1">
                <a:solidFill>
                  <a:schemeClr val="accent2">
                    <a:lumMod val="75000"/>
                  </a:schemeClr>
                </a:solidFill>
              </a:rPr>
              <a:t>у=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</a:rPr>
              <a:t>g(</a:t>
            </a:r>
            <a:r>
              <a:rPr lang="ru-RU" sz="2000" b="1" dirty="0" err="1">
                <a:solidFill>
                  <a:schemeClr val="accent2">
                    <a:lumMod val="75000"/>
                  </a:schemeClr>
                </a:solidFill>
              </a:rPr>
              <a:t>х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</a:rPr>
              <a:t>)</a:t>
            </a:r>
            <a:endParaRPr lang="ru-RU" sz="2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 rot="5400000">
            <a:off x="4571998" y="2643184"/>
            <a:ext cx="285757" cy="2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>
            <a:off x="3354155" y="2640469"/>
            <a:ext cx="286438" cy="6116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>
            <a:spLocks noChangeArrowheads="1"/>
          </p:cNvSpPr>
          <p:nvPr/>
        </p:nvSpPr>
        <p:spPr bwMode="auto">
          <a:xfrm>
            <a:off x="142844" y="5786454"/>
            <a:ext cx="475822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rgbClr val="FF0000"/>
                </a:solidFill>
                <a:latin typeface="Calibri" pitchFamily="34" charset="0"/>
              </a:rPr>
              <a:t>х</a:t>
            </a:r>
            <a:r>
              <a:rPr lang="ru-RU" sz="2000" b="1" baseline="-25000" dirty="0">
                <a:solidFill>
                  <a:srgbClr val="FF0000"/>
                </a:solidFill>
                <a:latin typeface="Calibri" pitchFamily="34" charset="0"/>
              </a:rPr>
              <a:t>1</a:t>
            </a:r>
            <a:r>
              <a:rPr lang="ru-RU" sz="2000" b="1" dirty="0">
                <a:solidFill>
                  <a:srgbClr val="FF0000"/>
                </a:solidFill>
                <a:latin typeface="Calibri" pitchFamily="34" charset="0"/>
              </a:rPr>
              <a:t>, х</a:t>
            </a:r>
            <a:r>
              <a:rPr lang="ru-RU" sz="2000" b="1" baseline="-25000" dirty="0">
                <a:solidFill>
                  <a:srgbClr val="FF0000"/>
                </a:solidFill>
                <a:latin typeface="Calibri" pitchFamily="34" charset="0"/>
              </a:rPr>
              <a:t>2</a:t>
            </a:r>
            <a:r>
              <a:rPr lang="ru-RU" sz="2000" b="1" dirty="0">
                <a:solidFill>
                  <a:srgbClr val="FF0000"/>
                </a:solidFill>
                <a:latin typeface="Calibri" pitchFamily="34" charset="0"/>
              </a:rPr>
              <a:t> – корни уравнения </a:t>
            </a:r>
            <a:r>
              <a:rPr lang="en-US" sz="2000" b="1" dirty="0">
                <a:solidFill>
                  <a:srgbClr val="FF0000"/>
                </a:solidFill>
                <a:latin typeface="Calibri" pitchFamily="34" charset="0"/>
              </a:rPr>
              <a:t>f</a:t>
            </a:r>
            <a:r>
              <a:rPr lang="ru-RU" sz="2000" b="1" baseline="-25000" dirty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ru-RU" sz="2000" b="1" dirty="0">
                <a:solidFill>
                  <a:srgbClr val="FF0000"/>
                </a:solidFill>
                <a:latin typeface="Calibri" pitchFamily="34" charset="0"/>
              </a:rPr>
              <a:t>(</a:t>
            </a:r>
            <a:r>
              <a:rPr lang="en-US" sz="2000" b="1" dirty="0">
                <a:solidFill>
                  <a:srgbClr val="FF0000"/>
                </a:solidFill>
                <a:latin typeface="Calibri" pitchFamily="34" charset="0"/>
              </a:rPr>
              <a:t>x</a:t>
            </a:r>
            <a:r>
              <a:rPr lang="ru-RU" sz="2000" b="1" dirty="0" smtClean="0">
                <a:solidFill>
                  <a:srgbClr val="FF0000"/>
                </a:solidFill>
                <a:latin typeface="Calibri" pitchFamily="34" charset="0"/>
              </a:rPr>
              <a:t>)-</a:t>
            </a:r>
            <a:r>
              <a:rPr lang="en-US" sz="2000" b="1" dirty="0" smtClean="0">
                <a:solidFill>
                  <a:srgbClr val="FF0000"/>
                </a:solidFill>
                <a:latin typeface="Calibri" pitchFamily="34" charset="0"/>
              </a:rPr>
              <a:t>g</a:t>
            </a:r>
            <a:r>
              <a:rPr lang="ru-RU" sz="2000" b="1" baseline="-25000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ru-RU" sz="2000" b="1" dirty="0">
                <a:solidFill>
                  <a:srgbClr val="FF0000"/>
                </a:solidFill>
                <a:latin typeface="Calibri" pitchFamily="34" charset="0"/>
              </a:rPr>
              <a:t>(</a:t>
            </a:r>
            <a:r>
              <a:rPr lang="en-US" sz="2000" b="1" dirty="0">
                <a:solidFill>
                  <a:srgbClr val="FF0000"/>
                </a:solidFill>
                <a:latin typeface="Calibri" pitchFamily="34" charset="0"/>
              </a:rPr>
              <a:t>x</a:t>
            </a:r>
            <a:r>
              <a:rPr lang="ru-RU" sz="2000" b="1" dirty="0" smtClean="0">
                <a:solidFill>
                  <a:srgbClr val="FF0000"/>
                </a:solidFill>
                <a:latin typeface="Calibri" pitchFamily="34" charset="0"/>
              </a:rPr>
              <a:t>)=0; </a:t>
            </a:r>
          </a:p>
          <a:p>
            <a:r>
              <a:rPr lang="ru-RU" sz="2000" dirty="0" smtClean="0">
                <a:solidFill>
                  <a:srgbClr val="FF0000"/>
                </a:solidFill>
                <a:latin typeface="Calibri" pitchFamily="34" charset="0"/>
              </a:rPr>
              <a:t>(</a:t>
            </a:r>
            <a:r>
              <a:rPr lang="ru-RU" sz="2000" b="1" dirty="0" smtClean="0">
                <a:solidFill>
                  <a:srgbClr val="FF0000"/>
                </a:solidFill>
                <a:latin typeface="Calibri" pitchFamily="34" charset="0"/>
              </a:rPr>
              <a:t>х</a:t>
            </a:r>
            <a:r>
              <a:rPr lang="ru-RU" sz="2000" b="1" baseline="-25000" dirty="0" smtClean="0">
                <a:solidFill>
                  <a:srgbClr val="FF0000"/>
                </a:solidFill>
                <a:latin typeface="Calibri" pitchFamily="34" charset="0"/>
              </a:rPr>
              <a:t>1</a:t>
            </a:r>
            <a:r>
              <a:rPr lang="ru-RU" sz="2000" b="1" dirty="0" smtClean="0">
                <a:solidFill>
                  <a:srgbClr val="FF0000"/>
                </a:solidFill>
                <a:latin typeface="Calibri" pitchFamily="34" charset="0"/>
              </a:rPr>
              <a:t>,</a:t>
            </a:r>
            <a:r>
              <a:rPr lang="en-US" sz="2000" b="1" dirty="0" smtClean="0">
                <a:solidFill>
                  <a:srgbClr val="FF0000"/>
                </a:solidFill>
                <a:latin typeface="Calibri" pitchFamily="34" charset="0"/>
              </a:rPr>
              <a:t>f</a:t>
            </a:r>
            <a:r>
              <a:rPr lang="ru-RU" sz="2000" b="1" baseline="-25000" dirty="0" smtClean="0">
                <a:solidFill>
                  <a:srgbClr val="FF0000"/>
                </a:solidFill>
                <a:latin typeface="Calibri" pitchFamily="34" charset="0"/>
              </a:rPr>
              <a:t>1</a:t>
            </a:r>
            <a:r>
              <a:rPr lang="ru-RU" sz="2000" b="1" dirty="0" smtClean="0">
                <a:solidFill>
                  <a:srgbClr val="FF0000"/>
                </a:solidFill>
                <a:latin typeface="Calibri" pitchFamily="34" charset="0"/>
              </a:rPr>
              <a:t>), (х</a:t>
            </a:r>
            <a:r>
              <a:rPr lang="ru-RU" sz="2000" b="1" baseline="-25000" dirty="0" smtClean="0">
                <a:solidFill>
                  <a:srgbClr val="FF0000"/>
                </a:solidFill>
                <a:latin typeface="Calibri" pitchFamily="34" charset="0"/>
              </a:rPr>
              <a:t>2</a:t>
            </a:r>
            <a:r>
              <a:rPr lang="ru-RU" sz="2000" b="1" dirty="0" smtClean="0">
                <a:solidFill>
                  <a:srgbClr val="FF0000"/>
                </a:solidFill>
                <a:latin typeface="Calibri" pitchFamily="34" charset="0"/>
              </a:rPr>
              <a:t>,</a:t>
            </a:r>
            <a:r>
              <a:rPr lang="en-US" sz="2000" b="1" dirty="0" smtClean="0">
                <a:solidFill>
                  <a:srgbClr val="FF0000"/>
                </a:solidFill>
                <a:latin typeface="Calibri" pitchFamily="34" charset="0"/>
              </a:rPr>
              <a:t>f</a:t>
            </a:r>
            <a:r>
              <a:rPr lang="ru-RU" sz="2000" b="1" baseline="-25000" dirty="0" smtClean="0">
                <a:solidFill>
                  <a:srgbClr val="FF0000"/>
                </a:solidFill>
                <a:latin typeface="Calibri" pitchFamily="34" charset="0"/>
              </a:rPr>
              <a:t>2</a:t>
            </a:r>
            <a:r>
              <a:rPr lang="ru-RU" sz="2000" b="1" dirty="0" smtClean="0">
                <a:solidFill>
                  <a:srgbClr val="FF0000"/>
                </a:solidFill>
                <a:latin typeface="Calibri" pitchFamily="34" charset="0"/>
              </a:rPr>
              <a:t>) </a:t>
            </a:r>
            <a:r>
              <a:rPr lang="en-US" sz="2000" b="1" dirty="0" smtClean="0">
                <a:solidFill>
                  <a:srgbClr val="FF0000"/>
                </a:solidFill>
                <a:latin typeface="Calibri" pitchFamily="34" charset="0"/>
              </a:rPr>
              <a:t>–</a:t>
            </a:r>
            <a:r>
              <a:rPr lang="ru-RU" sz="2000" b="1" dirty="0" smtClean="0">
                <a:solidFill>
                  <a:srgbClr val="FF0000"/>
                </a:solidFill>
                <a:latin typeface="Calibri" pitchFamily="34" charset="0"/>
              </a:rPr>
              <a:t> корни системы уравнений</a:t>
            </a:r>
            <a:r>
              <a:rPr lang="en-US" sz="2000" b="1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3091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9" name="TextBox 6"/>
          <p:cNvSpPr txBox="1">
            <a:spLocks noChangeArrowheads="1"/>
          </p:cNvSpPr>
          <p:nvPr/>
        </p:nvSpPr>
        <p:spPr bwMode="auto">
          <a:xfrm rot="18084556">
            <a:off x="4585728" y="1299005"/>
            <a:ext cx="15001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 dirty="0" err="1">
                <a:solidFill>
                  <a:srgbClr val="7030A0"/>
                </a:solidFill>
              </a:rPr>
              <a:t>у=</a:t>
            </a:r>
            <a:r>
              <a:rPr lang="en-US" sz="2000" b="1" dirty="0">
                <a:solidFill>
                  <a:srgbClr val="7030A0"/>
                </a:solidFill>
              </a:rPr>
              <a:t>f(</a:t>
            </a:r>
            <a:r>
              <a:rPr lang="ru-RU" sz="2000" b="1" dirty="0" err="1">
                <a:solidFill>
                  <a:srgbClr val="7030A0"/>
                </a:solidFill>
              </a:rPr>
              <a:t>х</a:t>
            </a:r>
            <a:r>
              <a:rPr lang="en-US" sz="2000" b="1" dirty="0" smtClean="0">
                <a:solidFill>
                  <a:srgbClr val="7030A0"/>
                </a:solidFill>
              </a:rPr>
              <a:t>)</a:t>
            </a:r>
            <a:r>
              <a:rPr lang="ru-RU" sz="2000" b="1" dirty="0" smtClean="0">
                <a:solidFill>
                  <a:srgbClr val="7030A0"/>
                </a:solidFill>
              </a:rPr>
              <a:t>-</a:t>
            </a:r>
            <a:r>
              <a:rPr lang="en-US" sz="2000" b="1" dirty="0" smtClean="0">
                <a:solidFill>
                  <a:srgbClr val="7030A0"/>
                </a:solidFill>
              </a:rPr>
              <a:t>g(x)</a:t>
            </a:r>
            <a:endParaRPr lang="ru-RU" sz="2000" b="1" dirty="0">
              <a:solidFill>
                <a:srgbClr val="7030A0"/>
              </a:solidFill>
            </a:endParaRPr>
          </a:p>
        </p:txBody>
      </p:sp>
      <p:graphicFrame>
        <p:nvGraphicFramePr>
          <p:cNvPr id="34820" name="Object 18"/>
          <p:cNvGraphicFramePr>
            <a:graphicFrameLocks noChangeAspect="1"/>
          </p:cNvGraphicFramePr>
          <p:nvPr/>
        </p:nvGraphicFramePr>
        <p:xfrm>
          <a:off x="7770813" y="165100"/>
          <a:ext cx="1081087" cy="812800"/>
        </p:xfrm>
        <a:graphic>
          <a:graphicData uri="http://schemas.openxmlformats.org/presentationml/2006/ole">
            <p:oleObj spid="_x0000_s34820" name="Формула" r:id="rId4" imgW="609480" imgH="457200" progId="Equation.3">
              <p:embed/>
            </p:oleObj>
          </a:graphicData>
        </a:graphic>
      </p:graphicFrame>
      <p:graphicFrame>
        <p:nvGraphicFramePr>
          <p:cNvPr id="34821" name="Object 18"/>
          <p:cNvGraphicFramePr>
            <a:graphicFrameLocks noChangeAspect="1"/>
          </p:cNvGraphicFramePr>
          <p:nvPr/>
        </p:nvGraphicFramePr>
        <p:xfrm>
          <a:off x="5214942" y="4286256"/>
          <a:ext cx="1081087" cy="812800"/>
        </p:xfrm>
        <a:graphic>
          <a:graphicData uri="http://schemas.openxmlformats.org/presentationml/2006/ole">
            <p:oleObj spid="_x0000_s34821" name="Формула" r:id="rId5" imgW="60948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8" grpId="0" autoUpdateAnimBg="0"/>
      <p:bldP spid="7179" grpId="0" autoUpdateAnimBg="0"/>
      <p:bldP spid="17" grpId="0" autoUpdateAnimBg="0"/>
      <p:bldP spid="3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3"/>
          <p:cNvSpPr txBox="1">
            <a:spLocks noChangeArrowheads="1"/>
          </p:cNvSpPr>
          <p:nvPr/>
        </p:nvSpPr>
        <p:spPr bwMode="auto">
          <a:xfrm>
            <a:off x="0" y="500063"/>
            <a:ext cx="9144000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 i="1" dirty="0">
                <a:solidFill>
                  <a:srgbClr val="008000"/>
                </a:solidFill>
              </a:rPr>
              <a:t>Домашнее задание:</a:t>
            </a:r>
          </a:p>
          <a:p>
            <a:endParaRPr lang="ru-RU" sz="2400" dirty="0"/>
          </a:p>
        </p:txBody>
      </p:sp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0418" name="Picture 2"/>
          <p:cNvPicPr>
            <a:picLocks noChangeAspect="1" noChangeArrowheads="1"/>
          </p:cNvPicPr>
          <p:nvPr/>
        </p:nvPicPr>
        <p:blipFill>
          <a:blip r:embed="rId2"/>
          <a:srcRect l="9521" t="36133" r="9179" b="16015"/>
          <a:stretch>
            <a:fillRect/>
          </a:stretch>
        </p:blipFill>
        <p:spPr bwMode="auto">
          <a:xfrm>
            <a:off x="214282" y="1000108"/>
            <a:ext cx="8900592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747</TotalTime>
  <Words>212</Words>
  <Application>Microsoft Office PowerPoint</Application>
  <PresentationFormat>Экран (4:3)</PresentationFormat>
  <Paragraphs>54</Paragraphs>
  <Slides>5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8" baseType="lpstr">
      <vt:lpstr>Тема Office</vt:lpstr>
      <vt:lpstr>1_Оформление по умолчанию</vt:lpstr>
      <vt:lpstr>Формула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X55SV</dc:creator>
  <cp:lastModifiedBy>гимназия №1520</cp:lastModifiedBy>
  <cp:revision>87</cp:revision>
  <dcterms:created xsi:type="dcterms:W3CDTF">2010-01-01T07:37:34Z</dcterms:created>
  <dcterms:modified xsi:type="dcterms:W3CDTF">2011-01-11T12:32:36Z</dcterms:modified>
</cp:coreProperties>
</file>