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FFF99"/>
    <a:srgbClr val="FFD4B7"/>
    <a:srgbClr val="FF6600"/>
    <a:srgbClr val="CCFFFF"/>
    <a:srgbClr val="66FF33"/>
    <a:srgbClr val="A7A7FF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3" autoAdjust="0"/>
    <p:restoredTop sz="94761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59F76-B103-41A1-94AB-2C0556BF7D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26569-D945-4737-AA2C-DE1CC7EAFB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DE92C-63EA-494E-9407-D23C540971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231A3-81C1-4CE6-8F1C-EC0296458A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CA387-C1B3-4951-90A5-1257D3D87B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D14AB-C2C2-41F9-879C-F3D2BB4D41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4B8C2-83BC-4C19-AF6A-8D0EB0FBDF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6BF05-89FC-4321-9405-8CE9B2AC62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51880-6C42-4427-BDA8-62CCFC2007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D3662-AE17-40EB-B963-984C5EBBDA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8C2F4-2B93-4F36-91C9-C416EDAA56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EC006C-E1F2-491B-9772-A4FF78E8C5A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4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685800" y="1905000"/>
            <a:ext cx="66294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Человек - Человек</a:t>
            </a:r>
          </a:p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Медицинские профессии</a:t>
            </a:r>
          </a:p>
        </p:txBody>
      </p:sp>
      <p:pic>
        <p:nvPicPr>
          <p:cNvPr id="5126" name="Picture 6" descr="j02119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456238"/>
            <a:ext cx="2286000" cy="1401762"/>
          </a:xfrm>
          <a:prstGeom prst="rect">
            <a:avLst/>
          </a:prstGeom>
          <a:noFill/>
        </p:spPr>
      </p:pic>
      <p:pic>
        <p:nvPicPr>
          <p:cNvPr id="5127" name="Picture 7" descr="j02407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4648200"/>
            <a:ext cx="1406525" cy="2209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7" descr="DSC006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04800"/>
            <a:ext cx="4572000" cy="3429000"/>
          </a:xfrm>
          <a:prstGeom prst="rect">
            <a:avLst/>
          </a:prstGeom>
          <a:noFill/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0"/>
            <a:ext cx="4654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1"/>
          </a:p>
          <a:p>
            <a:r>
              <a:rPr lang="ru-RU" b="1"/>
              <a:t>ШИГАПОВ ФИРАИЛЬ КАШАПОВИЧ</a:t>
            </a:r>
          </a:p>
          <a:p>
            <a:r>
              <a:rPr lang="ru-RU" sz="1600" b="1"/>
              <a:t>Главный врач МБУЗ «Чистопольская ЦРБ»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724400" y="0"/>
            <a:ext cx="42068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/>
              <a:t>  По специальности Ф. Шигапов  врач травматолог. В 1972 г. поступил в Медицинский институт на лечебный факультет, а в 1977 году закончил. Он выбрал специальность хирурга на 6-ом курсе их обучают выдающиеся профессора. 7-ой курс интернатура, он работает и учится. Приезжает в Чистополь работать.</a:t>
            </a:r>
          </a:p>
          <a:p>
            <a:r>
              <a:rPr lang="ru-RU" sz="1800"/>
              <a:t>  «Я с детства хотел помогать людям, очень сильно люблю детей. Моя работа хороша, тем что людям помогаешь. Многие врачи работают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0" y="3733800"/>
            <a:ext cx="923607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/>
              <a:t>по призванию. От правильного диагноза зависит жизнь больного. В медицине есть такое изречение «НОНОТЕРРА» - не вреди. Когда больной </a:t>
            </a:r>
          </a:p>
          <a:p>
            <a:r>
              <a:rPr lang="ru-RU" sz="1800"/>
              <a:t>человек выздоравливает на душе сразу же становиться хорошо, спокойно </a:t>
            </a:r>
          </a:p>
          <a:p>
            <a:r>
              <a:rPr lang="ru-RU" sz="1800"/>
              <a:t>и дальше хочется работать.»</a:t>
            </a:r>
          </a:p>
          <a:p>
            <a:r>
              <a:rPr lang="ru-RU" sz="1800"/>
              <a:t>   Также Шигапов работал в Алексеевке 3 года, потом переехал в Чистополь,</a:t>
            </a:r>
          </a:p>
          <a:p>
            <a:r>
              <a:rPr lang="ru-RU" sz="1800"/>
              <a:t> стал заниматься только хирургией. Ездил на повышение в Курган к Гаврилу Абрамовичу Елизарову.</a:t>
            </a:r>
          </a:p>
          <a:p>
            <a:r>
              <a:rPr lang="ru-RU" sz="1800"/>
              <a:t>   Врачи безвывозно находятся в больнице. Находятся постоянно в физическом и нервном напряжении. Но когда они вылечивают больного, то их душевное состояние становится более спокойным, словно они совершили героический поступок.  </a:t>
            </a:r>
          </a:p>
          <a:p>
            <a:endParaRPr 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DSC002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3036888"/>
            <a:ext cx="4572000" cy="3821112"/>
          </a:xfrm>
          <a:prstGeom prst="rect">
            <a:avLst/>
          </a:prstGeom>
          <a:noFill/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88925" y="873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990600" y="304800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 b="1"/>
              <a:t>Тысячи медицинских сестёр несут службу здоровья в лечебных       </a:t>
            </a:r>
          </a:p>
          <a:p>
            <a:r>
              <a:rPr lang="ru-RU" sz="1800" b="1"/>
              <a:t>                                  учреждениях страны.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1143000"/>
            <a:ext cx="454025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 i="1"/>
              <a:t>«В белом – пребелом халате</a:t>
            </a:r>
          </a:p>
          <a:p>
            <a:r>
              <a:rPr lang="ru-RU" sz="1800" b="1" i="1"/>
              <a:t> Летом, весною, зимой</a:t>
            </a:r>
          </a:p>
          <a:p>
            <a:r>
              <a:rPr lang="ru-RU" sz="1800" b="1" i="1"/>
              <a:t> Берёзка в больничной палате – </a:t>
            </a:r>
          </a:p>
          <a:p>
            <a:r>
              <a:rPr lang="ru-RU" sz="1800" b="1" i="1"/>
              <a:t> Символ России самой.</a:t>
            </a:r>
          </a:p>
          <a:p>
            <a:r>
              <a:rPr lang="ru-RU" sz="1800" b="1" i="1"/>
              <a:t> Таблеткой и шуткой поможет,</a:t>
            </a:r>
          </a:p>
          <a:p>
            <a:r>
              <a:rPr lang="ru-RU" sz="1800" b="1" i="1"/>
              <a:t> А если не кончится боль,</a:t>
            </a:r>
          </a:p>
          <a:p>
            <a:r>
              <a:rPr lang="ru-RU" sz="1800" b="1" i="1"/>
              <a:t> На лоб раскаленный положит</a:t>
            </a:r>
          </a:p>
          <a:p>
            <a:r>
              <a:rPr lang="ru-RU" sz="1800" b="1" i="1"/>
              <a:t> Защиту от вреда – ладонь,</a:t>
            </a:r>
          </a:p>
          <a:p>
            <a:r>
              <a:rPr lang="ru-RU" sz="1800" b="1" i="1"/>
              <a:t> Как в годы войны в медсанбате,</a:t>
            </a:r>
          </a:p>
          <a:p>
            <a:r>
              <a:rPr lang="ru-RU" sz="1800" b="1" i="1"/>
              <a:t> «Сестричка легка и быстра</a:t>
            </a:r>
          </a:p>
          <a:p>
            <a:r>
              <a:rPr lang="ru-RU" sz="1800" b="1" i="1"/>
              <a:t> Не только для тех, кто в палате,</a:t>
            </a:r>
          </a:p>
          <a:p>
            <a:r>
              <a:rPr lang="ru-RU" sz="1800" b="1" i="1"/>
              <a:t> Всем страждущим людям сестра.»»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3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3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3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53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53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53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53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53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69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/>
              <a:t>                    Практическая часть.</a:t>
            </a:r>
          </a:p>
          <a:p>
            <a:endParaRPr lang="ru-RU" sz="2400" b="1"/>
          </a:p>
          <a:p>
            <a:endParaRPr lang="ru-RU" sz="2400" b="1"/>
          </a:p>
          <a:p>
            <a:r>
              <a:rPr lang="ru-RU" sz="2400"/>
              <a:t> </a:t>
            </a:r>
            <a:r>
              <a:rPr lang="ru-RU" sz="2400" b="1"/>
              <a:t>Задание 1.</a:t>
            </a:r>
            <a:r>
              <a:rPr lang="ru-RU" sz="2400"/>
              <a:t> Измерьте артериальное давление. Объясните ход практических действий.</a:t>
            </a:r>
          </a:p>
          <a:p>
            <a:endParaRPr lang="ru-RU" sz="2400"/>
          </a:p>
          <a:p>
            <a:endParaRPr lang="ru-RU" sz="2400"/>
          </a:p>
          <a:p>
            <a:r>
              <a:rPr lang="ru-RU" sz="2400"/>
              <a:t> </a:t>
            </a:r>
          </a:p>
          <a:p>
            <a:r>
              <a:rPr lang="ru-RU" sz="2400"/>
              <a:t> </a:t>
            </a:r>
            <a:r>
              <a:rPr lang="ru-RU" sz="2400" b="1"/>
              <a:t>Задание 2.</a:t>
            </a:r>
            <a:r>
              <a:rPr lang="ru-RU" sz="2400"/>
              <a:t> Окажите первую помощь при кровотечении. Объясните ваши действия.</a:t>
            </a:r>
          </a:p>
          <a:p>
            <a:endParaRPr lang="ru-RU" sz="2400"/>
          </a:p>
          <a:p>
            <a:endParaRPr lang="ru-RU" sz="2400"/>
          </a:p>
          <a:p>
            <a:endParaRPr lang="ru-RU" sz="2400"/>
          </a:p>
          <a:p>
            <a:r>
              <a:rPr lang="ru-RU" sz="2400" b="1"/>
              <a:t> Задание 3.</a:t>
            </a:r>
            <a:r>
              <a:rPr lang="ru-RU" sz="2400"/>
              <a:t> Наложите бинтовую повязку</a:t>
            </a:r>
            <a:r>
              <a:rPr lang="ru-RU"/>
              <a:t> </a:t>
            </a:r>
            <a:r>
              <a:rPr lang="ru-RU" sz="2400"/>
              <a:t>на кисть руки. Расскажите технику наложения бинта.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" y="685800"/>
            <a:ext cx="43434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 «Медицинская профессия требует не только глубоких специальных знаний, умений и навыков, но и высоких душевных качеств. </a:t>
            </a:r>
          </a:p>
          <a:p>
            <a:r>
              <a:rPr lang="ru-RU"/>
              <a:t>   Медикам люди доверяют самое дорогое – своё здоровье,  здоровье своих близких. Безраздельная готовность сражаться за жизнь человека, чуткость и доброта, постоянное совершенствование знаний, постоянный поиск нового – вот что отличает настоящего медика.»</a:t>
            </a:r>
          </a:p>
        </p:txBody>
      </p:sp>
      <p:pic>
        <p:nvPicPr>
          <p:cNvPr id="17413" name="Picture 5" descr="DSC0059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0"/>
            <a:ext cx="4572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/>
              <a:t>Тип профессий</a:t>
            </a: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514600" y="2743200"/>
            <a:ext cx="4191000" cy="1524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/>
              <a:t>Тип профессий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5715000" y="19050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4572000" y="1676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 flipV="1">
            <a:off x="2514600" y="20574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2438400" y="39624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867400" y="4114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5" name="Oval 11"/>
          <p:cNvSpPr>
            <a:spLocks noChangeArrowheads="1"/>
          </p:cNvSpPr>
          <p:nvPr/>
        </p:nvSpPr>
        <p:spPr bwMode="auto">
          <a:xfrm>
            <a:off x="914400" y="8382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Человек - природа</a:t>
            </a:r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3352800" y="4572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Человек – техника</a:t>
            </a:r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6019800" y="7620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Человек - человек</a:t>
            </a:r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838200" y="48006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Человек – знаковая</a:t>
            </a:r>
          </a:p>
          <a:p>
            <a:pPr algn="ctr"/>
            <a:r>
              <a:rPr lang="ru-RU" sz="1800"/>
              <a:t> система</a:t>
            </a:r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5334000" y="4876800"/>
            <a:ext cx="3200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Человек – художественный </a:t>
            </a:r>
          </a:p>
          <a:p>
            <a:pPr algn="ctr"/>
            <a:r>
              <a:rPr lang="ru-RU" sz="1800"/>
              <a:t>образ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  <p:bldP spid="6151" grpId="0" animBg="1"/>
      <p:bldP spid="6152" grpId="0" animBg="1"/>
      <p:bldP spid="6153" grpId="0" animBg="1"/>
      <p:bldP spid="6155" grpId="0" animBg="1"/>
      <p:bldP spid="6158" grpId="0" animBg="1"/>
      <p:bldP spid="6159" grpId="0" animBg="1"/>
      <p:bldP spid="6160" grpId="0" animBg="1"/>
      <p:bldP spid="61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“</a:t>
            </a:r>
            <a:r>
              <a:rPr lang="ru-RU" sz="4000"/>
              <a:t>Человек – Человек</a:t>
            </a:r>
            <a:r>
              <a:rPr lang="en-US" sz="4000"/>
              <a:t>”</a:t>
            </a:r>
            <a:r>
              <a:rPr lang="ru-RU" sz="4000"/>
              <a:t/>
            </a:r>
            <a:br>
              <a:rPr lang="ru-RU" sz="4000"/>
            </a:br>
            <a:r>
              <a:rPr lang="ru-RU" sz="4000"/>
              <a:t>Психологические качества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Умение устанавливать и поддерживать деловые контакты.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Понимать состояние людей.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Оказывать влияние на других.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Организаторские способности.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Эмоциональная устойчивость.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Тактичность.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Выдержка.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Доброжелательность.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/>
              <a:t>Речевая способность.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4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124200"/>
          </a:xfrm>
        </p:spPr>
        <p:txBody>
          <a:bodyPr/>
          <a:lstStyle/>
          <a:p>
            <a:pPr algn="l"/>
            <a:r>
              <a:rPr lang="ru-RU" sz="2000"/>
              <a:t> </a:t>
            </a:r>
            <a:br>
              <a:rPr lang="ru-RU" sz="2000"/>
            </a:br>
            <a:r>
              <a:rPr lang="ru-RU" sz="2000"/>
              <a:t/>
            </a:r>
            <a:br>
              <a:rPr lang="ru-RU" sz="2000"/>
            </a:br>
            <a:r>
              <a:rPr lang="ru-RU" sz="2000"/>
              <a:t/>
            </a:r>
            <a:br>
              <a:rPr lang="ru-RU" sz="2000"/>
            </a:br>
            <a:r>
              <a:rPr lang="ru-RU" sz="2000"/>
              <a:t> «Клянусь Аполлону – врачу, Эскулапу, Гигее и Панацее, всем богам и богиням, взывая их свидетелями, что присягу эту и последующие обязательства сохраню строго по мере моих сил и способностей…</a:t>
            </a:r>
            <a:br>
              <a:rPr lang="ru-RU" sz="2000"/>
            </a:br>
            <a:r>
              <a:rPr lang="ru-RU" sz="2000"/>
              <a:t>  Образ жизни больных буду устраивать для их пользы, по мере моих сил и способностей, будучи далеким от всякого повреждения и всяческого вреда…</a:t>
            </a:r>
            <a:br>
              <a:rPr lang="ru-RU" sz="2000"/>
            </a:br>
            <a:r>
              <a:rPr lang="ru-RU" sz="2000"/>
              <a:t>  Если присягу сию сохраню свято и ни в чем ее не приступлю, да будет мне дозволено в счастье и уважении всех людей вести жизнь мою во все времена, и блаженными плодами моего искусства пользоваться обильно; если же присягу сию преступлю и стану вероломным, пусть тогда противной станет мне судьба моя…» </a:t>
            </a:r>
            <a:br>
              <a:rPr lang="ru-RU" sz="2000"/>
            </a:br>
            <a:r>
              <a:rPr lang="ru-RU" sz="2000"/>
              <a:t>                                                                         </a:t>
            </a:r>
            <a:r>
              <a:rPr lang="ru-RU" sz="1600"/>
              <a:t>Из клятвы Гиппократа 460 – 377 гг.</a:t>
            </a:r>
          </a:p>
        </p:txBody>
      </p:sp>
      <p:pic>
        <p:nvPicPr>
          <p:cNvPr id="9220" name="Picture 4" descr="j028491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38400" y="4191000"/>
            <a:ext cx="3657600" cy="2419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/>
              <a:t>                        </a:t>
            </a:r>
            <a:r>
              <a:rPr lang="ru-RU" sz="2000"/>
              <a:t>Медицина в нашем городе.</a:t>
            </a:r>
          </a:p>
          <a:p>
            <a:pPr marL="609600" indent="-609600">
              <a:buFontTx/>
              <a:buNone/>
            </a:pPr>
            <a:r>
              <a:rPr lang="ru-RU" sz="2000"/>
              <a:t>                         Медикам были заданы следующие вопросы:</a:t>
            </a:r>
          </a:p>
          <a:p>
            <a:pPr marL="609600" indent="-609600">
              <a:buFontTx/>
              <a:buNone/>
            </a:pPr>
            <a:endParaRPr lang="ru-RU" sz="2000"/>
          </a:p>
          <a:p>
            <a:pPr marL="609600" indent="-609600">
              <a:buFontTx/>
              <a:buAutoNum type="arabicPeriod"/>
            </a:pPr>
            <a:r>
              <a:rPr lang="ru-RU" sz="2000"/>
              <a:t>Как называется ваша профессия, специальность?</a:t>
            </a:r>
          </a:p>
          <a:p>
            <a:pPr marL="609600" indent="-609600">
              <a:buFontTx/>
              <a:buAutoNum type="arabicPeriod"/>
            </a:pPr>
            <a:endParaRPr lang="ru-RU" sz="2000"/>
          </a:p>
          <a:p>
            <a:pPr marL="609600" indent="-609600">
              <a:buFontTx/>
              <a:buAutoNum type="arabicPeriod"/>
            </a:pPr>
            <a:r>
              <a:rPr lang="ru-RU" sz="2000"/>
              <a:t>Что повлияло на ваш выбор профессии?</a:t>
            </a:r>
          </a:p>
          <a:p>
            <a:pPr marL="609600" indent="-609600">
              <a:buFontTx/>
              <a:buAutoNum type="arabicPeriod"/>
            </a:pPr>
            <a:endParaRPr lang="ru-RU" sz="2000"/>
          </a:p>
          <a:p>
            <a:pPr marL="609600" indent="-609600">
              <a:buFontTx/>
              <a:buAutoNum type="arabicPeriod"/>
            </a:pPr>
            <a:r>
              <a:rPr lang="ru-RU" sz="2000"/>
              <a:t>В чём специфика вашей работы?</a:t>
            </a:r>
          </a:p>
          <a:p>
            <a:pPr marL="609600" indent="-609600">
              <a:buFontTx/>
              <a:buAutoNum type="arabicPeriod"/>
            </a:pPr>
            <a:endParaRPr lang="ru-RU" sz="2000"/>
          </a:p>
          <a:p>
            <a:pPr marL="609600" indent="-609600">
              <a:buFontTx/>
              <a:buAutoNum type="arabicPeriod"/>
            </a:pPr>
            <a:r>
              <a:rPr lang="ru-RU" sz="2000"/>
              <a:t>Чем хороша ваша работа?</a:t>
            </a:r>
          </a:p>
          <a:p>
            <a:pPr marL="609600" indent="-609600">
              <a:buFontTx/>
              <a:buNone/>
            </a:pPr>
            <a:endParaRPr lang="ru-RU" sz="2000"/>
          </a:p>
          <a:p>
            <a:pPr marL="609600" indent="-609600">
              <a:buFontTx/>
              <a:buNone/>
            </a:pPr>
            <a:r>
              <a:rPr lang="ru-RU" sz="2000"/>
              <a:t>5.      Возникает ли желание сменить работу и почему?</a:t>
            </a:r>
          </a:p>
          <a:p>
            <a:pPr marL="609600" indent="-609600">
              <a:buFontTx/>
              <a:buNone/>
            </a:pPr>
            <a:endParaRPr lang="ru-RU" sz="2000"/>
          </a:p>
        </p:txBody>
      </p:sp>
      <p:pic>
        <p:nvPicPr>
          <p:cNvPr id="10244" name="Picture 4" descr="j031544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9588" y="3657600"/>
            <a:ext cx="2284412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4" name="Picture 10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8538" y="3657600"/>
            <a:ext cx="3065462" cy="3200400"/>
          </a:xfrm>
          <a:prstGeom prst="rect">
            <a:avLst/>
          </a:prstGeom>
          <a:noFill/>
        </p:spPr>
      </p:pic>
      <p:pic>
        <p:nvPicPr>
          <p:cNvPr id="11268" name="Picture 4" descr="Изображение 06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5105400" cy="3829050"/>
          </a:xfrm>
          <a:prstGeom prst="rect">
            <a:avLst/>
          </a:prstGeom>
          <a:noFill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0" y="304800"/>
            <a:ext cx="35972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/>
              <a:t>  </a:t>
            </a:r>
            <a:r>
              <a:rPr lang="ru-RU" sz="1800"/>
              <a:t>«Я – врач, кардиолог, заведующий отделением ЦРБ.</a:t>
            </a:r>
          </a:p>
          <a:p>
            <a:r>
              <a:rPr lang="ru-RU" sz="1800"/>
              <a:t>  В детстве на моих глазах очень много людей страдало от сердечных заболеваний. И будучи ещё школьником, я определился с профессией. И твёрдо решил, что буду помогать людям. </a:t>
            </a:r>
          </a:p>
          <a:p>
            <a:r>
              <a:rPr lang="ru-RU" sz="1800"/>
              <a:t>  В наше время очень много стрессовых ситуаций. И с сердечными заболеваниями люди встречаются очень часто.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12725" y="4038600"/>
            <a:ext cx="89312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800"/>
              <a:t>Специфика моей работы в том, что я должен давать надежду на выздоровление каждому. </a:t>
            </a:r>
          </a:p>
          <a:p>
            <a:r>
              <a:rPr lang="ru-RU" sz="1800"/>
              <a:t>   Если я вижу что мои пациенты уходят из моего кабинета счастливыми, с улыбкой на лице, то я понимаю что ради этого я и хочу работать.</a:t>
            </a:r>
          </a:p>
          <a:p>
            <a:r>
              <a:rPr lang="ru-RU" sz="1800"/>
              <a:t>   У меня и в мыслях не было сменить работу.  Потому что мне нравиться и хочется помогать людям.»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33400" y="0"/>
            <a:ext cx="4056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 ВАЛЕЕВ ХАЗИП ХАМИТОВИЧ.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Изображение 07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75"/>
            <a:ext cx="5156200" cy="6873875"/>
          </a:xfrm>
          <a:prstGeom prst="rect">
            <a:avLst/>
          </a:prstGeom>
          <a:noFill/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0" y="228600"/>
            <a:ext cx="60198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300" b="1">
                <a:solidFill>
                  <a:schemeClr val="bg1"/>
                </a:solidFill>
              </a:rPr>
              <a:t>МУРАВЬЕВ ЕВГЕНИЙ ИВАНОВИЧ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165725" y="136525"/>
            <a:ext cx="42068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/>
              <a:t>  </a:t>
            </a:r>
            <a:r>
              <a:rPr lang="ru-RU" sz="1800"/>
              <a:t>«По профессии я врач хирург, заведую отделением хирургии ЦРБ.</a:t>
            </a:r>
          </a:p>
          <a:p>
            <a:r>
              <a:rPr lang="ru-RU" sz="1800"/>
              <a:t>   Я с детства хотел стать врачом и считаю, что не ошибся в выборе своей профессии.</a:t>
            </a:r>
          </a:p>
          <a:p>
            <a:r>
              <a:rPr lang="ru-RU" sz="1800"/>
              <a:t>   Специфика моей работы заключается в сложности диагностики заболеваний.</a:t>
            </a:r>
          </a:p>
          <a:p>
            <a:r>
              <a:rPr lang="ru-RU" sz="1800"/>
              <a:t>    Моя работа хороша тем, что я реально могу помочь людям.</a:t>
            </a:r>
          </a:p>
          <a:p>
            <a:r>
              <a:rPr lang="ru-RU" sz="1800"/>
              <a:t>    У меня никогда не возникало желания сменить работу, я очень люблю и уважаю свою профессию.»</a:t>
            </a:r>
          </a:p>
        </p:txBody>
      </p:sp>
      <p:pic>
        <p:nvPicPr>
          <p:cNvPr id="12297" name="Picture 9" descr="j02352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402138"/>
            <a:ext cx="3276600" cy="225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DSC0021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4403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ЕГИНА ТАМАРА ПЕТРОВНА</a:t>
            </a:r>
          </a:p>
          <a:p>
            <a:r>
              <a:rPr lang="ru-RU" sz="1600" b="1"/>
              <a:t>                      </a:t>
            </a:r>
            <a:r>
              <a:rPr lang="ru-RU" sz="1600"/>
              <a:t>Врач педиатр.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56125" y="136525"/>
            <a:ext cx="4283075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/>
              <a:t>  </a:t>
            </a:r>
            <a:r>
              <a:rPr lang="ru-RU" sz="1800"/>
              <a:t>«Моя профессия – врач педиатр или детский врач. </a:t>
            </a:r>
          </a:p>
          <a:p>
            <a:r>
              <a:rPr lang="ru-RU" sz="1800"/>
              <a:t>    На мой выбор профессии повлияла моя школьная мед. сестра которая работала с детьми и работа эта требовала много усилий.</a:t>
            </a:r>
          </a:p>
          <a:p>
            <a:r>
              <a:rPr lang="ru-RU" sz="1800"/>
              <a:t>    У нас у врачей нет нормированного рабочего дня. Врач и после работы может зайти и посмотреть больного ребёнка.</a:t>
            </a:r>
          </a:p>
          <a:p>
            <a:r>
              <a:rPr lang="ru-RU" sz="1800"/>
              <a:t>   Моя работа хороша тем, что когда ребёнка вылечиваем радостно нам, счастлива мать ребёнка, и нам приятно видеть плоды своего труда.</a:t>
            </a:r>
          </a:p>
          <a:p>
            <a:r>
              <a:rPr lang="ru-RU" sz="1800"/>
              <a:t>    Сменить свою работу я никогда не хотела, я делаю то, что я люблю и умею делать.»</a:t>
            </a:r>
            <a:endParaRPr lang="ru-RU" sz="1600"/>
          </a:p>
        </p:txBody>
      </p:sp>
      <p:pic>
        <p:nvPicPr>
          <p:cNvPr id="13318" name="Picture 6" descr="j02167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4060825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816</Words>
  <Application>Microsoft PowerPoint</Application>
  <PresentationFormat>Экран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Слайд 1</vt:lpstr>
      <vt:lpstr>Тип профессий</vt:lpstr>
      <vt:lpstr>“Человек – Человек” Психологические качества</vt:lpstr>
      <vt:lpstr>     «Клянусь Аполлону – врачу, Эскулапу, Гигее и Панацее, всем богам и богиням, взывая их свидетелями, что присягу эту и последующие обязательства сохраню строго по мере моих сил и способностей…   Образ жизни больных буду устраивать для их пользы, по мере моих сил и способностей, будучи далеким от всякого повреждения и всяческого вреда…   Если присягу сию сохраню свято и ни в чем ее не приступлю, да будет мне дозволено в счастье и уважении всех людей вести жизнь мою во все времена, и блаженными плодами моего искусства пользоваться обильно; если же присягу сию преступлю и стану вероломным, пусть тогда противной станет мне судьба моя…»                                                                           Из клятвы Гиппократа 460 – 377 гг.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TATA</cp:lastModifiedBy>
  <cp:revision>5</cp:revision>
  <cp:lastPrinted>1601-01-01T00:00:00Z</cp:lastPrinted>
  <dcterms:created xsi:type="dcterms:W3CDTF">1601-01-01T00:00:00Z</dcterms:created>
  <dcterms:modified xsi:type="dcterms:W3CDTF">2010-07-26T18:51:09Z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