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embeddings/oleObject1.bin" ContentType="application/vnd.openxmlformats-officedocument.oleObject"/>
  <Override PartName="/ppt/legacyDocTextInfo.bin" ContentType="application/vnd.ms-office.legacyDocTextInfo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ms-office.legacyDiagramTex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7"/>
  </p:notesMasterIdLst>
  <p:sldIdLst>
    <p:sldId id="260" r:id="rId2"/>
    <p:sldId id="261" r:id="rId3"/>
    <p:sldId id="262" r:id="rId4"/>
    <p:sldId id="264" r:id="rId5"/>
    <p:sldId id="263" r:id="rId6"/>
    <p:sldId id="265" r:id="rId7"/>
    <p:sldId id="268" r:id="rId8"/>
    <p:sldId id="272" r:id="rId9"/>
    <p:sldId id="267" r:id="rId10"/>
    <p:sldId id="271" r:id="rId11"/>
    <p:sldId id="277" r:id="rId12"/>
    <p:sldId id="278" r:id="rId13"/>
    <p:sldId id="275" r:id="rId14"/>
    <p:sldId id="270" r:id="rId15"/>
    <p:sldId id="276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06/relationships/legacyDocTextInfo" Target="legacyDocTextInfo.bin"/></Relationships>
</file>

<file path=ppt/drawings/_rels/vmlDrawing1.vml.rels><?xml version="1.0" encoding="UTF-8" standalone="yes"?>
<Relationships xmlns="http://schemas.openxmlformats.org/package/2006/relationships"><Relationship Id="rId8" Type="http://schemas.microsoft.com/office/2006/relationships/legacyDiagramText" Target="legacyDiagramText8.bin"/><Relationship Id="rId3" Type="http://schemas.microsoft.com/office/2006/relationships/legacyDiagramText" Target="legacyDiagramText3.bin"/><Relationship Id="rId7" Type="http://schemas.microsoft.com/office/2006/relationships/legacyDiagramText" Target="legacyDiagramText7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Relationship Id="rId6" Type="http://schemas.microsoft.com/office/2006/relationships/legacyDiagramText" Target="legacyDiagramText6.bin"/><Relationship Id="rId11" Type="http://schemas.microsoft.com/office/2006/relationships/legacyDiagramText" Target="legacyDiagramText11.bin"/><Relationship Id="rId5" Type="http://schemas.microsoft.com/office/2006/relationships/legacyDiagramText" Target="legacyDiagramText5.bin"/><Relationship Id="rId10" Type="http://schemas.microsoft.com/office/2006/relationships/legacyDiagramText" Target="legacyDiagramText10.bin"/><Relationship Id="rId4" Type="http://schemas.microsoft.com/office/2006/relationships/legacyDiagramText" Target="legacyDiagramText4.bin"/><Relationship Id="rId9" Type="http://schemas.microsoft.com/office/2006/relationships/legacyDiagramText" Target="legacyDiagramText9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14.bin"/><Relationship Id="rId7" Type="http://schemas.microsoft.com/office/2006/relationships/legacyDiagramText" Target="legacyDiagramText18.bin"/><Relationship Id="rId2" Type="http://schemas.microsoft.com/office/2006/relationships/legacyDiagramText" Target="legacyDiagramText13.bin"/><Relationship Id="rId1" Type="http://schemas.microsoft.com/office/2006/relationships/legacyDiagramText" Target="legacyDiagramText12.bin"/><Relationship Id="rId6" Type="http://schemas.microsoft.com/office/2006/relationships/legacyDiagramText" Target="legacyDiagramText17.bin"/><Relationship Id="rId5" Type="http://schemas.microsoft.com/office/2006/relationships/legacyDiagramText" Target="legacyDiagramText16.bin"/><Relationship Id="rId4" Type="http://schemas.microsoft.com/office/2006/relationships/legacyDiagramText" Target="legacyDiagramText15.bin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4009A-E07B-47E9-9358-C736BC4C66DD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FDE8A8-823A-4303-8D3B-A7038292C72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7661945-4787-4075-BA10-5DA57B9543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70A3D13-39D3-4736-A546-6AECF05D9BF4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Ovr>
    <a:masterClrMapping/>
  </p:clrMapOvr>
  <p:transition advTm="0">
    <p:zo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7F716BD-87DC-4F1D-8E6D-D92C3454A8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E98A13B-0577-4089-8045-CD3856824D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0FEF588-9E34-493E-97FA-4C6E7581C4D8}" type="datetimeFigureOut">
              <a:rPr lang="ru-RU" smtClean="0"/>
              <a:pPr/>
              <a:t>25.01.2010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67D6337-45CA-4E3D-A13D-96E472A4E58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 ВРЕДНО ЛИ КУРИТЬ?</a:t>
            </a:r>
            <a:endParaRPr lang="ru-RU" sz="6000" b="1" dirty="0"/>
          </a:p>
        </p:txBody>
      </p:sp>
      <p:pic>
        <p:nvPicPr>
          <p:cNvPr id="4" name="Picture 7" descr="kurenie_43(60)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1477315"/>
            <a:ext cx="4357717" cy="3311866"/>
          </a:xfrm>
          <a:prstGeom prst="rect">
            <a:avLst/>
          </a:prstGeom>
          <a:noFill/>
        </p:spPr>
      </p:pic>
      <p:pic>
        <p:nvPicPr>
          <p:cNvPr id="5" name="Picture 4" descr="курение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1357298"/>
            <a:ext cx="4262556" cy="415001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714348" y="4786322"/>
            <a:ext cx="66437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/>
              <a:t>Над проектом работали учащиеся 6 «б»  класса  МОУ «СОШ №2  г. Калининска Саратовской области»</a:t>
            </a:r>
            <a:endParaRPr lang="ru-RU" sz="2400" b="1" i="1" dirty="0" smtClean="0"/>
          </a:p>
          <a:p>
            <a:pPr algn="ctr"/>
            <a:r>
              <a:rPr lang="ru-RU" sz="2400" b="1" dirty="0" smtClean="0"/>
              <a:t>Руководитель: учитель математики Парфенова Т.А.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39825"/>
          </a:xfrm>
        </p:spPr>
        <p:txBody>
          <a:bodyPr/>
          <a:lstStyle/>
          <a:p>
            <a:pPr algn="ctr"/>
            <a:r>
              <a:rPr lang="ru-RU" dirty="0"/>
              <a:t>Только факты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628775"/>
            <a:ext cx="4038600" cy="452596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2800" dirty="0"/>
              <a:t>Средний российский курильщик тратит на сигареты около 10000 рублей в год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Одна сигарета сокращает жизнь курящего человека на 12 минут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Дети интенсивно курящего  человека пассивно выкуривают  6-7 сигарет</a:t>
            </a:r>
          </a:p>
        </p:txBody>
      </p:sp>
      <p:pic>
        <p:nvPicPr>
          <p:cNvPr id="13318" name="Picture 6" descr="пассивное курение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86380" y="1560568"/>
            <a:ext cx="3451224" cy="4910068"/>
          </a:xfrm>
          <a:noFill/>
          <a:ln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Вариант 1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1)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4394218"/>
          </a:xfrm>
        </p:spPr>
        <p:txBody>
          <a:bodyPr/>
          <a:lstStyle/>
          <a:p>
            <a:r>
              <a:rPr lang="ru-RU" sz="2000" b="1" dirty="0" smtClean="0"/>
              <a:t>2) Задача. </a:t>
            </a:r>
          </a:p>
          <a:p>
            <a:r>
              <a:rPr lang="ru-RU" sz="2000" dirty="0" smtClean="0"/>
              <a:t>Если секретарь курит, то допускает 4% ошибок на странице печатного текста.</a:t>
            </a:r>
          </a:p>
          <a:p>
            <a:r>
              <a:rPr lang="ru-RU" sz="2000" dirty="0" smtClean="0"/>
              <a:t>Сколько всего печатных знаков в тексте, если допущено 32 ошибки.</a:t>
            </a:r>
          </a:p>
          <a:p>
            <a:r>
              <a:rPr lang="ru-RU" sz="2000" b="1" i="1" dirty="0" smtClean="0"/>
              <a:t>Решение:</a:t>
            </a:r>
          </a:p>
          <a:p>
            <a:r>
              <a:rPr lang="ru-RU" sz="2000" dirty="0" smtClean="0"/>
              <a:t>4%  - 0,04</a:t>
            </a:r>
          </a:p>
          <a:p>
            <a:r>
              <a:rPr lang="ru-RU" sz="2000" dirty="0" smtClean="0"/>
              <a:t>32:0,04=3200:4=800 (знаков)</a:t>
            </a:r>
          </a:p>
          <a:p>
            <a:endParaRPr lang="ru-RU" sz="2000" dirty="0" smtClean="0"/>
          </a:p>
          <a:p>
            <a:r>
              <a:rPr lang="ru-RU" sz="2000" dirty="0" smtClean="0"/>
              <a:t>Ответ: 800 знаков в тексте.</a:t>
            </a:r>
          </a:p>
          <a:p>
            <a:endParaRPr lang="ru-RU" sz="20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 marL="457200" algn="just">
              <a:spcAft>
                <a:spcPts val="0"/>
              </a:spcAft>
              <a:tabLst>
                <a:tab pos="1494155" algn="l"/>
              </a:tabLst>
            </a:pPr>
            <a:r>
              <a:rPr lang="ru-RU" sz="2400" dirty="0" smtClean="0">
                <a:latin typeface="Times New Roman"/>
                <a:ea typeface="Times New Roman"/>
              </a:rPr>
              <a:t> </a:t>
            </a:r>
          </a:p>
          <a:p>
            <a:pPr marL="457200" algn="just">
              <a:spcAft>
                <a:spcPts val="0"/>
              </a:spcAft>
              <a:buNone/>
              <a:tabLst>
                <a:tab pos="1494155" algn="l"/>
              </a:tabLst>
            </a:pPr>
            <a:endParaRPr lang="ru-RU" sz="2400" dirty="0">
              <a:latin typeface="Times New Roman"/>
              <a:ea typeface="Times New Roman"/>
            </a:endParaRPr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sz="quarter" idx="4"/>
          </p:nvPr>
        </p:nvGraphicFramePr>
        <p:xfrm>
          <a:off x="214280" y="2214554"/>
          <a:ext cx="4286282" cy="31673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9742"/>
                <a:gridCol w="1099742"/>
                <a:gridCol w="1099742"/>
                <a:gridCol w="987056"/>
              </a:tblGrid>
              <a:tr h="452483">
                <a:tc rowSpan="2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vert="wordArtVert"/>
                </a:tc>
                <a:tc gridSpan="3"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Ответы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24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5248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41%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0,41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4,1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41</a:t>
                      </a:r>
                    </a:p>
                  </a:txBody>
                  <a:tcPr marL="68580" marR="68580" marT="0" marB="0"/>
                </a:tc>
              </a:tr>
              <a:tr h="45248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17%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0.17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1,7</a:t>
                      </a:r>
                    </a:p>
                  </a:txBody>
                  <a:tcPr marL="68580" marR="68580" marT="0" marB="0"/>
                </a:tc>
              </a:tr>
              <a:tr h="45248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3%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0,03</a:t>
                      </a:r>
                    </a:p>
                  </a:txBody>
                  <a:tcPr marL="68580" marR="68580" marT="0" marB="0"/>
                </a:tc>
              </a:tr>
              <a:tr h="45248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50%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0,5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0,2</a:t>
                      </a:r>
                    </a:p>
                  </a:txBody>
                  <a:tcPr marL="68580" marR="68580" marT="0" marB="0"/>
                </a:tc>
              </a:tr>
              <a:tr h="452483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20%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0,2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2,0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Вариант  2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1)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ru-RU" b="1" dirty="0" smtClean="0"/>
              <a:t>2) Задача.</a:t>
            </a:r>
          </a:p>
          <a:p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2"/>
          </p:nvPr>
        </p:nvGraphicFramePr>
        <p:xfrm>
          <a:off x="457200" y="2362200"/>
          <a:ext cx="4043364" cy="3411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0841"/>
                <a:gridCol w="1010841"/>
                <a:gridCol w="1010841"/>
                <a:gridCol w="1010841"/>
              </a:tblGrid>
              <a:tr h="487365">
                <a:tc rowSpan="2"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дробь</a:t>
                      </a: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Ответы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73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б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В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7365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60%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6%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0,6%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7365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1,02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10,2%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102%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120%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7365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 dirty="0" smtClean="0">
                          <a:latin typeface="Times New Roman"/>
                          <a:ea typeface="Times New Roman"/>
                        </a:rPr>
                        <a:t>2,0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2%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20%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7365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0,05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5%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50%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0,5%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487365"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0,15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>
                          <a:latin typeface="Times New Roman"/>
                          <a:ea typeface="Times New Roman"/>
                        </a:rPr>
                        <a:t>150%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</a:rPr>
                        <a:t>15%</a:t>
                      </a:r>
                      <a:endParaRPr lang="ru-RU" sz="1200" dirty="0">
                        <a:solidFill>
                          <a:srgbClr val="C0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spcAft>
                          <a:spcPts val="0"/>
                        </a:spcAft>
                        <a:tabLst>
                          <a:tab pos="1494155" algn="l"/>
                        </a:tabLst>
                      </a:pPr>
                      <a:r>
                        <a:rPr lang="ru-RU" sz="1200" i="1" dirty="0">
                          <a:latin typeface="Times New Roman"/>
                          <a:ea typeface="Times New Roman"/>
                        </a:rPr>
                        <a:t>1,5%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4876" y="1785926"/>
            <a:ext cx="3971924" cy="451803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Определите,  сколько процентов своего дохода тратит на сигареты человек, выкуривающий  одну пачку в сутки, если одна пачка сигарет стоит 20 руб., ежемесячная зарплата  6000 руб. (в месяце считать 30 дней).</a:t>
            </a:r>
          </a:p>
          <a:p>
            <a:r>
              <a:rPr lang="ru-RU" b="1" dirty="0" smtClean="0"/>
              <a:t>Решение.</a:t>
            </a:r>
          </a:p>
          <a:p>
            <a:r>
              <a:rPr lang="ru-RU" dirty="0" smtClean="0"/>
              <a:t>1) 20*30=600 (</a:t>
            </a:r>
            <a:r>
              <a:rPr lang="ru-RU" dirty="0" err="1" smtClean="0"/>
              <a:t>руб</a:t>
            </a:r>
            <a:r>
              <a:rPr lang="ru-RU" dirty="0" smtClean="0"/>
              <a:t>) – на сигареты в месяц</a:t>
            </a:r>
          </a:p>
          <a:p>
            <a:r>
              <a:rPr lang="ru-RU" dirty="0" smtClean="0"/>
              <a:t>2)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Ответ: 10%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45720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38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45720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93838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9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14942" y="4643446"/>
            <a:ext cx="3048021" cy="57150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000" b="1" dirty="0"/>
              <a:t>17 ноября – Международный день борьбы с курением!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ru-RU" sz="4000" dirty="0"/>
          </a:p>
        </p:txBody>
      </p:sp>
      <p:pic>
        <p:nvPicPr>
          <p:cNvPr id="5" name="Picture 4" descr="9c55340cf8f6b2a05d855586fea67bfc_80_kurenie-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00174"/>
            <a:ext cx="4248150" cy="4681537"/>
          </a:xfrm>
          <a:prstGeom prst="rect">
            <a:avLst/>
          </a:prstGeom>
          <a:noFill/>
        </p:spPr>
      </p:pic>
      <p:pic>
        <p:nvPicPr>
          <p:cNvPr id="40966" name="Picture 6" descr="d4479_kurenie0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3643306" y="1500174"/>
            <a:ext cx="4792912" cy="4685251"/>
          </a:xfrm>
          <a:noFill/>
          <a:ln/>
        </p:spPr>
      </p:pic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Выводы: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400" dirty="0"/>
              <a:t>Люди курят, потому что возникает привыкание к табаку  из-за его наркотических свойств.</a:t>
            </a:r>
          </a:p>
          <a:p>
            <a:r>
              <a:rPr lang="ru-RU" sz="2400" dirty="0"/>
              <a:t>В основе привычки  - личные мотивы, условные рефлексы, которые закрепляются в сознании курящего.</a:t>
            </a:r>
          </a:p>
          <a:p>
            <a:r>
              <a:rPr lang="ru-RU" sz="2400" dirty="0"/>
              <a:t>Курение опасно для здоровья, особенно для растущего организма. Табак содержит сильные яды.</a:t>
            </a:r>
          </a:p>
          <a:p>
            <a:r>
              <a:rPr lang="ru-RU" sz="2400" dirty="0"/>
              <a:t>Привычка курить приобретает вид жизненной необходимости, хотя это не так.</a:t>
            </a:r>
          </a:p>
          <a:p>
            <a:r>
              <a:rPr lang="ru-RU" sz="2400" dirty="0"/>
              <a:t>Курение не помогает ни в учёбе, ни в работе!</a:t>
            </a:r>
          </a:p>
          <a:p>
            <a:r>
              <a:rPr lang="ru-RU" sz="2400" dirty="0"/>
              <a:t>Бросить курить под силу каждому!</a:t>
            </a:r>
          </a:p>
          <a:p>
            <a:endParaRPr lang="ru-RU" sz="2400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Литература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/>
              <a:t>Все цвета, кроме чёрного: находим ответы на трудные вопросы/А.Г. Макеева; под ред. М.М. Безруких – М.- Просвещение, 2005.-96 с.</a:t>
            </a:r>
          </a:p>
          <a:p>
            <a:pPr>
              <a:lnSpc>
                <a:spcPct val="90000"/>
              </a:lnSpc>
            </a:pPr>
            <a:r>
              <a:rPr lang="ru-RU" dirty="0"/>
              <a:t>Губительная сигарета. </a:t>
            </a:r>
            <a:r>
              <a:rPr lang="ru-RU" dirty="0" err="1"/>
              <a:t>Деларю</a:t>
            </a:r>
            <a:r>
              <a:rPr lang="ru-RU" dirty="0"/>
              <a:t> В.В. –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dirty="0"/>
              <a:t>   2–е издание – М.: Медицина, 1987. </a:t>
            </a:r>
          </a:p>
          <a:p>
            <a:pPr>
              <a:lnSpc>
                <a:spcPct val="90000"/>
              </a:lnSpc>
            </a:pPr>
            <a:r>
              <a:rPr lang="ru-RU" dirty="0"/>
              <a:t>Мой выбор: </a:t>
            </a:r>
            <a:r>
              <a:rPr lang="ru-RU" dirty="0" err="1"/>
              <a:t>учебно-метод</a:t>
            </a:r>
            <a:r>
              <a:rPr lang="ru-RU" dirty="0"/>
              <a:t>. Пособие для учителей ср. школы/ Ахметова И.Ф. и др., М. -2003.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464234" y="381001"/>
            <a:ext cx="8229600" cy="3119438"/>
          </a:xfrm>
        </p:spPr>
        <p:txBody>
          <a:bodyPr>
            <a:normAutofit fontScale="90000"/>
          </a:bodyPr>
          <a:lstStyle/>
          <a:p>
            <a:r>
              <a:rPr lang="ru-RU" sz="5600" b="1" i="1" dirty="0" smtClean="0"/>
              <a:t>«Табак </a:t>
            </a:r>
            <a:r>
              <a:rPr lang="ru-RU" sz="5600" b="1" i="1" dirty="0"/>
              <a:t>приносит вред телу, разрушает разум, отупляет целые нации</a:t>
            </a:r>
            <a:r>
              <a:rPr lang="ru-RU" sz="5600" b="1" i="1" dirty="0" smtClean="0"/>
              <a:t>.»</a:t>
            </a:r>
            <a:endParaRPr lang="ru-RU" sz="5600" b="1" i="1" dirty="0"/>
          </a:p>
        </p:txBody>
      </p:sp>
      <p:sp>
        <p:nvSpPr>
          <p:cNvPr id="133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57628"/>
            <a:ext cx="6560234" cy="2857520"/>
          </a:xfrm>
        </p:spPr>
        <p:txBody>
          <a:bodyPr/>
          <a:lstStyle/>
          <a:p>
            <a:pPr algn="r">
              <a:lnSpc>
                <a:spcPct val="90000"/>
              </a:lnSpc>
            </a:pPr>
            <a:endParaRPr lang="ru-RU" sz="3200" dirty="0"/>
          </a:p>
          <a:p>
            <a:pPr algn="r">
              <a:lnSpc>
                <a:spcPct val="90000"/>
              </a:lnSpc>
            </a:pPr>
            <a:endParaRPr lang="ru-RU" sz="3200" i="1" dirty="0"/>
          </a:p>
          <a:p>
            <a:pPr algn="r">
              <a:lnSpc>
                <a:spcPct val="90000"/>
              </a:lnSpc>
            </a:pPr>
            <a:r>
              <a:rPr lang="ru-RU" sz="4400" i="1" dirty="0"/>
              <a:t>О. де Бальзак</a:t>
            </a:r>
          </a:p>
        </p:txBody>
      </p:sp>
      <p:pic>
        <p:nvPicPr>
          <p:cNvPr id="4" name="Picture 6" descr="курение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785918" y="3453388"/>
            <a:ext cx="2943218" cy="3225217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Немного истории и статистики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530725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None/>
            </a:pPr>
            <a:r>
              <a:rPr lang="ru-RU" sz="2800" dirty="0"/>
              <a:t>    </a:t>
            </a:r>
            <a:r>
              <a:rPr lang="ru-RU" sz="2800" dirty="0" smtClean="0"/>
              <a:t>	Были </a:t>
            </a:r>
            <a:r>
              <a:rPr lang="ru-RU" sz="2800" dirty="0"/>
              <a:t>времена, когда люди на Руси не знали, что такое табак. Торговля табаком  и курение были разрешены в 1697 году в царствование Петра </a:t>
            </a:r>
            <a:r>
              <a:rPr lang="en-US" sz="2800" dirty="0"/>
              <a:t>I</a:t>
            </a:r>
            <a:r>
              <a:rPr lang="ru-RU" sz="2800" dirty="0"/>
              <a:t>.</a:t>
            </a:r>
          </a:p>
          <a:p>
            <a:pPr algn="just">
              <a:buFont typeface="Wingdings" pitchFamily="2" charset="2"/>
              <a:buNone/>
            </a:pPr>
            <a:r>
              <a:rPr lang="ru-RU" sz="2800" dirty="0"/>
              <a:t>  </a:t>
            </a:r>
            <a:r>
              <a:rPr lang="ru-RU" sz="2800" dirty="0" smtClean="0"/>
              <a:t>		 </a:t>
            </a:r>
            <a:r>
              <a:rPr lang="ru-RU" sz="2800" dirty="0"/>
              <a:t>А сейчас у нас курит чуть ли не полстраны. Пятая часть населения страны начинает курить  в 14 лет. За год выкуривается приблизительно 100 </a:t>
            </a:r>
            <a:r>
              <a:rPr lang="ru-RU" sz="2800" dirty="0" err="1"/>
              <a:t>млрд</a:t>
            </a:r>
            <a:r>
              <a:rPr lang="ru-RU" sz="2800" dirty="0"/>
              <a:t>  сигарет. Количество курящих мужчин уменьшается, в то же время количество курящих женщин растёт.  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dirty="0"/>
          </a:p>
        </p:txBody>
      </p:sp>
      <p:graphicFrame>
        <p:nvGraphicFramePr>
          <p:cNvPr id="14404" name="Organization Chart 68"/>
          <p:cNvGraphicFramePr>
            <a:graphicFrameLocks/>
          </p:cNvGraphicFramePr>
          <p:nvPr>
            <p:ph type="dgm" idx="1"/>
          </p:nvPr>
        </p:nvGraphicFramePr>
        <p:xfrm>
          <a:off x="1214414" y="500042"/>
          <a:ext cx="6913562" cy="5857892"/>
        </p:xfrm>
        <a:graphic>
          <a:graphicData uri="http://schemas.openxmlformats.org/drawingml/2006/compatibility">
            <com:legacyDrawing xmlns:com="http://schemas.openxmlformats.org/drawingml/2006/compatibility" spid="_x0000_s1026"/>
          </a:graphicData>
        </a:graphic>
      </p:graphicFrame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3800" dirty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2000" dirty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/>
              <a:t>    Основным действующим  началом табака является никотин. 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>
                <a:solidFill>
                  <a:srgbClr val="FF0000"/>
                </a:solidFill>
              </a:rPr>
              <a:t>     Никотин </a:t>
            </a:r>
            <a:r>
              <a:rPr lang="ru-RU" sz="4000" b="1" dirty="0"/>
              <a:t>- это чрезвычайно действующий </a:t>
            </a:r>
            <a:r>
              <a:rPr lang="ru-RU" sz="4000" b="1" dirty="0">
                <a:solidFill>
                  <a:srgbClr val="FF0000"/>
                </a:solidFill>
              </a:rPr>
              <a:t>яд</a:t>
            </a:r>
            <a:r>
              <a:rPr lang="ru-RU" sz="4000" b="1" dirty="0" smtClean="0"/>
              <a:t>,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 smtClean="0"/>
              <a:t> </a:t>
            </a:r>
            <a:r>
              <a:rPr lang="ru-RU" sz="3600" b="1" dirty="0"/>
              <a:t>действующий на нервную систему, пищеварение, органы дыхания и </a:t>
            </a:r>
            <a:r>
              <a:rPr lang="ru-RU" sz="3600" b="1" dirty="0" smtClean="0"/>
              <a:t>сердечнососудистую </a:t>
            </a:r>
            <a:r>
              <a:rPr lang="ru-RU" sz="3600" b="1" dirty="0"/>
              <a:t>систему.</a:t>
            </a:r>
          </a:p>
          <a:p>
            <a:pPr algn="ctr">
              <a:lnSpc>
                <a:spcPct val="90000"/>
              </a:lnSpc>
            </a:pPr>
            <a:endParaRPr lang="ru-RU" sz="4000" b="1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dirty="0"/>
          </a:p>
        </p:txBody>
      </p:sp>
    </p:spTree>
  </p:cSld>
  <p:clrMapOvr>
    <a:masterClrMapping/>
  </p:clrMapOvr>
  <p:transition advTm="0">
    <p:comb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260351"/>
            <a:ext cx="8229600" cy="1025510"/>
          </a:xfrm>
        </p:spPr>
        <p:txBody>
          <a:bodyPr/>
          <a:lstStyle/>
          <a:p>
            <a:pPr algn="ctr"/>
            <a:r>
              <a:rPr lang="ru-RU" dirty="0"/>
              <a:t>Здоровье – в пепел?!</a:t>
            </a:r>
          </a:p>
        </p:txBody>
      </p:sp>
      <p:graphicFrame>
        <p:nvGraphicFramePr>
          <p:cNvPr id="155655" name="Diagram 7"/>
          <p:cNvGraphicFramePr>
            <a:graphicFrameLocks/>
          </p:cNvGraphicFramePr>
          <p:nvPr>
            <p:ph idx="1"/>
          </p:nvPr>
        </p:nvGraphicFramePr>
        <p:xfrm>
          <a:off x="-1000164" y="1214422"/>
          <a:ext cx="10872788" cy="5448321"/>
        </p:xfrm>
        <a:graphic>
          <a:graphicData uri="http://schemas.openxmlformats.org/drawingml/2006/compatibility">
            <com:legacyDrawing xmlns:com="http://schemas.openxmlformats.org/drawingml/2006/compatibility" spid="_x0000_s2050"/>
          </a:graphicData>
        </a:graphic>
      </p:graphicFrame>
    </p:spTree>
  </p:cSld>
  <p:clrMapOvr>
    <a:masterClrMapping/>
  </p:clrMapOvr>
  <p:transition advTm="0"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/>
              <a:t>Курильщики нашей школы</a:t>
            </a:r>
            <a:br>
              <a:rPr lang="ru-RU" sz="3600" b="1" dirty="0"/>
            </a:br>
            <a:r>
              <a:rPr lang="ru-RU" sz="1600" b="1" dirty="0"/>
              <a:t>(</a:t>
            </a:r>
            <a:r>
              <a:rPr lang="ru-RU" sz="1600" b="1" dirty="0" smtClean="0"/>
              <a:t>результаты анонимного </a:t>
            </a:r>
            <a:r>
              <a:rPr lang="ru-RU" sz="1600" b="1" dirty="0"/>
              <a:t>анкетирования: курят изредка </a:t>
            </a:r>
            <a:r>
              <a:rPr lang="ru-RU" sz="1600" b="1" dirty="0" smtClean="0"/>
              <a:t> или  пробовали курить) </a:t>
            </a:r>
            <a:endParaRPr lang="ru-RU" sz="3600" b="1" dirty="0"/>
          </a:p>
        </p:txBody>
      </p:sp>
      <p:graphicFrame>
        <p:nvGraphicFramePr>
          <p:cNvPr id="171012" name="Object 4"/>
          <p:cNvGraphicFramePr>
            <a:graphicFrameLocks noChangeAspect="1"/>
          </p:cNvGraphicFramePr>
          <p:nvPr>
            <p:ph idx="1"/>
          </p:nvPr>
        </p:nvGraphicFramePr>
        <p:xfrm>
          <a:off x="1547813" y="1428736"/>
          <a:ext cx="6091237" cy="4232289"/>
        </p:xfrm>
        <a:graphic>
          <a:graphicData uri="http://schemas.openxmlformats.org/presentationml/2006/ole">
            <p:oleObj spid="_x0000_s4098" name="Диаграмма" r:id="rId3" imgW="6096037" imgH="4067322" progId="MSGraph.Chart.8">
              <p:embed followColorScheme="full"/>
            </p:oleObj>
          </a:graphicData>
        </a:graphic>
      </p:graphicFrame>
    </p:spTree>
  </p:cSld>
  <p:clrMapOvr>
    <a:masterClrMapping/>
  </p:clrMapOvr>
  <p:transition advTm="0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Причины начала курения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3600" dirty="0"/>
              <a:t>Подражание взрослым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Курить модно, престижно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Влияние товарищей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Баловство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Курение в  компании – обязанность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Курение – признак самостоятельности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Яркая, настойчивая реклама</a:t>
            </a:r>
          </a:p>
          <a:p>
            <a:pPr>
              <a:lnSpc>
                <a:spcPct val="90000"/>
              </a:lnSpc>
            </a:pPr>
            <a:r>
              <a:rPr lang="ru-RU" sz="3600" dirty="0"/>
              <a:t>Недостаточная осведомлённость о вреде курения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/>
              <a:t>Мы подсчитали, что…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66% пап наших учащихся курят.</a:t>
            </a:r>
          </a:p>
          <a:p>
            <a:pPr>
              <a:lnSpc>
                <a:spcPct val="90000"/>
              </a:lnSpc>
            </a:pPr>
            <a:r>
              <a:rPr lang="ru-RU"/>
              <a:t>8% наших мам курят.</a:t>
            </a:r>
          </a:p>
          <a:p>
            <a:pPr>
              <a:lnSpc>
                <a:spcPct val="90000"/>
              </a:lnSpc>
            </a:pPr>
            <a:r>
              <a:rPr lang="ru-RU"/>
              <a:t>98% учащихся знают о том, что курение  приносит вред здоровью.</a:t>
            </a:r>
          </a:p>
          <a:p>
            <a:pPr>
              <a:lnSpc>
                <a:spcPct val="90000"/>
              </a:lnSpc>
            </a:pPr>
            <a:r>
              <a:rPr lang="ru-RU"/>
              <a:t> 70% уч.  5 - 9 кл. неприятно общаться с человеком, который курит.</a:t>
            </a:r>
          </a:p>
          <a:p>
            <a:pPr>
              <a:lnSpc>
                <a:spcPct val="90000"/>
              </a:lnSpc>
            </a:pPr>
            <a:r>
              <a:rPr lang="ru-RU"/>
              <a:t>90% уч. отрицательно относятся к курящим девушкам и женщинам.</a:t>
            </a:r>
          </a:p>
          <a:p>
            <a:pPr>
              <a:lnSpc>
                <a:spcPct val="90000"/>
              </a:lnSpc>
            </a:pPr>
            <a:r>
              <a:rPr lang="ru-RU"/>
              <a:t>67% курящих хотят бросить курить.</a:t>
            </a:r>
          </a:p>
          <a:p>
            <a:pPr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190</TotalTime>
  <Words>663</Words>
  <Application>Microsoft Office PowerPoint</Application>
  <PresentationFormat>Экран (4:3)</PresentationFormat>
  <Paragraphs>175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Литейная</vt:lpstr>
      <vt:lpstr>Диаграмма</vt:lpstr>
      <vt:lpstr> ВРЕДНО ЛИ КУРИТЬ?</vt:lpstr>
      <vt:lpstr>«Табак приносит вред телу, разрушает разум, отупляет целые нации.»</vt:lpstr>
      <vt:lpstr>Немного истории и статистики</vt:lpstr>
      <vt:lpstr>Слайд 4</vt:lpstr>
      <vt:lpstr>Слайд 5</vt:lpstr>
      <vt:lpstr>Здоровье – в пепел?!</vt:lpstr>
      <vt:lpstr>Курильщики нашей школы (результаты анонимного анкетирования: курят изредка  или  пробовали курить) </vt:lpstr>
      <vt:lpstr>Причины начала курения</vt:lpstr>
      <vt:lpstr>Мы подсчитали, что…</vt:lpstr>
      <vt:lpstr>Только факты</vt:lpstr>
      <vt:lpstr>Вариант 1 </vt:lpstr>
      <vt:lpstr>Вариант  2 </vt:lpstr>
      <vt:lpstr>17 ноября – Международный день борьбы с курением!</vt:lpstr>
      <vt:lpstr>Выводы:</vt:lpstr>
      <vt:lpstr>Литература</vt:lpstr>
    </vt:vector>
  </TitlesOfParts>
  <Company>SamForum.ws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ЖИТЬ ИЛИ КУРИТЬ?</dc:title>
  <dc:creator>SamLab.ws</dc:creator>
  <cp:lastModifiedBy>SamLab.ws</cp:lastModifiedBy>
  <cp:revision>27</cp:revision>
  <dcterms:created xsi:type="dcterms:W3CDTF">2010-01-17T13:18:48Z</dcterms:created>
  <dcterms:modified xsi:type="dcterms:W3CDTF">2010-01-25T19:02:41Z</dcterms:modified>
</cp:coreProperties>
</file>