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embeddings/oleObject10.bin" ContentType="application/vnd.openxmlformats-officedocument.oleObject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embeddings/oleObject9.bin" ContentType="application/vnd.openxmlformats-officedocument.oleObject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embeddings/oleObject7.bin" ContentType="application/vnd.openxmlformats-officedocument.oleObject"/>
  <Override PartName="/ppt/embeddings/oleObject8.bin" ContentType="application/vnd.openxmlformats-officedocument.oleObjec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ms-office.legacyDiagramText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89" autoAdjust="0"/>
    <p:restoredTop sz="94660"/>
  </p:normalViewPr>
  <p:slideViewPr>
    <p:cSldViewPr>
      <p:cViewPr varScale="1">
        <p:scale>
          <a:sx n="68" d="100"/>
          <a:sy n="68" d="100"/>
        </p:scale>
        <p:origin x="-11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06/relationships/legacyDocTextInfo" Target="legacyDocTextInfo.bin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4B37D89-4C87-4626-A98E-2BDBB44DC630}" type="datetimeFigureOut">
              <a:rPr lang="ru-RU"/>
              <a:pPr>
                <a:defRPr/>
              </a:pPr>
              <a:t>16.07.2010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F8989E9-3B8B-41CF-AD51-5ADACAA991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F9957FA-DCA6-45AC-98B6-9C7C40A4652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AD86C-A5EE-4232-A54B-D3E24F6FB571}" type="datetimeFigureOut">
              <a:rPr lang="ru-RU"/>
              <a:pPr>
                <a:defRPr/>
              </a:pPr>
              <a:t>16.07.2010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F81B2-F2A9-4217-A693-AE27EB4D36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C76D4-3FF8-4FAA-A317-602B04D9E1A0}" type="datetimeFigureOut">
              <a:rPr lang="ru-RU"/>
              <a:pPr>
                <a:defRPr/>
              </a:pPr>
              <a:t>16.07.2010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EE2CB-11DD-4E07-BD5E-BB5F2E0ADE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1C1E4-A08A-4D6E-80FD-7199CD05D7E0}" type="datetimeFigureOut">
              <a:rPr lang="ru-RU"/>
              <a:pPr>
                <a:defRPr/>
              </a:pPr>
              <a:t>16.07.2010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EED50-C03D-4BB9-BD15-05D987B97B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BFD62-BE45-464A-927A-F9A5F3350A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8F79A-217B-4396-94F4-19E70A4CF1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1539E-DF7E-4E2B-8918-FBF0D5CDF1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4611-2037-4879-9A9D-43FE6C3BED64}" type="datetimeFigureOut">
              <a:rPr lang="ru-RU"/>
              <a:pPr>
                <a:defRPr/>
              </a:pPr>
              <a:t>16.07.2010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B7621-98A6-463C-BD7A-D89AB6F028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9B30E-614D-4669-8006-01664B91776A}" type="datetimeFigureOut">
              <a:rPr lang="ru-RU"/>
              <a:pPr>
                <a:defRPr/>
              </a:pPr>
              <a:t>16.07.2010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DCBEA-B510-4C45-8D56-A03866B032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5735D-DBA9-4ACE-AC51-B337C3FD6E65}" type="datetimeFigureOut">
              <a:rPr lang="ru-RU"/>
              <a:pPr>
                <a:defRPr/>
              </a:pPr>
              <a:t>16.07.2010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82D89-A6A7-404E-9CE2-085BB34AF6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8FEB6-3D20-4D22-B663-C0C75158CF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E3188-ED1C-4E73-BD22-59969208E3BF}" type="datetimeFigureOut">
              <a:rPr lang="ru-RU"/>
              <a:pPr>
                <a:defRPr/>
              </a:pPr>
              <a:t>16.07.2010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704F1-76C1-4C5C-915F-E3B19EA5DA45}" type="datetimeFigureOut">
              <a:rPr lang="ru-RU"/>
              <a:pPr>
                <a:defRPr/>
              </a:pPr>
              <a:t>16.07.2010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140ED-B6B9-4190-9E5A-A3C594E3B9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FB319-333D-4321-86E9-FCEC8C54B0A9}" type="datetimeFigureOut">
              <a:rPr lang="ru-RU"/>
              <a:pPr>
                <a:defRPr/>
              </a:pPr>
              <a:t>16.07.2010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6F8D4-9B70-4D82-AC07-6CA421D650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8BA08-892F-4B8C-9478-B221E22C183D}" type="datetimeFigureOut">
              <a:rPr lang="ru-RU"/>
              <a:pPr>
                <a:defRPr/>
              </a:pPr>
              <a:t>16.07.2010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3CEDE-1676-44B2-A9E5-461457D2DD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0B086-C6F8-4BFD-8510-10124D8930A4}" type="datetimeFigureOut">
              <a:rPr lang="ru-RU"/>
              <a:pPr>
                <a:defRPr/>
              </a:pPr>
              <a:t>16.07.2010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2727C-EB51-4416-A7B0-A66DFC2F26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62833FC2-752D-4A9B-9C8F-52B3104B6A56}" type="datetimeFigureOut">
              <a:rPr lang="ru-RU"/>
              <a:pPr>
                <a:defRPr/>
              </a:pPr>
              <a:t>16.07.2010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FCAF31EC-D5D3-402F-A0D0-715A63D4FA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20" r:id="rId3"/>
    <p:sldLayoutId id="2147483717" r:id="rId4"/>
    <p:sldLayoutId id="2147483721" r:id="rId5"/>
    <p:sldLayoutId id="2147483716" r:id="rId6"/>
    <p:sldLayoutId id="2147483715" r:id="rId7"/>
    <p:sldLayoutId id="2147483722" r:id="rId8"/>
    <p:sldLayoutId id="2147483723" r:id="rId9"/>
    <p:sldLayoutId id="2147483714" r:id="rId10"/>
    <p:sldLayoutId id="2147483713" r:id="rId11"/>
    <p:sldLayoutId id="2147483724" r:id="rId12"/>
    <p:sldLayoutId id="2147483725" r:id="rId13"/>
    <p:sldLayoutId id="2147483726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148263" y="333375"/>
            <a:ext cx="3240087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>
                <a:latin typeface="Monotype Corsiva" pitchFamily="66" charset="0"/>
              </a:rPr>
              <a:t>«Рано или поздно всякая правильная математическая идея находит применение в том или ином деле»</a:t>
            </a:r>
          </a:p>
          <a:p>
            <a:pPr algn="r">
              <a:spcBef>
                <a:spcPct val="50000"/>
              </a:spcBef>
            </a:pPr>
            <a:r>
              <a:rPr lang="ru-RU">
                <a:latin typeface="Monotype Corsiva" pitchFamily="66" charset="0"/>
              </a:rPr>
              <a:t>А.Н. Крылов</a:t>
            </a: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1908175" y="1844675"/>
            <a:ext cx="5688013" cy="172878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50000">
                      <a:srgbClr val="CC66FF"/>
                    </a:gs>
                    <a:gs pos="100000">
                      <a:srgbClr val="FF0066"/>
                    </a:gs>
                  </a:gsLst>
                  <a:lin ang="18900000" scaled="1"/>
                </a:gra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СЛОЖНЫЕ   ПРОЦЕНТЫ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076825" y="3933825"/>
            <a:ext cx="3311525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/>
              <a:t>Работу выполнили:</a:t>
            </a:r>
          </a:p>
          <a:p>
            <a:pPr>
              <a:spcBef>
                <a:spcPct val="50000"/>
              </a:spcBef>
            </a:pPr>
            <a:r>
              <a:rPr lang="ru-RU" sz="1600"/>
              <a:t>Сапарбаев С., Панова А.,</a:t>
            </a:r>
          </a:p>
          <a:p>
            <a:pPr>
              <a:spcBef>
                <a:spcPct val="50000"/>
              </a:spcBef>
            </a:pPr>
            <a:r>
              <a:rPr lang="ru-RU" sz="1600"/>
              <a:t>Борзенко Л., Цыба А.</a:t>
            </a:r>
          </a:p>
          <a:p>
            <a:pPr>
              <a:spcBef>
                <a:spcPct val="50000"/>
              </a:spcBef>
            </a:pPr>
            <a:r>
              <a:rPr lang="ru-RU" sz="1600"/>
              <a:t>Под руководством учителя математики высшей категории </a:t>
            </a:r>
          </a:p>
          <a:p>
            <a:pPr>
              <a:spcBef>
                <a:spcPct val="50000"/>
              </a:spcBef>
            </a:pPr>
            <a:r>
              <a:rPr lang="ru-RU" sz="1600"/>
              <a:t>Яицкой В. 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7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7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7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7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7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95288" y="404813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Т.о, 12% годовых :</a:t>
            </a:r>
          </a:p>
        </p:txBody>
      </p:sp>
      <p:graphicFrame>
        <p:nvGraphicFramePr>
          <p:cNvPr id="25742" name="Group 142"/>
          <p:cNvGraphicFramePr>
            <a:graphicFrameLocks noGrp="1"/>
          </p:cNvGraphicFramePr>
          <p:nvPr>
            <p:ph/>
          </p:nvPr>
        </p:nvGraphicFramePr>
        <p:xfrm>
          <a:off x="457200" y="1298575"/>
          <a:ext cx="7710488" cy="4321175"/>
        </p:xfrm>
        <a:graphic>
          <a:graphicData uri="http://schemas.openxmlformats.org/drawingml/2006/table">
            <a:tbl>
              <a:tblPr/>
              <a:tblGrid>
                <a:gridCol w="3478213"/>
                <a:gridCol w="1133475"/>
                <a:gridCol w="3098800"/>
              </a:tblGrid>
              <a:tr h="9175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Начисление сложного процента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n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Годовая процентная ставка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ежегодно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12%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ежеквартально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12,55%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ежемесячно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12,68%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еженедельно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52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12,73%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ежедневно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365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12,75%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ежечасно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8760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12,75%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7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7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116013" y="620713"/>
            <a:ext cx="6911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/>
              <a:t>Эффективная процентная ставка?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971550" y="1773238"/>
            <a:ext cx="223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Что лучше: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900113" y="2781300"/>
            <a:ext cx="19431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15,5%</a:t>
            </a:r>
          </a:p>
          <a:p>
            <a:pPr algn="ctr">
              <a:spcBef>
                <a:spcPct val="50000"/>
              </a:spcBef>
            </a:pPr>
            <a:r>
              <a:rPr lang="ru-RU"/>
              <a:t>ежеквартально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3779838" y="2924175"/>
            <a:ext cx="576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или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5292725" y="2708275"/>
            <a:ext cx="165735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15,2%</a:t>
            </a:r>
          </a:p>
          <a:p>
            <a:pPr algn="ctr">
              <a:spcBef>
                <a:spcPct val="50000"/>
              </a:spcBef>
            </a:pPr>
            <a:r>
              <a:rPr lang="ru-RU"/>
              <a:t>ежемесячно</a:t>
            </a:r>
          </a:p>
        </p:txBody>
      </p:sp>
      <p:graphicFrame>
        <p:nvGraphicFramePr>
          <p:cNvPr id="27657" name="Object 9"/>
          <p:cNvGraphicFramePr>
            <a:graphicFrameLocks noChangeAspect="1"/>
          </p:cNvGraphicFramePr>
          <p:nvPr>
            <p:ph sz="half" idx="1"/>
          </p:nvPr>
        </p:nvGraphicFramePr>
        <p:xfrm>
          <a:off x="579438" y="3656013"/>
          <a:ext cx="3209925" cy="833437"/>
        </p:xfrm>
        <a:graphic>
          <a:graphicData uri="http://schemas.openxmlformats.org/presentationml/2006/ole">
            <p:oleObj spid="_x0000_s4098" name="Microsoft Equation 3.0" r:id="rId3" imgW="2641320" imgH="685800" progId="Equation.3">
              <p:embed/>
            </p:oleObj>
          </a:graphicData>
        </a:graphic>
      </p:graphicFrame>
      <p:graphicFrame>
        <p:nvGraphicFramePr>
          <p:cNvPr id="27662" name="Object 14"/>
          <p:cNvGraphicFramePr>
            <a:graphicFrameLocks noChangeAspect="1"/>
          </p:cNvGraphicFramePr>
          <p:nvPr>
            <p:ph sz="quarter" idx="2"/>
          </p:nvPr>
        </p:nvGraphicFramePr>
        <p:xfrm>
          <a:off x="5213350" y="2351088"/>
          <a:ext cx="2908300" cy="685800"/>
        </p:xfrm>
        <a:graphic>
          <a:graphicData uri="http://schemas.openxmlformats.org/presentationml/2006/ole">
            <p:oleObj spid="_x0000_s4099" name="Microsoft Equation 3.0" r:id="rId4" imgW="2908080" imgH="685800" progId="Equation.3">
              <p:embed/>
            </p:oleObj>
          </a:graphicData>
        </a:graphic>
      </p:graphicFrame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1116013" y="5589588"/>
            <a:ext cx="6742112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Таким образом, 15.5% ежеквартально выгоднее, </a:t>
            </a:r>
          </a:p>
          <a:p>
            <a:pPr>
              <a:spcBef>
                <a:spcPct val="50000"/>
              </a:spcBef>
            </a:pPr>
            <a:r>
              <a:rPr lang="ru-RU"/>
              <a:t>                             чем 15,2% ежемесячно.</a:t>
            </a:r>
          </a:p>
        </p:txBody>
      </p:sp>
      <p:sp>
        <p:nvSpPr>
          <p:cNvPr id="27668" name="Text Box 20"/>
          <p:cNvSpPr txBox="1">
            <a:spLocks noChangeArrowheads="1"/>
          </p:cNvSpPr>
          <p:nvPr/>
        </p:nvSpPr>
        <p:spPr bwMode="auto">
          <a:xfrm>
            <a:off x="900113" y="4652963"/>
            <a:ext cx="36718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r = </a:t>
            </a:r>
            <a:r>
              <a:rPr lang="ru-RU" sz="2400">
                <a:solidFill>
                  <a:srgbClr val="FF3300"/>
                </a:solidFill>
              </a:rPr>
              <a:t>1</a:t>
            </a:r>
            <a:r>
              <a:rPr lang="en-US" sz="2400">
                <a:solidFill>
                  <a:srgbClr val="FF3300"/>
                </a:solidFill>
              </a:rPr>
              <a:t>6</a:t>
            </a:r>
            <a:r>
              <a:rPr lang="ru-RU" sz="2400">
                <a:solidFill>
                  <a:srgbClr val="FF3300"/>
                </a:solidFill>
              </a:rPr>
              <a:t>,</a:t>
            </a:r>
            <a:r>
              <a:rPr lang="en-US" sz="2400">
                <a:solidFill>
                  <a:srgbClr val="FF3300"/>
                </a:solidFill>
              </a:rPr>
              <a:t>4244</a:t>
            </a:r>
            <a:r>
              <a:rPr lang="ru-RU" sz="2400">
                <a:solidFill>
                  <a:srgbClr val="FF3300"/>
                </a:solidFill>
              </a:rPr>
              <a:t>%</a:t>
            </a:r>
            <a:r>
              <a:rPr lang="en-US" sz="2400">
                <a:solidFill>
                  <a:srgbClr val="FF3300"/>
                </a:solidFill>
              </a:rPr>
              <a:t> </a:t>
            </a:r>
            <a:r>
              <a:rPr lang="ru-RU" sz="2400">
                <a:solidFill>
                  <a:srgbClr val="FF3300"/>
                </a:solidFill>
              </a:rPr>
              <a:t>годовых</a:t>
            </a:r>
          </a:p>
          <a:p>
            <a:pPr>
              <a:spcBef>
                <a:spcPct val="50000"/>
              </a:spcBef>
            </a:pPr>
            <a:endParaRPr lang="ru-RU" sz="2400">
              <a:solidFill>
                <a:srgbClr val="FF3300"/>
              </a:solidFill>
            </a:endParaRPr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4859338" y="4652963"/>
            <a:ext cx="3995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z="2400">
                <a:solidFill>
                  <a:srgbClr val="FF3300"/>
                </a:solidFill>
              </a:rPr>
              <a:t>r = 16.3049% </a:t>
            </a:r>
            <a:r>
              <a:rPr lang="ru-RU" sz="2400">
                <a:solidFill>
                  <a:srgbClr val="FF3300"/>
                </a:solidFill>
              </a:rPr>
              <a:t>годовых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9" dur="20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3" grpId="0"/>
      <p:bldP spid="27654" grpId="0"/>
      <p:bldP spid="27655" grpId="0"/>
      <p:bldP spid="27656" grpId="0"/>
      <p:bldP spid="27667" grpId="0"/>
      <p:bldP spid="27668" grpId="0"/>
      <p:bldP spid="2766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smtClean="0"/>
          </a:p>
        </p:txBody>
      </p:sp>
      <p:sp>
        <p:nvSpPr>
          <p:cNvPr id="101382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457200" y="1524000"/>
            <a:ext cx="4059238" cy="4572000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101383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4648200" y="1524000"/>
            <a:ext cx="4059238" cy="4572000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33796" name="Picture 4" descr="IMG_009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 cmpd="tri">
            <a:solidFill>
              <a:srgbClr val="10B610"/>
            </a:solidFill>
            <a:miter lim="800000"/>
            <a:headEnd/>
            <a:tailEnd/>
          </a:ln>
        </p:spPr>
      </p:pic>
      <p:sp>
        <p:nvSpPr>
          <p:cNvPr id="33797" name="WordArt 9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1331913" y="692150"/>
            <a:ext cx="6624637" cy="424973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40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Сбербанк-150% годовых</a:t>
            </a:r>
          </a:p>
          <a:p>
            <a:pPr algn="ctr"/>
            <a:r>
              <a:rPr lang="ru-RU" sz="40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"Триумф"-200%годовых</a:t>
            </a:r>
          </a:p>
          <a:p>
            <a:pPr algn="ctr"/>
            <a:r>
              <a:rPr lang="ru-RU" sz="40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"Мечта"-1000% годовых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1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1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1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13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13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13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1" grpId="0"/>
      <p:bldP spid="101382" grpId="0" build="p"/>
      <p:bldP spid="10138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/>
          <p:cNvSpPr>
            <a:spLocks noGrp="1" noChangeArrowheads="1"/>
          </p:cNvSpPr>
          <p:nvPr>
            <p:ph idx="1"/>
          </p:nvPr>
        </p:nvSpPr>
        <p:spPr>
          <a:xfrm>
            <a:off x="2411413" y="260350"/>
            <a:ext cx="6400800" cy="449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P=S*(1+r/100)</a:t>
            </a:r>
            <a:r>
              <a:rPr lang="en-US" baseline="30000" smtClean="0"/>
              <a:t>n</a:t>
            </a:r>
            <a:endParaRPr lang="ru-RU" baseline="30000" smtClean="0"/>
          </a:p>
          <a:p>
            <a:pPr>
              <a:buFont typeface="Wingdings" pitchFamily="2" charset="2"/>
              <a:buNone/>
            </a:pPr>
            <a:r>
              <a:rPr lang="ru-RU" sz="2800" smtClean="0"/>
              <a:t>«Триумф»:</a:t>
            </a:r>
          </a:p>
          <a:p>
            <a:pPr>
              <a:buFont typeface="Wingdings" pitchFamily="2" charset="2"/>
              <a:buNone/>
            </a:pPr>
            <a:r>
              <a:rPr lang="en-US" sz="2800" smtClean="0"/>
              <a:t>P=10000</a:t>
            </a:r>
          </a:p>
          <a:p>
            <a:pPr>
              <a:buFont typeface="Wingdings" pitchFamily="2" charset="2"/>
              <a:buNone/>
            </a:pPr>
            <a:r>
              <a:rPr lang="en-US" sz="2800" smtClean="0"/>
              <a:t>r=200%</a:t>
            </a:r>
            <a:r>
              <a:rPr lang="ru-RU" sz="2800" smtClean="0"/>
              <a:t>     </a:t>
            </a:r>
            <a:r>
              <a:rPr lang="en-US" sz="2800" smtClean="0"/>
              <a:t>S=10000(1+200/100)</a:t>
            </a:r>
            <a:r>
              <a:rPr lang="ru-RU" sz="2800" baseline="30000" smtClean="0"/>
              <a:t>5</a:t>
            </a:r>
            <a:r>
              <a:rPr lang="en-US" sz="2800" smtClean="0"/>
              <a:t> </a:t>
            </a:r>
            <a:r>
              <a:rPr lang="ru-RU" sz="2800" smtClean="0"/>
              <a:t>=</a:t>
            </a:r>
            <a:endParaRPr lang="en-US" sz="2800" smtClean="0"/>
          </a:p>
          <a:p>
            <a:pPr>
              <a:buFont typeface="Wingdings" pitchFamily="2" charset="2"/>
              <a:buNone/>
            </a:pPr>
            <a:r>
              <a:rPr lang="en-US" sz="2800" smtClean="0"/>
              <a:t>n=5 </a:t>
            </a:r>
            <a:r>
              <a:rPr lang="ru-RU" sz="2800" smtClean="0"/>
              <a:t>лет     </a:t>
            </a:r>
            <a:r>
              <a:rPr lang="en-US" sz="2800" smtClean="0"/>
              <a:t>=10000*3</a:t>
            </a:r>
            <a:r>
              <a:rPr lang="ru-RU" sz="2800" baseline="30000" smtClean="0"/>
              <a:t>5</a:t>
            </a:r>
            <a:r>
              <a:rPr lang="en-US" sz="2800" smtClean="0"/>
              <a:t>=2430000</a:t>
            </a:r>
            <a:r>
              <a:rPr lang="ru-RU" sz="2800" smtClean="0"/>
              <a:t> (руб)</a:t>
            </a:r>
            <a:endParaRPr lang="en-US" sz="2800" smtClean="0"/>
          </a:p>
          <a:p>
            <a:pPr>
              <a:buFont typeface="Wingdings" pitchFamily="2" charset="2"/>
              <a:buNone/>
            </a:pPr>
            <a:r>
              <a:rPr lang="en-US" sz="2800" smtClean="0"/>
              <a:t>S=?</a:t>
            </a:r>
            <a:endParaRPr lang="ru-RU" sz="2800" smtClean="0"/>
          </a:p>
          <a:p>
            <a:pPr>
              <a:buFont typeface="Wingdings" pitchFamily="2" charset="2"/>
              <a:buNone/>
            </a:pPr>
            <a:endParaRPr lang="ru-RU" sz="2800" smtClean="0">
              <a:solidFill>
                <a:srgbClr val="10B610"/>
              </a:solidFill>
            </a:endParaRPr>
          </a:p>
        </p:txBody>
      </p:sp>
      <p:pic>
        <p:nvPicPr>
          <p:cNvPr id="34818" name="Picture 4" descr="IMG_01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0200" y="3644900"/>
            <a:ext cx="4752975" cy="2808288"/>
          </a:xfrm>
          <a:prstGeom prst="rect">
            <a:avLst/>
          </a:prstGeom>
          <a:noFill/>
          <a:ln w="76200" cmpd="tri">
            <a:solidFill>
              <a:srgbClr val="10B610"/>
            </a:solidFill>
            <a:miter lim="800000"/>
            <a:headEnd/>
            <a:tailEnd/>
          </a:ln>
        </p:spPr>
      </p:pic>
      <p:pic>
        <p:nvPicPr>
          <p:cNvPr id="34819" name="Рисунок 3" descr="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2145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404813"/>
            <a:ext cx="6400800" cy="449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mtClean="0"/>
              <a:t>«Мечта»: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P=10000   S=10000(1+1000/100)</a:t>
            </a:r>
            <a:r>
              <a:rPr lang="ru-RU" baseline="30000" smtClean="0"/>
              <a:t>5</a:t>
            </a:r>
            <a:endParaRPr lang="en-US" baseline="30000" smtClean="0"/>
          </a:p>
          <a:p>
            <a:pPr>
              <a:buFont typeface="Wingdings" pitchFamily="2" charset="2"/>
              <a:buNone/>
            </a:pPr>
            <a:r>
              <a:rPr lang="en-US" smtClean="0"/>
              <a:t>r=1000%   =</a:t>
            </a:r>
            <a:r>
              <a:rPr lang="ru-RU" smtClean="0"/>
              <a:t>10000*11</a:t>
            </a:r>
            <a:r>
              <a:rPr lang="ru-RU" baseline="30000" smtClean="0"/>
              <a:t>5</a:t>
            </a:r>
            <a:r>
              <a:rPr lang="ru-RU" smtClean="0"/>
              <a:t>=</a:t>
            </a:r>
            <a:endParaRPr lang="en-US" smtClean="0"/>
          </a:p>
          <a:p>
            <a:pPr>
              <a:buFont typeface="Wingdings" pitchFamily="2" charset="2"/>
              <a:buNone/>
            </a:pPr>
            <a:r>
              <a:rPr lang="en-US" smtClean="0"/>
              <a:t>n=5 </a:t>
            </a:r>
            <a:r>
              <a:rPr lang="ru-RU" smtClean="0"/>
              <a:t>лет     =1610510000(руб)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S=</a:t>
            </a:r>
            <a:r>
              <a:rPr lang="ru-RU" smtClean="0"/>
              <a:t>?</a:t>
            </a:r>
          </a:p>
        </p:txBody>
      </p:sp>
      <p:pic>
        <p:nvPicPr>
          <p:cNvPr id="35842" name="Picture 4" descr="IMG_01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9475" y="3298825"/>
            <a:ext cx="5184775" cy="3298825"/>
          </a:xfrm>
          <a:prstGeom prst="rect">
            <a:avLst/>
          </a:prstGeom>
          <a:noFill/>
          <a:ln w="76200">
            <a:solidFill>
              <a:srgbClr val="10B610"/>
            </a:solidFill>
            <a:miter lim="800000"/>
            <a:headEnd/>
            <a:tailEnd/>
          </a:ln>
        </p:spPr>
      </p:pic>
      <p:pic>
        <p:nvPicPr>
          <p:cNvPr id="35843" name="Рисунок 3" descr="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2145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260350"/>
            <a:ext cx="6400800" cy="4495800"/>
          </a:xfrm>
        </p:spPr>
        <p:txBody>
          <a:bodyPr>
            <a:normAutofit fontScale="85000" lnSpcReduction="20000"/>
          </a:bodyPr>
          <a:lstStyle/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1">
                    <a:lumMod val="85000"/>
                  </a:schemeClr>
                </a:solidFill>
              </a:rPr>
              <a:t>Сбербанк:            </a:t>
            </a:r>
            <a:endParaRPr lang="en-US" sz="24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P</a:t>
            </a:r>
            <a:r>
              <a:rPr lang="ru-RU" sz="2400" dirty="0" smtClean="0">
                <a:solidFill>
                  <a:schemeClr val="tx1">
                    <a:lumMod val="85000"/>
                  </a:schemeClr>
                </a:solidFill>
              </a:rPr>
              <a:t>=10000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  </a:t>
            </a:r>
            <a:r>
              <a:rPr lang="ru-RU" sz="2400" dirty="0" smtClean="0">
                <a:solidFill>
                  <a:schemeClr val="tx1">
                    <a:lumMod val="85000"/>
                  </a:schemeClr>
                </a:solidFill>
              </a:rPr>
              <a:t>      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r=120%</a:t>
            </a:r>
            <a:endParaRPr lang="ru-RU" sz="24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n=4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S=10000*(1+120/100</a:t>
            </a:r>
            <a:r>
              <a:rPr lang="ru-RU" sz="2400" dirty="0" smtClean="0">
                <a:solidFill>
                  <a:schemeClr val="tx1">
                    <a:lumMod val="85000"/>
                  </a:schemeClr>
                </a:solidFill>
              </a:rPr>
              <a:t>*4)</a:t>
            </a:r>
            <a:r>
              <a:rPr lang="ru-RU" sz="2400" baseline="30000" dirty="0" smtClean="0">
                <a:solidFill>
                  <a:schemeClr val="tx1">
                    <a:lumMod val="85000"/>
                  </a:schemeClr>
                </a:solidFill>
              </a:rPr>
              <a:t>4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=10000*1,3</a:t>
            </a:r>
            <a:r>
              <a:rPr lang="ru-RU" sz="2400" baseline="30000" dirty="0" smtClean="0">
                <a:solidFill>
                  <a:schemeClr val="tx1">
                    <a:lumMod val="85000"/>
                  </a:schemeClr>
                </a:solidFill>
              </a:rPr>
              <a:t>4</a:t>
            </a:r>
            <a:r>
              <a:rPr lang="ru-RU" sz="2400" dirty="0" smtClean="0">
                <a:solidFill>
                  <a:schemeClr val="tx1">
                    <a:lumMod val="85000"/>
                  </a:schemeClr>
                </a:solidFill>
              </a:rPr>
              <a:t>=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= 28561 (</a:t>
            </a:r>
            <a:r>
              <a:rPr lang="ru-RU" sz="2400" dirty="0" smtClean="0">
                <a:solidFill>
                  <a:schemeClr val="tx1">
                    <a:lumMod val="85000"/>
                  </a:schemeClr>
                </a:solidFill>
              </a:rPr>
              <a:t>руб).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  </a:t>
            </a:r>
            <a:endParaRPr lang="ru-RU" sz="24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4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r=130%    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n=2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S=10000*(1+130/100*2)</a:t>
            </a:r>
            <a:r>
              <a:rPr lang="ru-RU" sz="2400" baseline="30000" dirty="0" smtClean="0">
                <a:solidFill>
                  <a:schemeClr val="tx1">
                    <a:lumMod val="85000"/>
                  </a:schemeClr>
                </a:solidFill>
              </a:rPr>
              <a:t>2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=10000(33/20)</a:t>
            </a:r>
            <a:r>
              <a:rPr lang="ru-RU" sz="2400" baseline="30000" dirty="0" smtClean="0">
                <a:solidFill>
                  <a:schemeClr val="tx1">
                    <a:lumMod val="85000"/>
                  </a:schemeClr>
                </a:solidFill>
              </a:rPr>
              <a:t>2</a:t>
            </a:r>
            <a:r>
              <a:rPr lang="ru-RU" sz="2400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n=2           =10000*1,65</a:t>
            </a:r>
            <a:r>
              <a:rPr lang="en-US" sz="2400" baseline="30000" dirty="0" smtClean="0">
                <a:solidFill>
                  <a:schemeClr val="tx1">
                    <a:lumMod val="85000"/>
                  </a:schemeClr>
                </a:solidFill>
              </a:rPr>
              <a:t>2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=27225</a:t>
            </a:r>
            <a:r>
              <a:rPr lang="ru-RU" sz="2400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(</a:t>
            </a:r>
            <a:r>
              <a:rPr lang="ru-RU" sz="2400" dirty="0" smtClean="0">
                <a:solidFill>
                  <a:schemeClr val="tx1">
                    <a:lumMod val="85000"/>
                  </a:schemeClr>
                </a:solidFill>
              </a:rPr>
              <a:t>руб).</a:t>
            </a:r>
            <a:endParaRPr lang="en-US" sz="24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4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r=150%         S=</a:t>
            </a:r>
            <a:r>
              <a:rPr lang="ru-RU" sz="2400" dirty="0" smtClean="0">
                <a:solidFill>
                  <a:schemeClr val="tx1">
                    <a:lumMod val="85000"/>
                  </a:schemeClr>
                </a:solidFill>
              </a:rPr>
              <a:t>25000 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(</a:t>
            </a:r>
            <a:r>
              <a:rPr lang="ru-RU" sz="2400" dirty="0" smtClean="0">
                <a:solidFill>
                  <a:schemeClr val="tx1">
                    <a:lumMod val="85000"/>
                  </a:schemeClr>
                </a:solidFill>
              </a:rPr>
              <a:t>руб).</a:t>
            </a:r>
            <a:endParaRPr lang="en-US" sz="24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S=</a:t>
            </a:r>
            <a:r>
              <a:rPr lang="ru-RU" sz="2400" dirty="0" smtClean="0">
                <a:solidFill>
                  <a:schemeClr val="tx1">
                    <a:lumMod val="85000"/>
                  </a:schemeClr>
                </a:solidFill>
              </a:rPr>
              <a:t>?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 smtClean="0">
              <a:solidFill>
                <a:srgbClr val="10B610"/>
              </a:solidFill>
            </a:endParaRP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 smtClean="0">
                <a:solidFill>
                  <a:srgbClr val="10B610"/>
                </a:solidFill>
              </a:rPr>
              <a:t> </a:t>
            </a:r>
          </a:p>
        </p:txBody>
      </p:sp>
      <p:pic>
        <p:nvPicPr>
          <p:cNvPr id="36866" name="Picture 4" descr="IMG_01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4941888"/>
            <a:ext cx="4033837" cy="1700212"/>
          </a:xfrm>
          <a:prstGeom prst="rect">
            <a:avLst/>
          </a:prstGeom>
          <a:solidFill>
            <a:srgbClr val="10B610"/>
          </a:solidFill>
          <a:ln w="76200">
            <a:solidFill>
              <a:srgbClr val="10B610"/>
            </a:solidFill>
            <a:miter lim="800000"/>
            <a:headEnd/>
            <a:tailEnd/>
          </a:ln>
        </p:spPr>
      </p:pic>
      <p:pic>
        <p:nvPicPr>
          <p:cNvPr id="36867" name="Рисунок 3" descr="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2145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413" y="260350"/>
            <a:ext cx="6400800" cy="4495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4000" smtClean="0"/>
              <a:t>1+100/365</a:t>
            </a:r>
            <a:r>
              <a:rPr lang="en-US" sz="4000" smtClean="0"/>
              <a:t>00</a:t>
            </a:r>
            <a:r>
              <a:rPr lang="ru-RU" sz="4000" smtClean="0"/>
              <a:t>=1+1/365 </a:t>
            </a:r>
            <a:r>
              <a:rPr lang="ru-RU" smtClean="0"/>
              <a:t>      </a:t>
            </a:r>
            <a:r>
              <a:rPr lang="en-US" smtClean="0"/>
              <a:t>      </a:t>
            </a:r>
            <a:endParaRPr lang="ru-RU" sz="20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                                                               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mtClean="0"/>
              <a:t> </a:t>
            </a:r>
            <a:r>
              <a:rPr lang="ru-RU" sz="4000" smtClean="0"/>
              <a:t>(1+1/365</a:t>
            </a:r>
            <a:r>
              <a:rPr lang="en-US" sz="4000" smtClean="0"/>
              <a:t>)</a:t>
            </a:r>
            <a:r>
              <a:rPr lang="en-US" sz="4000" baseline="30000" smtClean="0"/>
              <a:t>365</a:t>
            </a:r>
            <a:r>
              <a:rPr lang="ru-RU" sz="4000" baseline="30000" smtClean="0"/>
              <a:t>             </a:t>
            </a:r>
            <a:r>
              <a:rPr lang="ru-RU" sz="2800" baseline="30000" smtClean="0"/>
              <a:t>через год</a:t>
            </a:r>
            <a:endParaRPr lang="en-US" sz="4000" baseline="300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40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40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4800" smtClean="0">
                <a:latin typeface="Monotype Corsiva" pitchFamily="66" charset="0"/>
              </a:rPr>
              <a:t>  </a:t>
            </a:r>
            <a:r>
              <a:rPr lang="en-US" sz="7200" smtClean="0">
                <a:latin typeface="Monotype Corsiva" pitchFamily="66" charset="0"/>
              </a:rPr>
              <a:t>e</a:t>
            </a:r>
            <a:r>
              <a:rPr lang="en-US" sz="4000" smtClean="0">
                <a:latin typeface="Monotype Corsiva" pitchFamily="66" charset="0"/>
              </a:rPr>
              <a:t> </a:t>
            </a:r>
            <a:r>
              <a:rPr lang="en-US" sz="4000" smtClean="0"/>
              <a:t>=2,71828………</a:t>
            </a:r>
            <a:endParaRPr lang="ru-RU" smtClean="0">
              <a:cs typeface="Arial" charset="0"/>
            </a:endParaRPr>
          </a:p>
        </p:txBody>
      </p:sp>
      <p:sp>
        <p:nvSpPr>
          <p:cNvPr id="37890" name="AutoShape 5"/>
          <p:cNvSpPr>
            <a:spLocks noChangeArrowheads="1"/>
          </p:cNvSpPr>
          <p:nvPr/>
        </p:nvSpPr>
        <p:spPr bwMode="auto">
          <a:xfrm>
            <a:off x="7667625" y="1052513"/>
            <a:ext cx="863600" cy="1223962"/>
          </a:xfrm>
          <a:prstGeom prst="curvedLeftArrow">
            <a:avLst>
              <a:gd name="adj1" fmla="val 28346"/>
              <a:gd name="adj2" fmla="val 56691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37891" name="Рисунок 3" descr="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145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042988" y="404813"/>
            <a:ext cx="71294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/>
              <a:t>Проценты в художественных произведениях: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900113" y="1268413"/>
            <a:ext cx="7488237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1)  В новелле О.Бальзака «Гобсек» господин Дервиль взял у ростовщика Гобсека сумму в </a:t>
            </a:r>
            <a:r>
              <a:rPr lang="ru-RU">
                <a:solidFill>
                  <a:srgbClr val="FF3300"/>
                </a:solidFill>
              </a:rPr>
              <a:t>150000</a:t>
            </a:r>
            <a:r>
              <a:rPr lang="ru-RU"/>
              <a:t> франков сроком на 10 лет под </a:t>
            </a:r>
            <a:r>
              <a:rPr lang="ru-RU">
                <a:solidFill>
                  <a:srgbClr val="FF3300"/>
                </a:solidFill>
              </a:rPr>
              <a:t>15%</a:t>
            </a:r>
            <a:r>
              <a:rPr lang="ru-RU"/>
              <a:t> годовых.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042988" y="2492375"/>
            <a:ext cx="756126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2) В романе Салтыкова-Щедрина «Господа Головлевы» сын Порфирия Владимировича Петя проиграл в карты казенные </a:t>
            </a:r>
            <a:r>
              <a:rPr lang="ru-RU">
                <a:solidFill>
                  <a:srgbClr val="FF3300"/>
                </a:solidFill>
              </a:rPr>
              <a:t>3000</a:t>
            </a:r>
            <a:r>
              <a:rPr lang="ru-RU"/>
              <a:t> рублей и попросил у бабушки эту сумму взаймы. Он говорил: «Я бы хороший процент дал. Пять процентов в месяц». </a:t>
            </a:r>
          </a:p>
        </p:txBody>
      </p:sp>
      <p:graphicFrame>
        <p:nvGraphicFramePr>
          <p:cNvPr id="10325" name="Group 85"/>
          <p:cNvGraphicFramePr>
            <a:graphicFrameLocks noGrp="1"/>
          </p:cNvGraphicFramePr>
          <p:nvPr>
            <p:ph/>
          </p:nvPr>
        </p:nvGraphicFramePr>
        <p:xfrm>
          <a:off x="1692275" y="4941888"/>
          <a:ext cx="5727700" cy="936625"/>
        </p:xfrm>
        <a:graphic>
          <a:graphicData uri="http://schemas.openxmlformats.org/drawingml/2006/table">
            <a:tbl>
              <a:tblPr/>
              <a:tblGrid>
                <a:gridCol w="736600"/>
                <a:gridCol w="1628775"/>
                <a:gridCol w="906463"/>
                <a:gridCol w="490537"/>
                <a:gridCol w="984250"/>
                <a:gridCol w="981075"/>
              </a:tblGrid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Дано: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3000 руб. - 100%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Решение: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х=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3000*5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=150 (руб)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Х            -  5%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1000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812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                                                                           S=3000+150*12=4800 (руб)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5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5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5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755650" y="476250"/>
            <a:ext cx="2376488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Р – начальный вклад,</a:t>
            </a:r>
          </a:p>
          <a:p>
            <a:pPr>
              <a:spcBef>
                <a:spcPct val="50000"/>
              </a:spcBef>
            </a:pPr>
            <a:r>
              <a:rPr lang="en-US" sz="1400"/>
              <a:t>r</a:t>
            </a:r>
            <a:r>
              <a:rPr lang="ru-RU" sz="1400"/>
              <a:t> – процентная ставка,</a:t>
            </a:r>
          </a:p>
          <a:p>
            <a:pPr>
              <a:spcBef>
                <a:spcPct val="50000"/>
              </a:spcBef>
            </a:pPr>
            <a:r>
              <a:rPr lang="en-US" sz="1400"/>
              <a:t>n</a:t>
            </a:r>
            <a:r>
              <a:rPr lang="ru-RU" sz="1400"/>
              <a:t> – срок в годах</a:t>
            </a:r>
          </a:p>
          <a:p>
            <a:pPr>
              <a:spcBef>
                <a:spcPct val="50000"/>
              </a:spcBef>
            </a:pPr>
            <a:r>
              <a:rPr lang="en-US" sz="1400"/>
              <a:t>S</a:t>
            </a:r>
            <a:r>
              <a:rPr lang="ru-RU" sz="1400"/>
              <a:t> – стоимость вклада</a:t>
            </a:r>
          </a:p>
        </p:txBody>
      </p:sp>
      <p:grpSp>
        <p:nvGrpSpPr>
          <p:cNvPr id="2" name="Group 140"/>
          <p:cNvGrpSpPr>
            <a:grpSpLocks/>
          </p:cNvGrpSpPr>
          <p:nvPr/>
        </p:nvGrpSpPr>
        <p:grpSpPr bwMode="auto">
          <a:xfrm>
            <a:off x="3276600" y="549275"/>
            <a:ext cx="1008063" cy="1150938"/>
            <a:chOff x="2064" y="346"/>
            <a:chExt cx="635" cy="725"/>
          </a:xfrm>
        </p:grpSpPr>
        <p:sp>
          <p:nvSpPr>
            <p:cNvPr id="20509" name="Line 5"/>
            <p:cNvSpPr>
              <a:spLocks noChangeShapeType="1"/>
            </p:cNvSpPr>
            <p:nvPr/>
          </p:nvSpPr>
          <p:spPr bwMode="auto">
            <a:xfrm>
              <a:off x="2064" y="346"/>
              <a:ext cx="0" cy="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510" name="Group 12"/>
            <p:cNvGrpSpPr>
              <a:grpSpLocks/>
            </p:cNvGrpSpPr>
            <p:nvPr/>
          </p:nvGrpSpPr>
          <p:grpSpPr bwMode="auto">
            <a:xfrm>
              <a:off x="2200" y="482"/>
              <a:ext cx="499" cy="408"/>
              <a:chOff x="2200" y="482"/>
              <a:chExt cx="499" cy="408"/>
            </a:xfrm>
          </p:grpSpPr>
          <p:grpSp>
            <p:nvGrpSpPr>
              <p:cNvPr id="20511" name="Group 8"/>
              <p:cNvGrpSpPr>
                <a:grpSpLocks/>
              </p:cNvGrpSpPr>
              <p:nvPr/>
            </p:nvGrpSpPr>
            <p:grpSpPr bwMode="auto">
              <a:xfrm>
                <a:off x="2200" y="618"/>
                <a:ext cx="226" cy="181"/>
                <a:chOff x="2200" y="618"/>
                <a:chExt cx="226" cy="181"/>
              </a:xfrm>
            </p:grpSpPr>
            <p:sp>
              <p:nvSpPr>
                <p:cNvPr id="20515" name="Line 6"/>
                <p:cNvSpPr>
                  <a:spLocks noChangeShapeType="1"/>
                </p:cNvSpPr>
                <p:nvPr/>
              </p:nvSpPr>
              <p:spPr bwMode="auto">
                <a:xfrm>
                  <a:off x="2200" y="618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516" name="Line 7"/>
                <p:cNvSpPr>
                  <a:spLocks noChangeShapeType="1"/>
                </p:cNvSpPr>
                <p:nvPr/>
              </p:nvSpPr>
              <p:spPr bwMode="auto">
                <a:xfrm>
                  <a:off x="2200" y="799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0512" name="Group 11"/>
              <p:cNvGrpSpPr>
                <a:grpSpLocks/>
              </p:cNvGrpSpPr>
              <p:nvPr/>
            </p:nvGrpSpPr>
            <p:grpSpPr bwMode="auto">
              <a:xfrm>
                <a:off x="2472" y="482"/>
                <a:ext cx="227" cy="408"/>
                <a:chOff x="2472" y="482"/>
                <a:chExt cx="227" cy="408"/>
              </a:xfrm>
            </p:grpSpPr>
            <p:sp>
              <p:nvSpPr>
                <p:cNvPr id="20513" name="Line 9"/>
                <p:cNvSpPr>
                  <a:spLocks noChangeShapeType="1"/>
                </p:cNvSpPr>
                <p:nvPr/>
              </p:nvSpPr>
              <p:spPr bwMode="auto">
                <a:xfrm>
                  <a:off x="2472" y="482"/>
                  <a:ext cx="227" cy="1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514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2472" y="663"/>
                  <a:ext cx="227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787900" y="908050"/>
            <a:ext cx="2232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S=P (1+n* (r/100))</a:t>
            </a:r>
            <a:endParaRPr lang="ru-RU">
              <a:solidFill>
                <a:srgbClr val="FF3300"/>
              </a:solidFill>
            </a:endParaRP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4643438" y="1412875"/>
            <a:ext cx="36734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Простые проценты начисляются только на начальный вклад.</a:t>
            </a:r>
          </a:p>
        </p:txBody>
      </p:sp>
      <p:grpSp>
        <p:nvGrpSpPr>
          <p:cNvPr id="6" name="Group 141"/>
          <p:cNvGrpSpPr>
            <a:grpSpLocks/>
          </p:cNvGrpSpPr>
          <p:nvPr/>
        </p:nvGrpSpPr>
        <p:grpSpPr bwMode="auto">
          <a:xfrm>
            <a:off x="755650" y="2349500"/>
            <a:ext cx="1944688" cy="995363"/>
            <a:chOff x="476" y="1480"/>
            <a:chExt cx="1225" cy="627"/>
          </a:xfrm>
        </p:grpSpPr>
        <p:sp>
          <p:nvSpPr>
            <p:cNvPr id="20506" name="Text Box 35"/>
            <p:cNvSpPr txBox="1">
              <a:spLocks noChangeArrowheads="1"/>
            </p:cNvSpPr>
            <p:nvPr/>
          </p:nvSpPr>
          <p:spPr bwMode="auto">
            <a:xfrm>
              <a:off x="884" y="1934"/>
              <a:ext cx="77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200"/>
                <a:t>Через 1 год</a:t>
              </a:r>
            </a:p>
          </p:txBody>
        </p:sp>
        <p:sp>
          <p:nvSpPr>
            <p:cNvPr id="20507" name="Text Box 33"/>
            <p:cNvSpPr txBox="1">
              <a:spLocks noChangeArrowheads="1"/>
            </p:cNvSpPr>
            <p:nvPr/>
          </p:nvSpPr>
          <p:spPr bwMode="auto">
            <a:xfrm>
              <a:off x="476" y="1480"/>
              <a:ext cx="122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S=P (1+r/100)</a:t>
              </a:r>
              <a:endParaRPr lang="ru-RU"/>
            </a:p>
          </p:txBody>
        </p:sp>
        <p:sp>
          <p:nvSpPr>
            <p:cNvPr id="20508" name="Text Box 34"/>
            <p:cNvSpPr txBox="1">
              <a:spLocks noChangeArrowheads="1"/>
            </p:cNvSpPr>
            <p:nvPr/>
          </p:nvSpPr>
          <p:spPr bwMode="auto">
            <a:xfrm rot="-5400000">
              <a:off x="1043" y="1639"/>
              <a:ext cx="22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cs typeface="Arial" charset="0"/>
                </a:rPr>
                <a:t>{</a:t>
              </a:r>
            </a:p>
          </p:txBody>
        </p:sp>
      </p:grpSp>
      <p:sp>
        <p:nvSpPr>
          <p:cNvPr id="12331" name="Text Box 43"/>
          <p:cNvSpPr txBox="1">
            <a:spLocks noChangeArrowheads="1"/>
          </p:cNvSpPr>
          <p:nvPr/>
        </p:nvSpPr>
        <p:spPr bwMode="auto">
          <a:xfrm>
            <a:off x="5508625" y="2349500"/>
            <a:ext cx="2232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S=P (1+r/100)</a:t>
            </a:r>
            <a:r>
              <a:rPr lang="en-US" baseline="30000">
                <a:solidFill>
                  <a:srgbClr val="FF3300"/>
                </a:solidFill>
              </a:rPr>
              <a:t>n</a:t>
            </a:r>
            <a:endParaRPr lang="ru-RU" baseline="30000">
              <a:solidFill>
                <a:srgbClr val="FF3300"/>
              </a:solidFill>
            </a:endParaRPr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5795963" y="2781300"/>
            <a:ext cx="25908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Сложные проценты начисляется на наращенный капитал</a:t>
            </a:r>
          </a:p>
        </p:txBody>
      </p:sp>
      <p:graphicFrame>
        <p:nvGraphicFramePr>
          <p:cNvPr id="12427" name="Group 139"/>
          <p:cNvGraphicFramePr>
            <a:graphicFrameLocks noGrp="1"/>
          </p:cNvGraphicFramePr>
          <p:nvPr>
            <p:ph/>
          </p:nvPr>
        </p:nvGraphicFramePr>
        <p:xfrm>
          <a:off x="1316038" y="5259388"/>
          <a:ext cx="6992937" cy="820737"/>
        </p:xfrm>
        <a:graphic>
          <a:graphicData uri="http://schemas.openxmlformats.org/drawingml/2006/table">
            <a:tbl>
              <a:tblPr/>
              <a:tblGrid>
                <a:gridCol w="565150"/>
                <a:gridCol w="1473200"/>
                <a:gridCol w="4954587"/>
              </a:tblGrid>
              <a:tr h="136525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Дано: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Р=3000 рублей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S=3000 (1+5/100)</a:t>
                      </a:r>
                      <a:r>
                        <a:rPr kumimoji="0" lang="ru-RU" sz="1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12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=3000 (21/20)</a:t>
                      </a:r>
                      <a:r>
                        <a:rPr kumimoji="0" lang="ru-RU" sz="1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12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=3000 (1,05)</a:t>
                      </a:r>
                      <a:r>
                        <a:rPr kumimoji="0" lang="ru-RU" sz="1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12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=5387,57≈5400 рублей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r = 5% в месяц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95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n = 12 мес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7" name="Group 143"/>
          <p:cNvGrpSpPr>
            <a:grpSpLocks/>
          </p:cNvGrpSpPr>
          <p:nvPr/>
        </p:nvGrpSpPr>
        <p:grpSpPr bwMode="auto">
          <a:xfrm>
            <a:off x="1763713" y="2349500"/>
            <a:ext cx="1944687" cy="1714500"/>
            <a:chOff x="1111" y="1480"/>
            <a:chExt cx="1225" cy="1080"/>
          </a:xfrm>
        </p:grpSpPr>
        <p:sp>
          <p:nvSpPr>
            <p:cNvPr id="20503" name="Text Box 37"/>
            <p:cNvSpPr txBox="1">
              <a:spLocks noChangeArrowheads="1"/>
            </p:cNvSpPr>
            <p:nvPr/>
          </p:nvSpPr>
          <p:spPr bwMode="auto">
            <a:xfrm>
              <a:off x="1292" y="2387"/>
              <a:ext cx="72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200"/>
                <a:t>Через 2 года</a:t>
              </a:r>
            </a:p>
          </p:txBody>
        </p:sp>
        <p:sp>
          <p:nvSpPr>
            <p:cNvPr id="20504" name="Text Box 36"/>
            <p:cNvSpPr txBox="1">
              <a:spLocks noChangeArrowheads="1"/>
            </p:cNvSpPr>
            <p:nvPr/>
          </p:nvSpPr>
          <p:spPr bwMode="auto">
            <a:xfrm rot="-5400000">
              <a:off x="1347" y="1743"/>
              <a:ext cx="431" cy="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800">
                  <a:cs typeface="Arial" charset="0"/>
                </a:rPr>
                <a:t>{</a:t>
              </a:r>
            </a:p>
          </p:txBody>
        </p:sp>
        <p:sp>
          <p:nvSpPr>
            <p:cNvPr id="20505" name="Text Box 142"/>
            <p:cNvSpPr txBox="1">
              <a:spLocks noChangeArrowheads="1"/>
            </p:cNvSpPr>
            <p:nvPr/>
          </p:nvSpPr>
          <p:spPr bwMode="auto">
            <a:xfrm>
              <a:off x="1474" y="1480"/>
              <a:ext cx="862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(1+r/100)</a:t>
              </a:r>
              <a:endParaRPr lang="ru-RU"/>
            </a:p>
            <a:p>
              <a:pPr>
                <a:spcBef>
                  <a:spcPct val="50000"/>
                </a:spcBef>
              </a:pPr>
              <a:endParaRPr lang="ru-RU"/>
            </a:p>
          </p:txBody>
        </p:sp>
      </p:grpSp>
      <p:grpSp>
        <p:nvGrpSpPr>
          <p:cNvPr id="8" name="Group 145"/>
          <p:cNvGrpSpPr>
            <a:grpSpLocks/>
          </p:cNvGrpSpPr>
          <p:nvPr/>
        </p:nvGrpSpPr>
        <p:grpSpPr bwMode="auto">
          <a:xfrm>
            <a:off x="1690688" y="2349500"/>
            <a:ext cx="3668712" cy="2722563"/>
            <a:chOff x="1065" y="1480"/>
            <a:chExt cx="2311" cy="1715"/>
          </a:xfrm>
        </p:grpSpPr>
        <p:sp>
          <p:nvSpPr>
            <p:cNvPr id="20500" name="Text Box 38"/>
            <p:cNvSpPr txBox="1">
              <a:spLocks noChangeArrowheads="1"/>
            </p:cNvSpPr>
            <p:nvPr/>
          </p:nvSpPr>
          <p:spPr bwMode="auto">
            <a:xfrm rot="-5400000">
              <a:off x="1608" y="2071"/>
              <a:ext cx="41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0">
                  <a:cs typeface="Arial" charset="0"/>
                </a:rPr>
                <a:t>{</a:t>
              </a:r>
            </a:p>
          </p:txBody>
        </p:sp>
        <p:sp>
          <p:nvSpPr>
            <p:cNvPr id="20501" name="Text Box 39"/>
            <p:cNvSpPr txBox="1">
              <a:spLocks noChangeArrowheads="1"/>
            </p:cNvSpPr>
            <p:nvPr/>
          </p:nvSpPr>
          <p:spPr bwMode="auto">
            <a:xfrm>
              <a:off x="1610" y="3022"/>
              <a:ext cx="99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200"/>
                <a:t>Через 3 года</a:t>
              </a:r>
            </a:p>
          </p:txBody>
        </p:sp>
        <p:sp>
          <p:nvSpPr>
            <p:cNvPr id="20502" name="Rectangle 144"/>
            <p:cNvSpPr>
              <a:spLocks noChangeArrowheads="1"/>
            </p:cNvSpPr>
            <p:nvPr/>
          </p:nvSpPr>
          <p:spPr bwMode="auto">
            <a:xfrm>
              <a:off x="2200" y="1480"/>
              <a:ext cx="11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(1+r/100) ….. =&gt;</a:t>
              </a:r>
              <a:endParaRPr lang="ru-RU"/>
            </a:p>
          </p:txBody>
        </p:sp>
      </p:grp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4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4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301" grpId="0"/>
      <p:bldP spid="12320" grpId="0"/>
      <p:bldP spid="12331" grpId="0"/>
      <p:bldP spid="123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258888" y="1052513"/>
            <a:ext cx="62658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/>
              <a:t>Сложные проценты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124075" y="2133600"/>
            <a:ext cx="4752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2000"/>
              <a:t> В финансовой деятельности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124075" y="2708275"/>
            <a:ext cx="3167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2000"/>
              <a:t> В статистике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124075" y="3284538"/>
            <a:ext cx="6048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2000"/>
              <a:t> В подсчетах при радиоактивном распаде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124075" y="3860800"/>
            <a:ext cx="6264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2000"/>
              <a:t> При анализе численности популяций (видов животных, растений, бактерий  и т.д.)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/>
      <p:bldP spid="14342" grpId="0"/>
      <p:bldP spid="14343" grpId="0"/>
      <p:bldP spid="143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378" name="Organization Chart 2"/>
          <p:cNvGraphicFramePr>
            <a:graphicFrameLocks/>
          </p:cNvGraphicFramePr>
          <p:nvPr/>
        </p:nvGraphicFramePr>
        <p:xfrm>
          <a:off x="1800225" y="188913"/>
          <a:ext cx="6443663" cy="360045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101387" name="Text Box 11"/>
          <p:cNvSpPr txBox="1">
            <a:spLocks noChangeArrowheads="1"/>
          </p:cNvSpPr>
          <p:nvPr/>
        </p:nvSpPr>
        <p:spPr bwMode="auto">
          <a:xfrm>
            <a:off x="1258888" y="4724400"/>
            <a:ext cx="741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Tahoma" pitchFamily="34" charset="0"/>
              </a:rPr>
              <a:t>Первые таблицы были опубликованы в 1584 году инженером Симоном Стивеном.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subSp spid="_x0000_s103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1378">
                                            <p:subSp spid="_x0000_s1031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subSp spid="_x0000_s1032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01378">
                                            <p:subSp spid="_x0000_s1032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subSp spid="_x0000_s1033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01378">
                                            <p:subSp spid="_x0000_s1033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subSp spid="_x0000_s103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01378">
                                            <p:subSp spid="_x0000_s1034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10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0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01378" grpId="0" bld="depthByNode"/>
      <p:bldP spid="101387" grpId="0"/>
      <p:bldP spid="10138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755650" y="1916113"/>
            <a:ext cx="1944688" cy="1643062"/>
            <a:chOff x="476" y="1207"/>
            <a:chExt cx="1225" cy="1035"/>
          </a:xfrm>
        </p:grpSpPr>
        <p:sp>
          <p:nvSpPr>
            <p:cNvPr id="2065" name="Text Box 6"/>
            <p:cNvSpPr txBox="1">
              <a:spLocks noChangeArrowheads="1"/>
            </p:cNvSpPr>
            <p:nvPr/>
          </p:nvSpPr>
          <p:spPr bwMode="auto">
            <a:xfrm>
              <a:off x="476" y="1207"/>
              <a:ext cx="1225" cy="6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200"/>
                <a:t>Сколько лет вклад Р должен пролежать в банке под </a:t>
              </a:r>
              <a:r>
                <a:rPr lang="en-US" sz="1200"/>
                <a:t>r</a:t>
              </a:r>
              <a:r>
                <a:rPr lang="ru-RU" sz="1200"/>
                <a:t> % годовых, чтобы достигнуть величины </a:t>
              </a:r>
              <a:r>
                <a:rPr lang="en-US" sz="1200"/>
                <a:t>S</a:t>
              </a:r>
              <a:r>
                <a:rPr lang="ru-RU" sz="1200"/>
                <a:t>:</a:t>
              </a:r>
            </a:p>
          </p:txBody>
        </p:sp>
        <p:graphicFrame>
          <p:nvGraphicFramePr>
            <p:cNvPr id="2052" name="Object 7"/>
            <p:cNvGraphicFramePr>
              <a:graphicFrameLocks noChangeAspect="1"/>
            </p:cNvGraphicFramePr>
            <p:nvPr/>
          </p:nvGraphicFramePr>
          <p:xfrm>
            <a:off x="523" y="1894"/>
            <a:ext cx="615" cy="348"/>
          </p:xfrm>
          <a:graphic>
            <a:graphicData uri="http://schemas.openxmlformats.org/presentationml/2006/ole">
              <p:oleObj spid="_x0000_s2052" name="Microsoft Equation 3.0" r:id="rId3" imgW="939600" imgH="583920" progId="Equation.3">
                <p:embed/>
              </p:oleObj>
            </a:graphicData>
          </a:graphic>
        </p:graphicFrame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5867400" y="2133600"/>
            <a:ext cx="2160588" cy="1800225"/>
            <a:chOff x="3696" y="1344"/>
            <a:chExt cx="1361" cy="1134"/>
          </a:xfrm>
        </p:grpSpPr>
        <p:graphicFrame>
          <p:nvGraphicFramePr>
            <p:cNvPr id="2051" name="Object 11"/>
            <p:cNvGraphicFramePr>
              <a:graphicFrameLocks noChangeAspect="1"/>
            </p:cNvGraphicFramePr>
            <p:nvPr/>
          </p:nvGraphicFramePr>
          <p:xfrm>
            <a:off x="3737" y="2069"/>
            <a:ext cx="1184" cy="409"/>
          </p:xfrm>
          <a:graphic>
            <a:graphicData uri="http://schemas.openxmlformats.org/presentationml/2006/ole">
              <p:oleObj spid="_x0000_s2051" name="Microsoft Equation 3.0" r:id="rId4" imgW="1104840" imgH="393480" progId="Equation.3">
                <p:embed/>
              </p:oleObj>
            </a:graphicData>
          </a:graphic>
        </p:graphicFrame>
        <p:sp>
          <p:nvSpPr>
            <p:cNvPr id="2064" name="Text Box 10"/>
            <p:cNvSpPr txBox="1">
              <a:spLocks noChangeArrowheads="1"/>
            </p:cNvSpPr>
            <p:nvPr/>
          </p:nvSpPr>
          <p:spPr bwMode="auto">
            <a:xfrm>
              <a:off x="3696" y="1344"/>
              <a:ext cx="1361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200"/>
                <a:t>Операция нахождения первоначального вклада Р, если известно что через </a:t>
              </a:r>
              <a:r>
                <a:rPr lang="en-US" sz="1200"/>
                <a:t>n</a:t>
              </a:r>
              <a:r>
                <a:rPr lang="ru-RU" sz="1200"/>
                <a:t> лет он должен составить сумму </a:t>
              </a:r>
              <a:r>
                <a:rPr lang="en-US" sz="1200"/>
                <a:t>S</a:t>
              </a:r>
              <a:r>
                <a:rPr lang="ru-RU" sz="1200"/>
                <a:t>, называется дисконтированием:</a:t>
              </a: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2555875" y="549275"/>
            <a:ext cx="3529013" cy="1943100"/>
            <a:chOff x="1610" y="346"/>
            <a:chExt cx="2223" cy="1224"/>
          </a:xfrm>
        </p:grpSpPr>
        <p:grpSp>
          <p:nvGrpSpPr>
            <p:cNvPr id="2059" name="Group 14"/>
            <p:cNvGrpSpPr>
              <a:grpSpLocks/>
            </p:cNvGrpSpPr>
            <p:nvPr/>
          </p:nvGrpSpPr>
          <p:grpSpPr bwMode="auto">
            <a:xfrm>
              <a:off x="1610" y="346"/>
              <a:ext cx="2223" cy="952"/>
              <a:chOff x="1610" y="346"/>
              <a:chExt cx="2223" cy="952"/>
            </a:xfrm>
          </p:grpSpPr>
          <p:sp>
            <p:nvSpPr>
              <p:cNvPr id="2061" name="Text Box 4"/>
              <p:cNvSpPr txBox="1">
                <a:spLocks noChangeArrowheads="1"/>
              </p:cNvSpPr>
              <p:nvPr/>
            </p:nvSpPr>
            <p:spPr bwMode="auto">
              <a:xfrm>
                <a:off x="2245" y="346"/>
                <a:ext cx="1134" cy="2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>
                    <a:solidFill>
                      <a:srgbClr val="FF3300"/>
                    </a:solidFill>
                  </a:rPr>
                  <a:t>S=P (1+r/100)</a:t>
                </a:r>
                <a:r>
                  <a:rPr lang="en-US" baseline="30000">
                    <a:solidFill>
                      <a:srgbClr val="FF3300"/>
                    </a:solidFill>
                  </a:rPr>
                  <a:t>n</a:t>
                </a:r>
                <a:endParaRPr lang="ru-RU" baseline="30000">
                  <a:solidFill>
                    <a:srgbClr val="FF3300"/>
                  </a:solidFill>
                </a:endParaRPr>
              </a:p>
            </p:txBody>
          </p:sp>
          <p:sp>
            <p:nvSpPr>
              <p:cNvPr id="2062" name="Line 5"/>
              <p:cNvSpPr>
                <a:spLocks noChangeShapeType="1"/>
              </p:cNvSpPr>
              <p:nvPr/>
            </p:nvSpPr>
            <p:spPr bwMode="auto">
              <a:xfrm flipH="1">
                <a:off x="1610" y="572"/>
                <a:ext cx="635" cy="6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63" name="Line 9"/>
              <p:cNvSpPr>
                <a:spLocks noChangeShapeType="1"/>
              </p:cNvSpPr>
              <p:nvPr/>
            </p:nvSpPr>
            <p:spPr bwMode="auto">
              <a:xfrm>
                <a:off x="3379" y="572"/>
                <a:ext cx="454" cy="7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060" name="Line 15"/>
            <p:cNvSpPr>
              <a:spLocks noChangeShapeType="1"/>
            </p:cNvSpPr>
            <p:nvPr/>
          </p:nvSpPr>
          <p:spPr bwMode="auto">
            <a:xfrm>
              <a:off x="2744" y="572"/>
              <a:ext cx="0" cy="9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3203575" y="2636838"/>
            <a:ext cx="1982788" cy="1512887"/>
            <a:chOff x="2018" y="1661"/>
            <a:chExt cx="1249" cy="953"/>
          </a:xfrm>
        </p:grpSpPr>
        <p:sp>
          <p:nvSpPr>
            <p:cNvPr id="2058" name="Text Box 16"/>
            <p:cNvSpPr txBox="1">
              <a:spLocks noChangeArrowheads="1"/>
            </p:cNvSpPr>
            <p:nvPr/>
          </p:nvSpPr>
          <p:spPr bwMode="auto">
            <a:xfrm>
              <a:off x="2018" y="1661"/>
              <a:ext cx="1249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200"/>
                <a:t>Для определения процентной ставки </a:t>
              </a:r>
              <a:r>
                <a:rPr lang="en-US" sz="1200"/>
                <a:t>r</a:t>
              </a:r>
              <a:r>
                <a:rPr lang="ru-RU" sz="1200"/>
                <a:t> необходимо:</a:t>
              </a:r>
            </a:p>
          </p:txBody>
        </p:sp>
        <p:graphicFrame>
          <p:nvGraphicFramePr>
            <p:cNvPr id="2050" name="Object 17"/>
            <p:cNvGraphicFramePr>
              <a:graphicFrameLocks noChangeAspect="1"/>
            </p:cNvGraphicFramePr>
            <p:nvPr/>
          </p:nvGraphicFramePr>
          <p:xfrm>
            <a:off x="2066" y="2119"/>
            <a:ext cx="1007" cy="495"/>
          </p:xfrm>
          <a:graphic>
            <a:graphicData uri="http://schemas.openxmlformats.org/presentationml/2006/ole">
              <p:oleObj spid="_x0000_s2050" name="Microsoft Equation 3.0" r:id="rId5" imgW="1231560" imgH="634680" progId="Equation.3">
                <p:embed/>
              </p:oleObj>
            </a:graphicData>
          </a:graphic>
        </p:graphicFrame>
      </p:grp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1258888" y="4076700"/>
            <a:ext cx="6119812" cy="242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Monotype Corsiva" pitchFamily="66" charset="0"/>
              </a:rPr>
              <a:t>«Порфирий Владимирович сидит у себя в кабинете, исписывая цифирными выкладками листы бумаги. На этот раз его занимает вопрос : сколько было бы у него теперь денег, если бы маменька, Арина Петровна, подаренные ему при рождении дедушкой на зубок 100 руб, ассигнациями, не присвоила себе, а положила бы в ломбард на имя малолетнего Порфирия? Выходит, однако, немного: всего 800 руб. ассигнациями!»</a:t>
            </a:r>
          </a:p>
          <a:p>
            <a:pPr algn="r">
              <a:spcBef>
                <a:spcPct val="50000"/>
              </a:spcBef>
            </a:pPr>
            <a:r>
              <a:rPr lang="ru-RU">
                <a:latin typeface="Monotype Corsiva" pitchFamily="66" charset="0"/>
              </a:rPr>
              <a:t>(Салтыков – Щедрин «Господа Головлевы»)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564" name="Group 108"/>
          <p:cNvGraphicFramePr>
            <a:graphicFrameLocks noGrp="1"/>
          </p:cNvGraphicFramePr>
          <p:nvPr>
            <p:ph sz="half" idx="1"/>
          </p:nvPr>
        </p:nvGraphicFramePr>
        <p:xfrm>
          <a:off x="323850" y="908050"/>
          <a:ext cx="2952750" cy="2305050"/>
        </p:xfrm>
        <a:graphic>
          <a:graphicData uri="http://schemas.openxmlformats.org/drawingml/2006/table">
            <a:tbl>
              <a:tblPr/>
              <a:tblGrid>
                <a:gridCol w="1066800"/>
                <a:gridCol w="1885950"/>
              </a:tblGrid>
              <a:tr h="6413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Дано: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Р = 100 рублей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S = 800 рублей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n = 53 года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r = ?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40"/>
          <p:cNvGrpSpPr>
            <a:grpSpLocks noChangeAspect="1"/>
          </p:cNvGrpSpPr>
          <p:nvPr/>
        </p:nvGrpSpPr>
        <p:grpSpPr bwMode="auto">
          <a:xfrm>
            <a:off x="3419475" y="1628775"/>
            <a:ext cx="3816350" cy="863600"/>
            <a:chOff x="2971" y="2704"/>
            <a:chExt cx="2041" cy="554"/>
          </a:xfrm>
        </p:grpSpPr>
        <p:sp>
          <p:nvSpPr>
            <p:cNvPr id="26642" name="AutoShape 39"/>
            <p:cNvSpPr>
              <a:spLocks noChangeAspect="1" noChangeArrowheads="1" noTextEdit="1"/>
            </p:cNvSpPr>
            <p:nvPr/>
          </p:nvSpPr>
          <p:spPr bwMode="auto">
            <a:xfrm>
              <a:off x="2971" y="2704"/>
              <a:ext cx="2041" cy="554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43" name="Line 41"/>
            <p:cNvSpPr>
              <a:spLocks noChangeShapeType="1"/>
            </p:cNvSpPr>
            <p:nvPr/>
          </p:nvSpPr>
          <p:spPr bwMode="auto">
            <a:xfrm>
              <a:off x="3561" y="2981"/>
              <a:ext cx="20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44" name="Line 42"/>
            <p:cNvSpPr>
              <a:spLocks noChangeShapeType="1"/>
            </p:cNvSpPr>
            <p:nvPr/>
          </p:nvSpPr>
          <p:spPr bwMode="auto">
            <a:xfrm>
              <a:off x="3843" y="2831"/>
              <a:ext cx="81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45" name="Line 43"/>
            <p:cNvSpPr>
              <a:spLocks noChangeShapeType="1"/>
            </p:cNvSpPr>
            <p:nvPr/>
          </p:nvSpPr>
          <p:spPr bwMode="auto">
            <a:xfrm>
              <a:off x="4672" y="2892"/>
              <a:ext cx="81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46" name="Rectangle 44"/>
            <p:cNvSpPr>
              <a:spLocks noChangeArrowheads="1"/>
            </p:cNvSpPr>
            <p:nvPr/>
          </p:nvSpPr>
          <p:spPr bwMode="auto">
            <a:xfrm>
              <a:off x="4940" y="2940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÷</a:t>
              </a:r>
              <a:endParaRPr lang="ru-RU"/>
            </a:p>
          </p:txBody>
        </p:sp>
        <p:sp>
          <p:nvSpPr>
            <p:cNvPr id="26647" name="Rectangle 45"/>
            <p:cNvSpPr>
              <a:spLocks noChangeArrowheads="1"/>
            </p:cNvSpPr>
            <p:nvPr/>
          </p:nvSpPr>
          <p:spPr bwMode="auto">
            <a:xfrm>
              <a:off x="4940" y="2866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÷</a:t>
              </a:r>
              <a:endParaRPr lang="ru-RU"/>
            </a:p>
          </p:txBody>
        </p:sp>
        <p:sp>
          <p:nvSpPr>
            <p:cNvPr id="26648" name="Rectangle 46"/>
            <p:cNvSpPr>
              <a:spLocks noChangeArrowheads="1"/>
            </p:cNvSpPr>
            <p:nvPr/>
          </p:nvSpPr>
          <p:spPr bwMode="auto">
            <a:xfrm>
              <a:off x="4940" y="3025"/>
              <a:ext cx="45" cy="168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ø</a:t>
              </a:r>
              <a:endParaRPr lang="ru-RU"/>
            </a:p>
          </p:txBody>
        </p:sp>
        <p:sp>
          <p:nvSpPr>
            <p:cNvPr id="26649" name="Rectangle 47"/>
            <p:cNvSpPr>
              <a:spLocks noChangeArrowheads="1"/>
            </p:cNvSpPr>
            <p:nvPr/>
          </p:nvSpPr>
          <p:spPr bwMode="auto">
            <a:xfrm>
              <a:off x="4940" y="2781"/>
              <a:ext cx="45" cy="168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ö</a:t>
              </a:r>
              <a:endParaRPr lang="ru-RU"/>
            </a:p>
          </p:txBody>
        </p:sp>
        <p:sp>
          <p:nvSpPr>
            <p:cNvPr id="26650" name="Rectangle 48"/>
            <p:cNvSpPr>
              <a:spLocks noChangeArrowheads="1"/>
            </p:cNvSpPr>
            <p:nvPr/>
          </p:nvSpPr>
          <p:spPr bwMode="auto">
            <a:xfrm>
              <a:off x="4541" y="2940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ç</a:t>
              </a:r>
              <a:endParaRPr lang="ru-RU"/>
            </a:p>
          </p:txBody>
        </p:sp>
        <p:sp>
          <p:nvSpPr>
            <p:cNvPr id="26651" name="Rectangle 49"/>
            <p:cNvSpPr>
              <a:spLocks noChangeArrowheads="1"/>
            </p:cNvSpPr>
            <p:nvPr/>
          </p:nvSpPr>
          <p:spPr bwMode="auto">
            <a:xfrm>
              <a:off x="4541" y="2866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ç</a:t>
              </a:r>
              <a:endParaRPr lang="ru-RU"/>
            </a:p>
          </p:txBody>
        </p:sp>
        <p:sp>
          <p:nvSpPr>
            <p:cNvPr id="26652" name="Rectangle 50"/>
            <p:cNvSpPr>
              <a:spLocks noChangeArrowheads="1"/>
            </p:cNvSpPr>
            <p:nvPr/>
          </p:nvSpPr>
          <p:spPr bwMode="auto">
            <a:xfrm>
              <a:off x="4541" y="3025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è</a:t>
              </a:r>
              <a:endParaRPr lang="ru-RU"/>
            </a:p>
          </p:txBody>
        </p:sp>
        <p:sp>
          <p:nvSpPr>
            <p:cNvPr id="26653" name="Rectangle 51"/>
            <p:cNvSpPr>
              <a:spLocks noChangeArrowheads="1"/>
            </p:cNvSpPr>
            <p:nvPr/>
          </p:nvSpPr>
          <p:spPr bwMode="auto">
            <a:xfrm>
              <a:off x="4541" y="2781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æ</a:t>
              </a:r>
              <a:endParaRPr lang="ru-RU"/>
            </a:p>
          </p:txBody>
        </p:sp>
        <p:sp>
          <p:nvSpPr>
            <p:cNvPr id="26654" name="Rectangle 52"/>
            <p:cNvSpPr>
              <a:spLocks noChangeArrowheads="1"/>
            </p:cNvSpPr>
            <p:nvPr/>
          </p:nvSpPr>
          <p:spPr bwMode="auto">
            <a:xfrm>
              <a:off x="4791" y="2880"/>
              <a:ext cx="6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-</a:t>
              </a:r>
              <a:endParaRPr lang="ru-RU"/>
            </a:p>
          </p:txBody>
        </p:sp>
        <p:sp>
          <p:nvSpPr>
            <p:cNvPr id="26655" name="Rectangle 53"/>
            <p:cNvSpPr>
              <a:spLocks noChangeArrowheads="1"/>
            </p:cNvSpPr>
            <p:nvPr/>
          </p:nvSpPr>
          <p:spPr bwMode="auto">
            <a:xfrm>
              <a:off x="4496" y="2880"/>
              <a:ext cx="29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×</a:t>
              </a:r>
              <a:endParaRPr lang="ru-RU"/>
            </a:p>
          </p:txBody>
        </p:sp>
        <p:sp>
          <p:nvSpPr>
            <p:cNvPr id="26656" name="Rectangle 54"/>
            <p:cNvSpPr>
              <a:spLocks noChangeArrowheads="1"/>
            </p:cNvSpPr>
            <p:nvPr/>
          </p:nvSpPr>
          <p:spPr bwMode="auto">
            <a:xfrm>
              <a:off x="4192" y="2880"/>
              <a:ext cx="6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=</a:t>
              </a:r>
              <a:endParaRPr lang="ru-RU"/>
            </a:p>
          </p:txBody>
        </p:sp>
        <p:sp>
          <p:nvSpPr>
            <p:cNvPr id="26657" name="Rectangle 55"/>
            <p:cNvSpPr>
              <a:spLocks noChangeArrowheads="1"/>
            </p:cNvSpPr>
            <p:nvPr/>
          </p:nvSpPr>
          <p:spPr bwMode="auto">
            <a:xfrm>
              <a:off x="4111" y="3000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÷</a:t>
              </a:r>
              <a:endParaRPr lang="ru-RU"/>
            </a:p>
          </p:txBody>
        </p:sp>
        <p:sp>
          <p:nvSpPr>
            <p:cNvPr id="26658" name="Rectangle 56"/>
            <p:cNvSpPr>
              <a:spLocks noChangeArrowheads="1"/>
            </p:cNvSpPr>
            <p:nvPr/>
          </p:nvSpPr>
          <p:spPr bwMode="auto">
            <a:xfrm>
              <a:off x="4111" y="2933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÷</a:t>
              </a:r>
              <a:endParaRPr lang="ru-RU"/>
            </a:p>
          </p:txBody>
        </p:sp>
        <p:sp>
          <p:nvSpPr>
            <p:cNvPr id="26659" name="Rectangle 57"/>
            <p:cNvSpPr>
              <a:spLocks noChangeArrowheads="1"/>
            </p:cNvSpPr>
            <p:nvPr/>
          </p:nvSpPr>
          <p:spPr bwMode="auto">
            <a:xfrm>
              <a:off x="4111" y="2805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÷</a:t>
              </a:r>
              <a:endParaRPr lang="ru-RU"/>
            </a:p>
          </p:txBody>
        </p:sp>
        <p:sp>
          <p:nvSpPr>
            <p:cNvPr id="26660" name="Rectangle 58"/>
            <p:cNvSpPr>
              <a:spLocks noChangeArrowheads="1"/>
            </p:cNvSpPr>
            <p:nvPr/>
          </p:nvSpPr>
          <p:spPr bwMode="auto">
            <a:xfrm>
              <a:off x="4111" y="3085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ø</a:t>
              </a:r>
              <a:endParaRPr lang="ru-RU"/>
            </a:p>
          </p:txBody>
        </p:sp>
        <p:sp>
          <p:nvSpPr>
            <p:cNvPr id="26661" name="Rectangle 59"/>
            <p:cNvSpPr>
              <a:spLocks noChangeArrowheads="1"/>
            </p:cNvSpPr>
            <p:nvPr/>
          </p:nvSpPr>
          <p:spPr bwMode="auto">
            <a:xfrm>
              <a:off x="4111" y="2720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ö</a:t>
              </a:r>
              <a:endParaRPr lang="ru-RU"/>
            </a:p>
          </p:txBody>
        </p:sp>
        <p:sp>
          <p:nvSpPr>
            <p:cNvPr id="26662" name="Rectangle 60"/>
            <p:cNvSpPr>
              <a:spLocks noChangeArrowheads="1"/>
            </p:cNvSpPr>
            <p:nvPr/>
          </p:nvSpPr>
          <p:spPr bwMode="auto">
            <a:xfrm>
              <a:off x="3430" y="3000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ç</a:t>
              </a:r>
              <a:endParaRPr lang="ru-RU"/>
            </a:p>
          </p:txBody>
        </p:sp>
        <p:sp>
          <p:nvSpPr>
            <p:cNvPr id="26663" name="Rectangle 61"/>
            <p:cNvSpPr>
              <a:spLocks noChangeArrowheads="1"/>
            </p:cNvSpPr>
            <p:nvPr/>
          </p:nvSpPr>
          <p:spPr bwMode="auto">
            <a:xfrm>
              <a:off x="3430" y="2933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ç</a:t>
              </a:r>
              <a:endParaRPr lang="ru-RU"/>
            </a:p>
          </p:txBody>
        </p:sp>
        <p:sp>
          <p:nvSpPr>
            <p:cNvPr id="26664" name="Rectangle 62"/>
            <p:cNvSpPr>
              <a:spLocks noChangeArrowheads="1"/>
            </p:cNvSpPr>
            <p:nvPr/>
          </p:nvSpPr>
          <p:spPr bwMode="auto">
            <a:xfrm>
              <a:off x="3430" y="2805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ç</a:t>
              </a:r>
              <a:endParaRPr lang="ru-RU"/>
            </a:p>
          </p:txBody>
        </p:sp>
        <p:sp>
          <p:nvSpPr>
            <p:cNvPr id="26665" name="Rectangle 63"/>
            <p:cNvSpPr>
              <a:spLocks noChangeArrowheads="1"/>
            </p:cNvSpPr>
            <p:nvPr/>
          </p:nvSpPr>
          <p:spPr bwMode="auto">
            <a:xfrm>
              <a:off x="3430" y="3085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è</a:t>
              </a:r>
              <a:endParaRPr lang="ru-RU"/>
            </a:p>
          </p:txBody>
        </p:sp>
        <p:sp>
          <p:nvSpPr>
            <p:cNvPr id="26666" name="Rectangle 64"/>
            <p:cNvSpPr>
              <a:spLocks noChangeArrowheads="1"/>
            </p:cNvSpPr>
            <p:nvPr/>
          </p:nvSpPr>
          <p:spPr bwMode="auto">
            <a:xfrm>
              <a:off x="3430" y="2720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æ</a:t>
              </a:r>
              <a:endParaRPr lang="ru-RU"/>
            </a:p>
          </p:txBody>
        </p:sp>
        <p:sp>
          <p:nvSpPr>
            <p:cNvPr id="26667" name="Rectangle 65"/>
            <p:cNvSpPr>
              <a:spLocks noChangeArrowheads="1"/>
            </p:cNvSpPr>
            <p:nvPr/>
          </p:nvSpPr>
          <p:spPr bwMode="auto">
            <a:xfrm>
              <a:off x="3963" y="2880"/>
              <a:ext cx="63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-</a:t>
              </a:r>
              <a:endParaRPr lang="ru-RU"/>
            </a:p>
          </p:txBody>
        </p:sp>
        <p:sp>
          <p:nvSpPr>
            <p:cNvPr id="26668" name="Rectangle 66"/>
            <p:cNvSpPr>
              <a:spLocks noChangeArrowheads="1"/>
            </p:cNvSpPr>
            <p:nvPr/>
          </p:nvSpPr>
          <p:spPr bwMode="auto">
            <a:xfrm>
              <a:off x="3784" y="2891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÷</a:t>
              </a:r>
              <a:endParaRPr lang="ru-RU"/>
            </a:p>
          </p:txBody>
        </p:sp>
        <p:sp>
          <p:nvSpPr>
            <p:cNvPr id="26669" name="Rectangle 67"/>
            <p:cNvSpPr>
              <a:spLocks noChangeArrowheads="1"/>
            </p:cNvSpPr>
            <p:nvPr/>
          </p:nvSpPr>
          <p:spPr bwMode="auto">
            <a:xfrm>
              <a:off x="3784" y="3000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ø</a:t>
              </a:r>
              <a:endParaRPr lang="ru-RU"/>
            </a:p>
          </p:txBody>
        </p:sp>
        <p:sp>
          <p:nvSpPr>
            <p:cNvPr id="26670" name="Rectangle 68"/>
            <p:cNvSpPr>
              <a:spLocks noChangeArrowheads="1"/>
            </p:cNvSpPr>
            <p:nvPr/>
          </p:nvSpPr>
          <p:spPr bwMode="auto">
            <a:xfrm>
              <a:off x="3784" y="2806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ö</a:t>
              </a:r>
              <a:endParaRPr lang="ru-RU"/>
            </a:p>
          </p:txBody>
        </p:sp>
        <p:sp>
          <p:nvSpPr>
            <p:cNvPr id="26671" name="Rectangle 69"/>
            <p:cNvSpPr>
              <a:spLocks noChangeArrowheads="1"/>
            </p:cNvSpPr>
            <p:nvPr/>
          </p:nvSpPr>
          <p:spPr bwMode="auto">
            <a:xfrm>
              <a:off x="3492" y="2891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ç</a:t>
              </a:r>
              <a:endParaRPr lang="ru-RU"/>
            </a:p>
          </p:txBody>
        </p:sp>
        <p:sp>
          <p:nvSpPr>
            <p:cNvPr id="26672" name="Rectangle 70"/>
            <p:cNvSpPr>
              <a:spLocks noChangeArrowheads="1"/>
            </p:cNvSpPr>
            <p:nvPr/>
          </p:nvSpPr>
          <p:spPr bwMode="auto">
            <a:xfrm>
              <a:off x="3492" y="3000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è</a:t>
              </a:r>
              <a:endParaRPr lang="ru-RU"/>
            </a:p>
          </p:txBody>
        </p:sp>
        <p:sp>
          <p:nvSpPr>
            <p:cNvPr id="26673" name="Rectangle 71"/>
            <p:cNvSpPr>
              <a:spLocks noChangeArrowheads="1"/>
            </p:cNvSpPr>
            <p:nvPr/>
          </p:nvSpPr>
          <p:spPr bwMode="auto">
            <a:xfrm>
              <a:off x="3492" y="2806"/>
              <a:ext cx="4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æ</a:t>
              </a:r>
              <a:endParaRPr lang="ru-RU"/>
            </a:p>
          </p:txBody>
        </p:sp>
        <p:sp>
          <p:nvSpPr>
            <p:cNvPr id="26674" name="Rectangle 72"/>
            <p:cNvSpPr>
              <a:spLocks noChangeArrowheads="1"/>
            </p:cNvSpPr>
            <p:nvPr/>
          </p:nvSpPr>
          <p:spPr bwMode="auto">
            <a:xfrm>
              <a:off x="3384" y="2880"/>
              <a:ext cx="28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×</a:t>
              </a:r>
              <a:endParaRPr lang="ru-RU"/>
            </a:p>
          </p:txBody>
        </p:sp>
        <p:sp>
          <p:nvSpPr>
            <p:cNvPr id="26675" name="Rectangle 73"/>
            <p:cNvSpPr>
              <a:spLocks noChangeArrowheads="1"/>
            </p:cNvSpPr>
            <p:nvPr/>
          </p:nvSpPr>
          <p:spPr bwMode="auto">
            <a:xfrm>
              <a:off x="3081" y="2880"/>
              <a:ext cx="64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Symbol" pitchFamily="18" charset="2"/>
                </a:rPr>
                <a:t>=</a:t>
              </a:r>
              <a:endParaRPr lang="ru-RU"/>
            </a:p>
          </p:txBody>
        </p:sp>
        <p:sp>
          <p:nvSpPr>
            <p:cNvPr id="26676" name="Rectangle 74"/>
            <p:cNvSpPr>
              <a:spLocks noChangeArrowheads="1"/>
            </p:cNvSpPr>
            <p:nvPr/>
          </p:nvSpPr>
          <p:spPr bwMode="auto">
            <a:xfrm>
              <a:off x="4872" y="2896"/>
              <a:ext cx="58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ru-RU"/>
            </a:p>
          </p:txBody>
        </p:sp>
        <p:sp>
          <p:nvSpPr>
            <p:cNvPr id="26677" name="Rectangle 75"/>
            <p:cNvSpPr>
              <a:spLocks noChangeArrowheads="1"/>
            </p:cNvSpPr>
            <p:nvPr/>
          </p:nvSpPr>
          <p:spPr bwMode="auto">
            <a:xfrm>
              <a:off x="4602" y="2896"/>
              <a:ext cx="58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  <a:endParaRPr lang="ru-RU"/>
            </a:p>
          </p:txBody>
        </p:sp>
        <p:sp>
          <p:nvSpPr>
            <p:cNvPr id="26678" name="Rectangle 76"/>
            <p:cNvSpPr>
              <a:spLocks noChangeArrowheads="1"/>
            </p:cNvSpPr>
            <p:nvPr/>
          </p:nvSpPr>
          <p:spPr bwMode="auto">
            <a:xfrm>
              <a:off x="4281" y="2896"/>
              <a:ext cx="173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Times New Roman" pitchFamily="18" charset="0"/>
                </a:rPr>
                <a:t>100</a:t>
              </a:r>
              <a:endParaRPr lang="ru-RU"/>
            </a:p>
          </p:txBody>
        </p:sp>
        <p:sp>
          <p:nvSpPr>
            <p:cNvPr id="26679" name="Rectangle 77"/>
            <p:cNvSpPr>
              <a:spLocks noChangeArrowheads="1"/>
            </p:cNvSpPr>
            <p:nvPr/>
          </p:nvSpPr>
          <p:spPr bwMode="auto">
            <a:xfrm>
              <a:off x="4044" y="2896"/>
              <a:ext cx="58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ru-RU"/>
            </a:p>
          </p:txBody>
        </p:sp>
        <p:sp>
          <p:nvSpPr>
            <p:cNvPr id="26680" name="Rectangle 78"/>
            <p:cNvSpPr>
              <a:spLocks noChangeArrowheads="1"/>
            </p:cNvSpPr>
            <p:nvPr/>
          </p:nvSpPr>
          <p:spPr bwMode="auto">
            <a:xfrm>
              <a:off x="3559" y="3001"/>
              <a:ext cx="205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Times New Roman" pitchFamily="18" charset="0"/>
                </a:rPr>
                <a:t>100</a:t>
              </a:r>
              <a:endParaRPr lang="ru-RU"/>
            </a:p>
          </p:txBody>
        </p:sp>
        <p:sp>
          <p:nvSpPr>
            <p:cNvPr id="26681" name="Rectangle 79"/>
            <p:cNvSpPr>
              <a:spLocks noChangeArrowheads="1"/>
            </p:cNvSpPr>
            <p:nvPr/>
          </p:nvSpPr>
          <p:spPr bwMode="auto">
            <a:xfrm>
              <a:off x="3564" y="2812"/>
              <a:ext cx="173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Times New Roman" pitchFamily="18" charset="0"/>
                </a:rPr>
                <a:t>800</a:t>
              </a:r>
              <a:endParaRPr lang="ru-RU"/>
            </a:p>
          </p:txBody>
        </p:sp>
        <p:sp>
          <p:nvSpPr>
            <p:cNvPr id="26682" name="Rectangle 80"/>
            <p:cNvSpPr>
              <a:spLocks noChangeArrowheads="1"/>
            </p:cNvSpPr>
            <p:nvPr/>
          </p:nvSpPr>
          <p:spPr bwMode="auto">
            <a:xfrm>
              <a:off x="3170" y="2896"/>
              <a:ext cx="173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>
                  <a:solidFill>
                    <a:srgbClr val="000000"/>
                  </a:solidFill>
                  <a:latin typeface="Times New Roman" pitchFamily="18" charset="0"/>
                </a:rPr>
                <a:t>100</a:t>
              </a:r>
              <a:endParaRPr lang="ru-RU"/>
            </a:p>
          </p:txBody>
        </p:sp>
        <p:sp>
          <p:nvSpPr>
            <p:cNvPr id="26683" name="Rectangle 81"/>
            <p:cNvSpPr>
              <a:spLocks noChangeArrowheads="1"/>
            </p:cNvSpPr>
            <p:nvPr/>
          </p:nvSpPr>
          <p:spPr bwMode="auto">
            <a:xfrm>
              <a:off x="4674" y="2902"/>
              <a:ext cx="68" cy="97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000">
                  <a:solidFill>
                    <a:srgbClr val="000000"/>
                  </a:solidFill>
                  <a:latin typeface="Times New Roman" pitchFamily="18" charset="0"/>
                </a:rPr>
                <a:t>53</a:t>
              </a:r>
              <a:endParaRPr lang="ru-RU"/>
            </a:p>
          </p:txBody>
        </p:sp>
        <p:sp>
          <p:nvSpPr>
            <p:cNvPr id="26684" name="Rectangle 82"/>
            <p:cNvSpPr>
              <a:spLocks noChangeArrowheads="1"/>
            </p:cNvSpPr>
            <p:nvPr/>
          </p:nvSpPr>
          <p:spPr bwMode="auto">
            <a:xfrm>
              <a:off x="4692" y="2793"/>
              <a:ext cx="34" cy="97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0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ru-RU"/>
            </a:p>
          </p:txBody>
        </p:sp>
        <p:sp>
          <p:nvSpPr>
            <p:cNvPr id="26685" name="Rectangle 83"/>
            <p:cNvSpPr>
              <a:spLocks noChangeArrowheads="1"/>
            </p:cNvSpPr>
            <p:nvPr/>
          </p:nvSpPr>
          <p:spPr bwMode="auto">
            <a:xfrm>
              <a:off x="3846" y="2840"/>
              <a:ext cx="68" cy="98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000">
                  <a:solidFill>
                    <a:srgbClr val="000000"/>
                  </a:solidFill>
                  <a:latin typeface="Times New Roman" pitchFamily="18" charset="0"/>
                </a:rPr>
                <a:t>53</a:t>
              </a:r>
              <a:endParaRPr lang="ru-RU"/>
            </a:p>
          </p:txBody>
        </p:sp>
        <p:sp>
          <p:nvSpPr>
            <p:cNvPr id="26686" name="Rectangle 84"/>
            <p:cNvSpPr>
              <a:spLocks noChangeArrowheads="1"/>
            </p:cNvSpPr>
            <p:nvPr/>
          </p:nvSpPr>
          <p:spPr bwMode="auto">
            <a:xfrm>
              <a:off x="3864" y="2731"/>
              <a:ext cx="34" cy="98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0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ru-RU"/>
            </a:p>
          </p:txBody>
        </p:sp>
        <p:sp>
          <p:nvSpPr>
            <p:cNvPr id="26687" name="Rectangle 85"/>
            <p:cNvSpPr>
              <a:spLocks noChangeArrowheads="1"/>
            </p:cNvSpPr>
            <p:nvPr/>
          </p:nvSpPr>
          <p:spPr bwMode="auto">
            <a:xfrm>
              <a:off x="2991" y="2896"/>
              <a:ext cx="45" cy="166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i="1">
                  <a:solidFill>
                    <a:srgbClr val="000000"/>
                  </a:solidFill>
                  <a:latin typeface="Times New Roman" pitchFamily="18" charset="0"/>
                </a:rPr>
                <a:t>r</a:t>
              </a:r>
              <a:endParaRPr lang="ru-RU"/>
            </a:p>
          </p:txBody>
        </p:sp>
      </p:grpSp>
      <p:sp>
        <p:nvSpPr>
          <p:cNvPr id="26636" name="Text Box 90"/>
          <p:cNvSpPr txBox="1">
            <a:spLocks noChangeArrowheads="1"/>
          </p:cNvSpPr>
          <p:nvPr/>
        </p:nvSpPr>
        <p:spPr bwMode="auto">
          <a:xfrm>
            <a:off x="2916238" y="5516563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grpSp>
        <p:nvGrpSpPr>
          <p:cNvPr id="3" name="Group 112"/>
          <p:cNvGrpSpPr>
            <a:grpSpLocks/>
          </p:cNvGrpSpPr>
          <p:nvPr/>
        </p:nvGrpSpPr>
        <p:grpSpPr bwMode="auto">
          <a:xfrm>
            <a:off x="3779838" y="3429000"/>
            <a:ext cx="1584325" cy="1296988"/>
            <a:chOff x="2290" y="2160"/>
            <a:chExt cx="998" cy="817"/>
          </a:xfrm>
        </p:grpSpPr>
        <p:sp>
          <p:nvSpPr>
            <p:cNvPr id="26640" name="AutoShape 11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290" y="2160"/>
              <a:ext cx="998" cy="817"/>
            </a:xfrm>
            <a:prstGeom prst="actionButtonBlank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26641" name="Text Box 111"/>
            <p:cNvSpPr txBox="1">
              <a:spLocks noChangeArrowheads="1"/>
            </p:cNvSpPr>
            <p:nvPr/>
          </p:nvSpPr>
          <p:spPr bwMode="auto">
            <a:xfrm>
              <a:off x="2472" y="2341"/>
              <a:ext cx="68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200">
                  <a:latin typeface="Constantia" pitchFamily="18" charset="0"/>
                </a:rPr>
                <a:t>x</a:t>
              </a:r>
              <a:r>
                <a:rPr lang="en-US" sz="3200" baseline="30000">
                  <a:latin typeface="Constantia" pitchFamily="18" charset="0"/>
                </a:rPr>
                <a:t>y</a:t>
              </a:r>
              <a:endParaRPr lang="ru-RU" sz="3200" baseline="30000">
                <a:latin typeface="Constantia" pitchFamily="18" charset="0"/>
              </a:endParaRPr>
            </a:p>
          </p:txBody>
        </p:sp>
      </p:grpSp>
      <p:sp>
        <p:nvSpPr>
          <p:cNvPr id="19569" name="Text Box 113"/>
          <p:cNvSpPr txBox="1">
            <a:spLocks noChangeArrowheads="1"/>
          </p:cNvSpPr>
          <p:nvPr/>
        </p:nvSpPr>
        <p:spPr bwMode="auto">
          <a:xfrm>
            <a:off x="1187450" y="4868863"/>
            <a:ext cx="71294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Constantia" pitchFamily="18" charset="0"/>
              </a:rPr>
              <a:t>8   x</a:t>
            </a:r>
            <a:r>
              <a:rPr lang="en-US" sz="2800" b="1" baseline="30000">
                <a:solidFill>
                  <a:srgbClr val="FF3300"/>
                </a:solidFill>
                <a:latin typeface="Constantia" pitchFamily="18" charset="0"/>
              </a:rPr>
              <a:t>y    </a:t>
            </a:r>
            <a:r>
              <a:rPr lang="en-US" sz="2800" b="1">
                <a:solidFill>
                  <a:srgbClr val="FF3300"/>
                </a:solidFill>
                <a:latin typeface="Constantia" pitchFamily="18" charset="0"/>
              </a:rPr>
              <a:t>53       1/x     =    -   1   = 0.040015……</a:t>
            </a:r>
            <a:endParaRPr lang="ru-RU" sz="2800" b="1" baseline="30000">
              <a:solidFill>
                <a:srgbClr val="FF3300"/>
              </a:solidFill>
              <a:latin typeface="Constantia" pitchFamily="18" charset="0"/>
            </a:endParaRPr>
          </a:p>
        </p:txBody>
      </p:sp>
      <p:sp>
        <p:nvSpPr>
          <p:cNvPr id="19570" name="Text Box 114"/>
          <p:cNvSpPr txBox="1">
            <a:spLocks noChangeArrowheads="1"/>
          </p:cNvSpPr>
          <p:nvPr/>
        </p:nvSpPr>
        <p:spPr bwMode="auto">
          <a:xfrm>
            <a:off x="971550" y="5516563"/>
            <a:ext cx="6553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Constantia" pitchFamily="18" charset="0"/>
              </a:rPr>
              <a:t>r = 100 * 0.</a:t>
            </a:r>
            <a:r>
              <a:rPr lang="ru-RU" sz="2800" b="1">
                <a:solidFill>
                  <a:srgbClr val="FF3300"/>
                </a:solidFill>
                <a:latin typeface="Constantia" pitchFamily="18" charset="0"/>
              </a:rPr>
              <a:t>0</a:t>
            </a:r>
            <a:r>
              <a:rPr lang="en-US" sz="2800" b="1">
                <a:solidFill>
                  <a:srgbClr val="FF3300"/>
                </a:solidFill>
                <a:latin typeface="Constantia" pitchFamily="18" charset="0"/>
              </a:rPr>
              <a:t>4 = 4 %</a:t>
            </a:r>
            <a:endParaRPr lang="ru-RU" sz="2800" b="1">
              <a:solidFill>
                <a:srgbClr val="FF3300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9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9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9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188913"/>
            <a:ext cx="20002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323850" y="333375"/>
            <a:ext cx="525621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Б.Франклин (1706 -1790) – государственный деятель, ученый, один из авторов Декларации независимости США (1776 г.), пионер исследования электричества. 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468313" y="2349500"/>
            <a:ext cx="8675687" cy="3125788"/>
            <a:chOff x="295" y="1344"/>
            <a:chExt cx="5465" cy="1969"/>
          </a:xfrm>
        </p:grpSpPr>
        <p:sp>
          <p:nvSpPr>
            <p:cNvPr id="27652" name="Text Box 12"/>
            <p:cNvSpPr txBox="1">
              <a:spLocks noChangeArrowheads="1"/>
            </p:cNvSpPr>
            <p:nvPr/>
          </p:nvSpPr>
          <p:spPr bwMode="auto">
            <a:xfrm>
              <a:off x="3560" y="2069"/>
              <a:ext cx="136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200">
                  <a:solidFill>
                    <a:srgbClr val="FF3300"/>
                  </a:solidFill>
                </a:rPr>
                <a:t>31000</a:t>
              </a:r>
              <a:r>
                <a:rPr lang="ru-RU" sz="1200"/>
                <a:t> фунтов под </a:t>
              </a:r>
              <a:r>
                <a:rPr lang="ru-RU" sz="1200">
                  <a:solidFill>
                    <a:srgbClr val="FF3300"/>
                  </a:solidFill>
                </a:rPr>
                <a:t>5%</a:t>
              </a:r>
              <a:r>
                <a:rPr lang="ru-RU" sz="1200"/>
                <a:t> годовых</a:t>
              </a:r>
            </a:p>
          </p:txBody>
        </p:sp>
        <p:grpSp>
          <p:nvGrpSpPr>
            <p:cNvPr id="27653" name="Group 24"/>
            <p:cNvGrpSpPr>
              <a:grpSpLocks/>
            </p:cNvGrpSpPr>
            <p:nvPr/>
          </p:nvGrpSpPr>
          <p:grpSpPr bwMode="auto">
            <a:xfrm>
              <a:off x="295" y="1344"/>
              <a:ext cx="5465" cy="1969"/>
              <a:chOff x="295" y="1344"/>
              <a:chExt cx="5465" cy="1969"/>
            </a:xfrm>
          </p:grpSpPr>
          <p:sp>
            <p:nvSpPr>
              <p:cNvPr id="27654" name="Text Box 6"/>
              <p:cNvSpPr txBox="1">
                <a:spLocks noChangeArrowheads="1"/>
              </p:cNvSpPr>
              <p:nvPr/>
            </p:nvSpPr>
            <p:spPr bwMode="auto">
              <a:xfrm>
                <a:off x="295" y="1344"/>
                <a:ext cx="226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>
                    <a:solidFill>
                      <a:srgbClr val="FF3300"/>
                    </a:solidFill>
                  </a:rPr>
                  <a:t>1000</a:t>
                </a:r>
                <a:r>
                  <a:rPr lang="ru-RU"/>
                  <a:t> фунтов под </a:t>
                </a:r>
                <a:r>
                  <a:rPr lang="ru-RU">
                    <a:solidFill>
                      <a:srgbClr val="FF3300"/>
                    </a:solidFill>
                  </a:rPr>
                  <a:t>5%</a:t>
                </a:r>
                <a:r>
                  <a:rPr lang="ru-RU"/>
                  <a:t> годовых</a:t>
                </a:r>
              </a:p>
            </p:txBody>
          </p:sp>
          <p:sp>
            <p:nvSpPr>
              <p:cNvPr id="27655" name="Text Box 8"/>
              <p:cNvSpPr txBox="1">
                <a:spLocks noChangeArrowheads="1"/>
              </p:cNvSpPr>
              <p:nvPr/>
            </p:nvSpPr>
            <p:spPr bwMode="auto">
              <a:xfrm>
                <a:off x="1927" y="2024"/>
                <a:ext cx="17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>
                    <a:solidFill>
                      <a:srgbClr val="FF3300"/>
                    </a:solidFill>
                  </a:rPr>
                  <a:t>131000</a:t>
                </a:r>
                <a:r>
                  <a:rPr lang="ru-RU"/>
                  <a:t> фунтов</a:t>
                </a:r>
              </a:p>
            </p:txBody>
          </p:sp>
          <p:sp>
            <p:nvSpPr>
              <p:cNvPr id="27656" name="Line 9"/>
              <p:cNvSpPr>
                <a:spLocks noChangeShapeType="1"/>
              </p:cNvSpPr>
              <p:nvPr/>
            </p:nvSpPr>
            <p:spPr bwMode="auto">
              <a:xfrm flipV="1">
                <a:off x="3107" y="1933"/>
                <a:ext cx="317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57" name="Line 10"/>
              <p:cNvSpPr>
                <a:spLocks noChangeShapeType="1"/>
              </p:cNvSpPr>
              <p:nvPr/>
            </p:nvSpPr>
            <p:spPr bwMode="auto">
              <a:xfrm>
                <a:off x="3107" y="2115"/>
                <a:ext cx="363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58" name="Text Box 11"/>
              <p:cNvSpPr txBox="1">
                <a:spLocks noChangeArrowheads="1"/>
              </p:cNvSpPr>
              <p:nvPr/>
            </p:nvSpPr>
            <p:spPr bwMode="auto">
              <a:xfrm>
                <a:off x="3515" y="1752"/>
                <a:ext cx="195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200">
                    <a:solidFill>
                      <a:srgbClr val="FF3300"/>
                    </a:solidFill>
                  </a:rPr>
                  <a:t>100000</a:t>
                </a:r>
                <a:r>
                  <a:rPr lang="ru-RU" sz="1200"/>
                  <a:t> фунтов на постройку общественных зданий</a:t>
                </a:r>
              </a:p>
            </p:txBody>
          </p:sp>
          <p:sp>
            <p:nvSpPr>
              <p:cNvPr id="27659" name="Text Box 13"/>
              <p:cNvSpPr txBox="1">
                <a:spLocks noChangeArrowheads="1"/>
              </p:cNvSpPr>
              <p:nvPr/>
            </p:nvSpPr>
            <p:spPr bwMode="auto">
              <a:xfrm>
                <a:off x="3016" y="2614"/>
                <a:ext cx="122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>
                    <a:solidFill>
                      <a:srgbClr val="FF3300"/>
                    </a:solidFill>
                  </a:rPr>
                  <a:t>4061000</a:t>
                </a:r>
                <a:r>
                  <a:rPr lang="ru-RU"/>
                  <a:t> фунтов</a:t>
                </a:r>
              </a:p>
            </p:txBody>
          </p:sp>
          <p:sp>
            <p:nvSpPr>
              <p:cNvPr id="27660" name="Line 14"/>
              <p:cNvSpPr>
                <a:spLocks noChangeShapeType="1"/>
              </p:cNvSpPr>
              <p:nvPr/>
            </p:nvSpPr>
            <p:spPr bwMode="auto">
              <a:xfrm flipV="1">
                <a:off x="4241" y="2432"/>
                <a:ext cx="408" cy="3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61" name="Line 15"/>
              <p:cNvSpPr>
                <a:spLocks noChangeShapeType="1"/>
              </p:cNvSpPr>
              <p:nvPr/>
            </p:nvSpPr>
            <p:spPr bwMode="auto">
              <a:xfrm>
                <a:off x="4241" y="2750"/>
                <a:ext cx="363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62" name="Text Box 16"/>
              <p:cNvSpPr txBox="1">
                <a:spLocks noChangeArrowheads="1"/>
              </p:cNvSpPr>
              <p:nvPr/>
            </p:nvSpPr>
            <p:spPr bwMode="auto">
              <a:xfrm>
                <a:off x="4785" y="2160"/>
                <a:ext cx="975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200">
                    <a:solidFill>
                      <a:srgbClr val="FF3300"/>
                    </a:solidFill>
                  </a:rPr>
                  <a:t>1061000</a:t>
                </a:r>
                <a:r>
                  <a:rPr lang="ru-RU" sz="1200"/>
                  <a:t> фунтов в распоряжение бостонским жителям</a:t>
                </a:r>
              </a:p>
            </p:txBody>
          </p:sp>
          <p:sp>
            <p:nvSpPr>
              <p:cNvPr id="27663" name="Text Box 17"/>
              <p:cNvSpPr txBox="1">
                <a:spLocks noChangeArrowheads="1"/>
              </p:cNvSpPr>
              <p:nvPr/>
            </p:nvSpPr>
            <p:spPr bwMode="auto">
              <a:xfrm>
                <a:off x="4649" y="2795"/>
                <a:ext cx="1111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200">
                    <a:solidFill>
                      <a:srgbClr val="FF3300"/>
                    </a:solidFill>
                  </a:rPr>
                  <a:t>3000000</a:t>
                </a:r>
                <a:r>
                  <a:rPr lang="ru-RU" sz="1200"/>
                  <a:t> фунтов правлению Массачусетской общины</a:t>
                </a:r>
              </a:p>
            </p:txBody>
          </p:sp>
          <p:sp>
            <p:nvSpPr>
              <p:cNvPr id="27664" name="AutoShape 20"/>
              <p:cNvSpPr>
                <a:spLocks noChangeArrowheads="1"/>
              </p:cNvSpPr>
              <p:nvPr/>
            </p:nvSpPr>
            <p:spPr bwMode="auto">
              <a:xfrm>
                <a:off x="2381" y="1480"/>
                <a:ext cx="272" cy="589"/>
              </a:xfrm>
              <a:prstGeom prst="curvedLeftArrow">
                <a:avLst>
                  <a:gd name="adj1" fmla="val 43309"/>
                  <a:gd name="adj2" fmla="val 86618"/>
                  <a:gd name="adj3" fmla="val 33333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27665" name="Text Box 21"/>
              <p:cNvSpPr txBox="1">
                <a:spLocks noChangeArrowheads="1"/>
              </p:cNvSpPr>
              <p:nvPr/>
            </p:nvSpPr>
            <p:spPr bwMode="auto">
              <a:xfrm>
                <a:off x="2835" y="1525"/>
                <a:ext cx="816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200"/>
                  <a:t>Через 100 лет</a:t>
                </a:r>
              </a:p>
            </p:txBody>
          </p:sp>
          <p:sp>
            <p:nvSpPr>
              <p:cNvPr id="27666" name="AutoShape 22"/>
              <p:cNvSpPr>
                <a:spLocks noChangeArrowheads="1"/>
              </p:cNvSpPr>
              <p:nvPr/>
            </p:nvSpPr>
            <p:spPr bwMode="auto">
              <a:xfrm>
                <a:off x="3152" y="2251"/>
                <a:ext cx="272" cy="408"/>
              </a:xfrm>
              <a:prstGeom prst="curvedLeftArrow">
                <a:avLst>
                  <a:gd name="adj1" fmla="val 30000"/>
                  <a:gd name="adj2" fmla="val 60000"/>
                  <a:gd name="adj3" fmla="val 33333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27667" name="Text Box 23"/>
              <p:cNvSpPr txBox="1">
                <a:spLocks noChangeArrowheads="1"/>
              </p:cNvSpPr>
              <p:nvPr/>
            </p:nvSpPr>
            <p:spPr bwMode="auto">
              <a:xfrm>
                <a:off x="3515" y="2341"/>
                <a:ext cx="771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200"/>
                  <a:t>Через 100 лет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80" name="Object 4"/>
          <p:cNvGraphicFramePr>
            <a:graphicFrameLocks noChangeAspect="1"/>
          </p:cNvGraphicFramePr>
          <p:nvPr>
            <p:ph sz="quarter" idx="1"/>
          </p:nvPr>
        </p:nvGraphicFramePr>
        <p:xfrm>
          <a:off x="3641725" y="333375"/>
          <a:ext cx="1785938" cy="719138"/>
        </p:xfrm>
        <a:graphic>
          <a:graphicData uri="http://schemas.openxmlformats.org/presentationml/2006/ole">
            <p:oleObj spid="_x0000_s3074" name="Microsoft Equation 3.0" r:id="rId3" imgW="977760" imgH="393480" progId="Equation.3">
              <p:embed/>
            </p:oleObj>
          </a:graphicData>
        </a:graphic>
      </p:graphicFrame>
      <p:grpSp>
        <p:nvGrpSpPr>
          <p:cNvPr id="2" name="Group 76"/>
          <p:cNvGrpSpPr>
            <a:grpSpLocks/>
          </p:cNvGrpSpPr>
          <p:nvPr/>
        </p:nvGrpSpPr>
        <p:grpSpPr bwMode="auto">
          <a:xfrm>
            <a:off x="468313" y="1052513"/>
            <a:ext cx="8496300" cy="863600"/>
            <a:chOff x="295" y="663"/>
            <a:chExt cx="5352" cy="544"/>
          </a:xfrm>
        </p:grpSpPr>
        <p:graphicFrame>
          <p:nvGraphicFramePr>
            <p:cNvPr id="3078" name="Object 8"/>
            <p:cNvGraphicFramePr>
              <a:graphicFrameLocks noChangeAspect="1"/>
            </p:cNvGraphicFramePr>
            <p:nvPr/>
          </p:nvGraphicFramePr>
          <p:xfrm>
            <a:off x="476" y="890"/>
            <a:ext cx="1769" cy="317"/>
          </p:xfrm>
          <a:graphic>
            <a:graphicData uri="http://schemas.openxmlformats.org/presentationml/2006/ole">
              <p:oleObj spid="_x0000_s3078" name="Microsoft Equation 3.0" r:id="rId4" imgW="2057400" imgH="393480" progId="Equation.3">
                <p:embed/>
              </p:oleObj>
            </a:graphicData>
          </a:graphic>
        </p:graphicFrame>
        <p:sp>
          <p:nvSpPr>
            <p:cNvPr id="3117" name="Text Box 7"/>
            <p:cNvSpPr txBox="1">
              <a:spLocks noChangeArrowheads="1"/>
            </p:cNvSpPr>
            <p:nvPr/>
          </p:nvSpPr>
          <p:spPr bwMode="auto">
            <a:xfrm>
              <a:off x="295" y="663"/>
              <a:ext cx="535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400"/>
                <a:t>1) 12% годовых ежеквартально, </a:t>
              </a:r>
              <a:r>
                <a:rPr lang="en-US" sz="1400"/>
                <a:t>r</a:t>
              </a:r>
              <a:r>
                <a:rPr lang="ru-RU" sz="1400"/>
                <a:t> </a:t>
              </a:r>
              <a:r>
                <a:rPr lang="en-US" sz="1400"/>
                <a:t>=</a:t>
              </a:r>
              <a:r>
                <a:rPr lang="ru-RU" sz="1400"/>
                <a:t> 12%/ 4= 3% ежеквартально при </a:t>
              </a:r>
              <a:r>
                <a:rPr lang="en-US" sz="1400"/>
                <a:t>P=1 </a:t>
              </a:r>
              <a:r>
                <a:rPr lang="ru-RU" sz="1400"/>
                <a:t>и</a:t>
              </a:r>
              <a:r>
                <a:rPr lang="en-US" sz="1400"/>
                <a:t> n=4</a:t>
              </a:r>
              <a:r>
                <a:rPr lang="ru-RU" sz="1400"/>
                <a:t> получаем:</a:t>
              </a:r>
            </a:p>
          </p:txBody>
        </p:sp>
      </p:grp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4500563" y="1484313"/>
            <a:ext cx="4032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FF3300"/>
                </a:solidFill>
              </a:rPr>
              <a:t>, т.е              </a:t>
            </a:r>
            <a:r>
              <a:rPr lang="en-US">
                <a:solidFill>
                  <a:srgbClr val="FF3300"/>
                </a:solidFill>
              </a:rPr>
              <a:t>r</a:t>
            </a:r>
            <a:r>
              <a:rPr lang="ru-RU">
                <a:solidFill>
                  <a:srgbClr val="FF3300"/>
                </a:solidFill>
              </a:rPr>
              <a:t> </a:t>
            </a:r>
            <a:r>
              <a:rPr lang="en-US">
                <a:solidFill>
                  <a:srgbClr val="FF3300"/>
                </a:solidFill>
              </a:rPr>
              <a:t>=</a:t>
            </a:r>
            <a:r>
              <a:rPr lang="ru-RU">
                <a:solidFill>
                  <a:srgbClr val="FF3300"/>
                </a:solidFill>
              </a:rPr>
              <a:t> </a:t>
            </a:r>
            <a:r>
              <a:rPr lang="en-US">
                <a:solidFill>
                  <a:srgbClr val="FF3300"/>
                </a:solidFill>
              </a:rPr>
              <a:t>12.55% </a:t>
            </a:r>
            <a:r>
              <a:rPr lang="ru-RU">
                <a:solidFill>
                  <a:srgbClr val="FF3300"/>
                </a:solidFill>
              </a:rPr>
              <a:t>годовых</a:t>
            </a:r>
          </a:p>
        </p:txBody>
      </p:sp>
      <p:grpSp>
        <p:nvGrpSpPr>
          <p:cNvPr id="3" name="Group 77"/>
          <p:cNvGrpSpPr>
            <a:grpSpLocks/>
          </p:cNvGrpSpPr>
          <p:nvPr/>
        </p:nvGrpSpPr>
        <p:grpSpPr bwMode="auto">
          <a:xfrm>
            <a:off x="395288" y="1916113"/>
            <a:ext cx="8462962" cy="1008062"/>
            <a:chOff x="249" y="1207"/>
            <a:chExt cx="5331" cy="635"/>
          </a:xfrm>
        </p:grpSpPr>
        <p:graphicFrame>
          <p:nvGraphicFramePr>
            <p:cNvPr id="3077" name="Object 14"/>
            <p:cNvGraphicFramePr>
              <a:graphicFrameLocks noChangeAspect="1"/>
            </p:cNvGraphicFramePr>
            <p:nvPr/>
          </p:nvGraphicFramePr>
          <p:xfrm>
            <a:off x="439" y="1433"/>
            <a:ext cx="1896" cy="409"/>
          </p:xfrm>
          <a:graphic>
            <a:graphicData uri="http://schemas.openxmlformats.org/presentationml/2006/ole">
              <p:oleObj spid="_x0000_s3077" name="Формула" r:id="rId5" imgW="2120760" imgH="393480" progId="Equation.3">
                <p:embed/>
              </p:oleObj>
            </a:graphicData>
          </a:graphic>
        </p:graphicFrame>
        <p:sp>
          <p:nvSpPr>
            <p:cNvPr id="3116" name="Text Box 13"/>
            <p:cNvSpPr txBox="1">
              <a:spLocks noChangeArrowheads="1"/>
            </p:cNvSpPr>
            <p:nvPr/>
          </p:nvSpPr>
          <p:spPr bwMode="auto">
            <a:xfrm>
              <a:off x="249" y="1207"/>
              <a:ext cx="533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400"/>
                <a:t>2) 12% годовых ежемесячно,  </a:t>
              </a:r>
              <a:r>
                <a:rPr lang="en-US" sz="1400"/>
                <a:t>r = 12%/12 = 1% </a:t>
              </a:r>
              <a:r>
                <a:rPr lang="ru-RU" sz="1400"/>
                <a:t>ежемесячно при </a:t>
              </a:r>
              <a:r>
                <a:rPr lang="en-US" sz="1400"/>
                <a:t>P=1 </a:t>
              </a:r>
              <a:r>
                <a:rPr lang="ru-RU" sz="1400"/>
                <a:t>и </a:t>
              </a:r>
              <a:r>
                <a:rPr lang="en-US" sz="1400"/>
                <a:t>n=12 </a:t>
              </a:r>
              <a:r>
                <a:rPr lang="ru-RU" sz="1400"/>
                <a:t>получаем:</a:t>
              </a:r>
            </a:p>
          </p:txBody>
        </p:sp>
      </p:grp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4500563" y="2492375"/>
            <a:ext cx="4911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FF3300"/>
                </a:solidFill>
              </a:rPr>
              <a:t>, т.е             </a:t>
            </a:r>
            <a:r>
              <a:rPr lang="en-US">
                <a:solidFill>
                  <a:srgbClr val="FF3300"/>
                </a:solidFill>
              </a:rPr>
              <a:t>r = 12.68% </a:t>
            </a:r>
            <a:r>
              <a:rPr lang="ru-RU">
                <a:solidFill>
                  <a:srgbClr val="FF3300"/>
                </a:solidFill>
              </a:rPr>
              <a:t>годовых</a:t>
            </a:r>
          </a:p>
        </p:txBody>
      </p:sp>
      <p:grpSp>
        <p:nvGrpSpPr>
          <p:cNvPr id="4" name="Group 78"/>
          <p:cNvGrpSpPr>
            <a:grpSpLocks/>
          </p:cNvGrpSpPr>
          <p:nvPr/>
        </p:nvGrpSpPr>
        <p:grpSpPr bwMode="auto">
          <a:xfrm>
            <a:off x="323850" y="3068638"/>
            <a:ext cx="7561263" cy="865187"/>
            <a:chOff x="204" y="1933"/>
            <a:chExt cx="4763" cy="545"/>
          </a:xfrm>
        </p:grpSpPr>
        <p:sp>
          <p:nvSpPr>
            <p:cNvPr id="3115" name="Text Box 19"/>
            <p:cNvSpPr txBox="1">
              <a:spLocks noChangeArrowheads="1"/>
            </p:cNvSpPr>
            <p:nvPr/>
          </p:nvSpPr>
          <p:spPr bwMode="auto">
            <a:xfrm>
              <a:off x="204" y="1933"/>
              <a:ext cx="476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400"/>
                <a:t>3) 12% годовых еженедельно, </a:t>
              </a:r>
              <a:r>
                <a:rPr lang="en-US" sz="1400"/>
                <a:t> r =</a:t>
              </a:r>
              <a:r>
                <a:rPr lang="ru-RU" sz="1400"/>
                <a:t> 12% / 52 еженедельно при </a:t>
              </a:r>
              <a:r>
                <a:rPr lang="en-US" sz="1400"/>
                <a:t>P=1 </a:t>
              </a:r>
              <a:r>
                <a:rPr lang="ru-RU" sz="1400"/>
                <a:t>и </a:t>
              </a:r>
              <a:r>
                <a:rPr lang="en-US" sz="1400"/>
                <a:t>n=52 </a:t>
              </a:r>
              <a:r>
                <a:rPr lang="ru-RU" sz="1400"/>
                <a:t>получаем</a:t>
              </a:r>
            </a:p>
          </p:txBody>
        </p:sp>
        <p:graphicFrame>
          <p:nvGraphicFramePr>
            <p:cNvPr id="3076" name="Object 20"/>
            <p:cNvGraphicFramePr>
              <a:graphicFrameLocks noChangeAspect="1"/>
            </p:cNvGraphicFramePr>
            <p:nvPr/>
          </p:nvGraphicFramePr>
          <p:xfrm>
            <a:off x="385" y="2115"/>
            <a:ext cx="2087" cy="363"/>
          </p:xfrm>
          <a:graphic>
            <a:graphicData uri="http://schemas.openxmlformats.org/presentationml/2006/ole">
              <p:oleObj spid="_x0000_s3076" name="Microsoft Equation 3.0" r:id="rId6" imgW="1892160" imgH="393480" progId="Equation.3">
                <p:embed/>
              </p:oleObj>
            </a:graphicData>
          </a:graphic>
        </p:graphicFrame>
      </p:grp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4500563" y="3429000"/>
            <a:ext cx="424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FF3300"/>
                </a:solidFill>
              </a:rPr>
              <a:t>, т.е              </a:t>
            </a:r>
            <a:r>
              <a:rPr lang="en-US">
                <a:solidFill>
                  <a:srgbClr val="FF3300"/>
                </a:solidFill>
              </a:rPr>
              <a:t>r = 12.73% </a:t>
            </a:r>
            <a:r>
              <a:rPr lang="ru-RU">
                <a:solidFill>
                  <a:srgbClr val="FF3300"/>
                </a:solidFill>
              </a:rPr>
              <a:t>годовых</a:t>
            </a:r>
          </a:p>
        </p:txBody>
      </p:sp>
      <p:sp>
        <p:nvSpPr>
          <p:cNvPr id="3085" name="Text Box 34"/>
          <p:cNvSpPr txBox="1">
            <a:spLocks noChangeArrowheads="1"/>
          </p:cNvSpPr>
          <p:nvPr/>
        </p:nvSpPr>
        <p:spPr bwMode="auto">
          <a:xfrm>
            <a:off x="4067175" y="4797425"/>
            <a:ext cx="3384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4605" name="Text Box 29"/>
          <p:cNvSpPr txBox="1">
            <a:spLocks noChangeArrowheads="1"/>
          </p:cNvSpPr>
          <p:nvPr/>
        </p:nvSpPr>
        <p:spPr bwMode="auto">
          <a:xfrm>
            <a:off x="4606925" y="4652963"/>
            <a:ext cx="4537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FF3300"/>
                </a:solidFill>
              </a:rPr>
              <a:t>, т.е              </a:t>
            </a:r>
            <a:r>
              <a:rPr lang="en-US">
                <a:solidFill>
                  <a:srgbClr val="FF3300"/>
                </a:solidFill>
              </a:rPr>
              <a:t>r = </a:t>
            </a:r>
            <a:r>
              <a:rPr lang="ru-RU">
                <a:solidFill>
                  <a:srgbClr val="FF3300"/>
                </a:solidFill>
              </a:rPr>
              <a:t>12,75% годовых</a:t>
            </a:r>
          </a:p>
        </p:txBody>
      </p:sp>
      <p:grpSp>
        <p:nvGrpSpPr>
          <p:cNvPr id="5" name="Group 80"/>
          <p:cNvGrpSpPr>
            <a:grpSpLocks/>
          </p:cNvGrpSpPr>
          <p:nvPr/>
        </p:nvGrpSpPr>
        <p:grpSpPr bwMode="auto">
          <a:xfrm>
            <a:off x="323850" y="5300663"/>
            <a:ext cx="7561263" cy="979487"/>
            <a:chOff x="204" y="2886"/>
            <a:chExt cx="4763" cy="617"/>
          </a:xfrm>
        </p:grpSpPr>
        <p:sp>
          <p:nvSpPr>
            <p:cNvPr id="3114" name="Text Box 32"/>
            <p:cNvSpPr txBox="1">
              <a:spLocks noChangeArrowheads="1"/>
            </p:cNvSpPr>
            <p:nvPr/>
          </p:nvSpPr>
          <p:spPr bwMode="auto">
            <a:xfrm>
              <a:off x="204" y="2886"/>
              <a:ext cx="476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400"/>
                <a:t>5) 12% годовых ежечасно </a:t>
              </a:r>
              <a:r>
                <a:rPr lang="en-US" sz="1400"/>
                <a:t> r = 12% / 8760 </a:t>
              </a:r>
              <a:r>
                <a:rPr lang="ru-RU" sz="1400"/>
                <a:t>ежечасно при </a:t>
              </a:r>
              <a:r>
                <a:rPr lang="en-US" sz="1400"/>
                <a:t>P=1 </a:t>
              </a:r>
              <a:r>
                <a:rPr lang="ru-RU" sz="1400"/>
                <a:t>и </a:t>
              </a:r>
              <a:r>
                <a:rPr lang="en-US" sz="1400"/>
                <a:t>n=8760 </a:t>
              </a:r>
              <a:r>
                <a:rPr lang="ru-RU" sz="1400"/>
                <a:t>получаем: </a:t>
              </a:r>
            </a:p>
          </p:txBody>
        </p:sp>
        <p:graphicFrame>
          <p:nvGraphicFramePr>
            <p:cNvPr id="3075" name="Object 33"/>
            <p:cNvGraphicFramePr>
              <a:graphicFrameLocks noChangeAspect="1"/>
            </p:cNvGraphicFramePr>
            <p:nvPr/>
          </p:nvGraphicFramePr>
          <p:xfrm>
            <a:off x="340" y="3123"/>
            <a:ext cx="1950" cy="380"/>
          </p:xfrm>
          <a:graphic>
            <a:graphicData uri="http://schemas.openxmlformats.org/presentationml/2006/ole">
              <p:oleObj spid="_x0000_s3075" name="Microsoft Equation 3.0" r:id="rId7" imgW="2133360" imgH="393480" progId="Equation.3">
                <p:embed/>
              </p:oleObj>
            </a:graphicData>
          </a:graphic>
        </p:graphicFrame>
      </p:grpSp>
      <p:sp>
        <p:nvSpPr>
          <p:cNvPr id="24611" name="Text Box 35"/>
          <p:cNvSpPr txBox="1">
            <a:spLocks noChangeArrowheads="1"/>
          </p:cNvSpPr>
          <p:nvPr/>
        </p:nvSpPr>
        <p:spPr bwMode="auto">
          <a:xfrm>
            <a:off x="4067175" y="5805488"/>
            <a:ext cx="3457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FF3300"/>
                </a:solidFill>
              </a:rPr>
              <a:t>, т.е           </a:t>
            </a:r>
            <a:r>
              <a:rPr lang="en-US">
                <a:solidFill>
                  <a:srgbClr val="FF3300"/>
                </a:solidFill>
              </a:rPr>
              <a:t>r = 12.75% </a:t>
            </a:r>
            <a:r>
              <a:rPr lang="ru-RU">
                <a:solidFill>
                  <a:srgbClr val="FF3300"/>
                </a:solidFill>
              </a:rPr>
              <a:t>годовых</a:t>
            </a:r>
          </a:p>
        </p:txBody>
      </p:sp>
      <p:grpSp>
        <p:nvGrpSpPr>
          <p:cNvPr id="6" name="Group 86"/>
          <p:cNvGrpSpPr>
            <a:grpSpLocks/>
          </p:cNvGrpSpPr>
          <p:nvPr/>
        </p:nvGrpSpPr>
        <p:grpSpPr bwMode="auto">
          <a:xfrm>
            <a:off x="539750" y="4149725"/>
            <a:ext cx="7416800" cy="1152525"/>
            <a:chOff x="340" y="2614"/>
            <a:chExt cx="4672" cy="726"/>
          </a:xfrm>
        </p:grpSpPr>
        <p:sp>
          <p:nvSpPr>
            <p:cNvPr id="3090" name="Text Box 27"/>
            <p:cNvSpPr txBox="1">
              <a:spLocks noChangeArrowheads="1"/>
            </p:cNvSpPr>
            <p:nvPr/>
          </p:nvSpPr>
          <p:spPr bwMode="auto">
            <a:xfrm>
              <a:off x="340" y="2614"/>
              <a:ext cx="46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400"/>
                <a:t>4) 12% годовых ежедневно, </a:t>
              </a:r>
              <a:r>
                <a:rPr lang="en-US" sz="1400"/>
                <a:t> r = 12% / 365 </a:t>
              </a:r>
              <a:r>
                <a:rPr lang="ru-RU" sz="1400"/>
                <a:t>ежедневно при </a:t>
              </a:r>
              <a:r>
                <a:rPr lang="en-US" sz="1400"/>
                <a:t>P=1 </a:t>
              </a:r>
              <a:r>
                <a:rPr lang="ru-RU" sz="1400"/>
                <a:t>и </a:t>
              </a:r>
              <a:r>
                <a:rPr lang="en-US" sz="1400"/>
                <a:t>n=365 </a:t>
              </a:r>
              <a:r>
                <a:rPr lang="ru-RU" sz="1400"/>
                <a:t>получаем:</a:t>
              </a:r>
              <a:r>
                <a:rPr lang="en-US" sz="1400"/>
                <a:t> </a:t>
              </a:r>
              <a:endParaRPr lang="ru-RU" sz="1400"/>
            </a:p>
          </p:txBody>
        </p:sp>
        <p:grpSp>
          <p:nvGrpSpPr>
            <p:cNvPr id="3091" name="Group 85"/>
            <p:cNvGrpSpPr>
              <a:grpSpLocks/>
            </p:cNvGrpSpPr>
            <p:nvPr/>
          </p:nvGrpSpPr>
          <p:grpSpPr bwMode="auto">
            <a:xfrm>
              <a:off x="385" y="2886"/>
              <a:ext cx="2222" cy="454"/>
              <a:chOff x="521" y="3067"/>
              <a:chExt cx="2222" cy="454"/>
            </a:xfrm>
          </p:grpSpPr>
          <p:grpSp>
            <p:nvGrpSpPr>
              <p:cNvPr id="3092" name="Group 84"/>
              <p:cNvGrpSpPr>
                <a:grpSpLocks/>
              </p:cNvGrpSpPr>
              <p:nvPr/>
            </p:nvGrpSpPr>
            <p:grpSpPr bwMode="auto">
              <a:xfrm>
                <a:off x="521" y="3067"/>
                <a:ext cx="2222" cy="454"/>
                <a:chOff x="521" y="2931"/>
                <a:chExt cx="2222" cy="454"/>
              </a:xfrm>
            </p:grpSpPr>
            <p:grpSp>
              <p:nvGrpSpPr>
                <p:cNvPr id="3094" name="Group 83"/>
                <p:cNvGrpSpPr>
                  <a:grpSpLocks/>
                </p:cNvGrpSpPr>
                <p:nvPr/>
              </p:nvGrpSpPr>
              <p:grpSpPr bwMode="auto">
                <a:xfrm>
                  <a:off x="521" y="2931"/>
                  <a:ext cx="2222" cy="454"/>
                  <a:chOff x="340" y="2704"/>
                  <a:chExt cx="2222" cy="454"/>
                </a:xfrm>
              </p:grpSpPr>
              <p:sp>
                <p:nvSpPr>
                  <p:cNvPr id="3097" name="AutoShape 52"/>
                  <p:cNvSpPr>
                    <a:spLocks noChangeAspect="1" noChangeArrowheads="1" noTextEdit="1"/>
                  </p:cNvSpPr>
                  <p:nvPr/>
                </p:nvSpPr>
                <p:spPr bwMode="auto">
                  <a:xfrm>
                    <a:off x="340" y="2704"/>
                    <a:ext cx="2222" cy="454"/>
                  </a:xfrm>
                  <a:prstGeom prst="rect">
                    <a:avLst/>
                  </a:prstGeom>
                  <a:solidFill>
                    <a:srgbClr val="FF33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3098" name="Group 82"/>
                  <p:cNvGrpSpPr>
                    <a:grpSpLocks/>
                  </p:cNvGrpSpPr>
                  <p:nvPr/>
                </p:nvGrpSpPr>
                <p:grpSpPr bwMode="auto">
                  <a:xfrm>
                    <a:off x="368" y="2704"/>
                    <a:ext cx="2125" cy="388"/>
                    <a:chOff x="368" y="2704"/>
                    <a:chExt cx="2125" cy="388"/>
                  </a:xfrm>
                </p:grpSpPr>
                <p:sp>
                  <p:nvSpPr>
                    <p:cNvPr id="3099" name="Rectangle 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5" y="2830"/>
                      <a:ext cx="288" cy="173"/>
                    </a:xfrm>
                    <a:prstGeom prst="rect">
                      <a:avLst/>
                    </a:prstGeom>
                    <a:solidFill>
                      <a:srgbClr val="FF3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ru-RU">
                          <a:solidFill>
                            <a:srgbClr val="003300"/>
                          </a:solidFill>
                          <a:latin typeface="Times New Roman" pitchFamily="18" charset="0"/>
                        </a:rPr>
                        <a:t>1275</a:t>
                      </a:r>
                      <a:endParaRPr lang="ru-RU">
                        <a:solidFill>
                          <a:srgbClr val="003300"/>
                        </a:solidFill>
                      </a:endParaRPr>
                    </a:p>
                  </p:txBody>
                </p:sp>
                <p:sp>
                  <p:nvSpPr>
                    <p:cNvPr id="3100" name="Rectangle 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79" y="2830"/>
                      <a:ext cx="72" cy="173"/>
                    </a:xfrm>
                    <a:prstGeom prst="rect">
                      <a:avLst/>
                    </a:prstGeom>
                    <a:solidFill>
                      <a:srgbClr val="FF3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ru-RU">
                          <a:solidFill>
                            <a:srgbClr val="003300"/>
                          </a:solidFill>
                          <a:latin typeface="Times New Roman" pitchFamily="18" charset="0"/>
                        </a:rPr>
                        <a:t>1</a:t>
                      </a:r>
                      <a:endParaRPr lang="ru-RU">
                        <a:solidFill>
                          <a:srgbClr val="003300"/>
                        </a:solidFill>
                      </a:endParaRPr>
                    </a:p>
                  </p:txBody>
                </p:sp>
                <p:sp>
                  <p:nvSpPr>
                    <p:cNvPr id="3101" name="Rectangle 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02" y="2830"/>
                      <a:ext cx="48" cy="173"/>
                    </a:xfrm>
                    <a:prstGeom prst="rect">
                      <a:avLst/>
                    </a:prstGeom>
                    <a:solidFill>
                      <a:srgbClr val="FF3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ru-RU">
                          <a:solidFill>
                            <a:srgbClr val="003300"/>
                          </a:solidFill>
                          <a:latin typeface="Times New Roman" pitchFamily="18" charset="0"/>
                        </a:rPr>
                        <a:t>)</a:t>
                      </a:r>
                      <a:endParaRPr lang="ru-RU">
                        <a:solidFill>
                          <a:srgbClr val="003300"/>
                        </a:solidFill>
                      </a:endParaRPr>
                    </a:p>
                  </p:txBody>
                </p:sp>
                <p:sp>
                  <p:nvSpPr>
                    <p:cNvPr id="3102" name="Rectangle 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35" y="2919"/>
                      <a:ext cx="216" cy="173"/>
                    </a:xfrm>
                    <a:prstGeom prst="rect">
                      <a:avLst/>
                    </a:prstGeom>
                    <a:solidFill>
                      <a:srgbClr val="FF3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ru-RU">
                          <a:solidFill>
                            <a:srgbClr val="003300"/>
                          </a:solidFill>
                          <a:latin typeface="Times New Roman" pitchFamily="18" charset="0"/>
                        </a:rPr>
                        <a:t>100</a:t>
                      </a:r>
                      <a:endParaRPr lang="ru-RU">
                        <a:solidFill>
                          <a:srgbClr val="003300"/>
                        </a:solidFill>
                      </a:endParaRPr>
                    </a:p>
                  </p:txBody>
                </p:sp>
                <p:sp>
                  <p:nvSpPr>
                    <p:cNvPr id="3103" name="Rectangle 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51" y="2919"/>
                      <a:ext cx="72" cy="173"/>
                    </a:xfrm>
                    <a:prstGeom prst="rect">
                      <a:avLst/>
                    </a:prstGeom>
                    <a:solidFill>
                      <a:srgbClr val="FF3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ru-RU">
                          <a:solidFill>
                            <a:srgbClr val="003300"/>
                          </a:solidFill>
                          <a:latin typeface="Times New Roman" pitchFamily="18" charset="0"/>
                        </a:rPr>
                        <a:t>*</a:t>
                      </a:r>
                      <a:endParaRPr lang="ru-RU">
                        <a:solidFill>
                          <a:srgbClr val="003300"/>
                        </a:solidFill>
                      </a:endParaRPr>
                    </a:p>
                  </p:txBody>
                </p:sp>
                <p:sp>
                  <p:nvSpPr>
                    <p:cNvPr id="3104" name="Rectangle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84" y="2919"/>
                      <a:ext cx="216" cy="173"/>
                    </a:xfrm>
                    <a:prstGeom prst="rect">
                      <a:avLst/>
                    </a:prstGeom>
                    <a:solidFill>
                      <a:srgbClr val="FF3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ru-RU">
                          <a:solidFill>
                            <a:srgbClr val="003300"/>
                          </a:solidFill>
                          <a:latin typeface="Times New Roman" pitchFamily="18" charset="0"/>
                        </a:rPr>
                        <a:t>365</a:t>
                      </a:r>
                      <a:endParaRPr lang="ru-RU">
                        <a:solidFill>
                          <a:srgbClr val="003300"/>
                        </a:solidFill>
                      </a:endParaRPr>
                    </a:p>
                  </p:txBody>
                </p:sp>
                <p:sp>
                  <p:nvSpPr>
                    <p:cNvPr id="3105" name="Rectangle 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2" y="2704"/>
                      <a:ext cx="144" cy="173"/>
                    </a:xfrm>
                    <a:prstGeom prst="rect">
                      <a:avLst/>
                    </a:prstGeom>
                    <a:solidFill>
                      <a:srgbClr val="FF3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ru-RU">
                          <a:solidFill>
                            <a:srgbClr val="003300"/>
                          </a:solidFill>
                          <a:latin typeface="Times New Roman" pitchFamily="18" charset="0"/>
                        </a:rPr>
                        <a:t>12</a:t>
                      </a:r>
                      <a:endParaRPr lang="ru-RU">
                        <a:solidFill>
                          <a:srgbClr val="003300"/>
                        </a:solidFill>
                      </a:endParaRPr>
                    </a:p>
                  </p:txBody>
                </p:sp>
                <p:sp>
                  <p:nvSpPr>
                    <p:cNvPr id="3106" name="Rectangle 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3" y="2830"/>
                      <a:ext cx="72" cy="173"/>
                    </a:xfrm>
                    <a:prstGeom prst="rect">
                      <a:avLst/>
                    </a:prstGeom>
                    <a:solidFill>
                      <a:srgbClr val="FF3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ru-RU">
                          <a:solidFill>
                            <a:srgbClr val="003300"/>
                          </a:solidFill>
                          <a:latin typeface="Times New Roman" pitchFamily="18" charset="0"/>
                        </a:rPr>
                        <a:t>1</a:t>
                      </a:r>
                      <a:endParaRPr lang="ru-RU">
                        <a:solidFill>
                          <a:srgbClr val="003300"/>
                        </a:solidFill>
                      </a:endParaRPr>
                    </a:p>
                  </p:txBody>
                </p:sp>
                <p:sp>
                  <p:nvSpPr>
                    <p:cNvPr id="3107" name="Rectangle 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0" y="2830"/>
                      <a:ext cx="72" cy="173"/>
                    </a:xfrm>
                    <a:prstGeom prst="rect">
                      <a:avLst/>
                    </a:prstGeom>
                    <a:solidFill>
                      <a:srgbClr val="FF3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ru-RU">
                          <a:solidFill>
                            <a:srgbClr val="003300"/>
                          </a:solidFill>
                          <a:latin typeface="Times New Roman" pitchFamily="18" charset="0"/>
                        </a:rPr>
                        <a:t>1</a:t>
                      </a:r>
                      <a:endParaRPr lang="ru-RU">
                        <a:solidFill>
                          <a:srgbClr val="003300"/>
                        </a:solidFill>
                      </a:endParaRPr>
                    </a:p>
                  </p:txBody>
                </p:sp>
                <p:sp>
                  <p:nvSpPr>
                    <p:cNvPr id="3108" name="Rectangle 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64" y="2821"/>
                      <a:ext cx="252" cy="173"/>
                    </a:xfrm>
                    <a:prstGeom prst="rect">
                      <a:avLst/>
                    </a:prstGeom>
                    <a:solidFill>
                      <a:srgbClr val="FF3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ru-RU">
                          <a:solidFill>
                            <a:srgbClr val="003300"/>
                          </a:solidFill>
                          <a:latin typeface="Times New Roman" pitchFamily="18" charset="0"/>
                        </a:rPr>
                        <a:t>365 </a:t>
                      </a:r>
                      <a:endParaRPr lang="ru-RU">
                        <a:solidFill>
                          <a:srgbClr val="003300"/>
                        </a:solidFill>
                      </a:endParaRPr>
                    </a:p>
                  </p:txBody>
                </p:sp>
                <p:sp>
                  <p:nvSpPr>
                    <p:cNvPr id="3109" name="Rectangle 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2816"/>
                      <a:ext cx="84" cy="173"/>
                    </a:xfrm>
                    <a:prstGeom prst="rect">
                      <a:avLst/>
                    </a:prstGeom>
                    <a:solidFill>
                      <a:srgbClr val="FF3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ru-RU">
                          <a:solidFill>
                            <a:srgbClr val="003300"/>
                          </a:solidFill>
                        </a:rPr>
                        <a:t>=</a:t>
                      </a:r>
                    </a:p>
                  </p:txBody>
                </p:sp>
                <p:sp>
                  <p:nvSpPr>
                    <p:cNvPr id="3110" name="Rectangle 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52" y="2816"/>
                      <a:ext cx="79" cy="173"/>
                    </a:xfrm>
                    <a:prstGeom prst="rect">
                      <a:avLst/>
                    </a:prstGeom>
                    <a:solidFill>
                      <a:srgbClr val="FF3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ru-RU">
                          <a:solidFill>
                            <a:srgbClr val="003300"/>
                          </a:solidFill>
                          <a:latin typeface="Symbol" pitchFamily="18" charset="2"/>
                        </a:rPr>
                        <a:t>+</a:t>
                      </a:r>
                      <a:endParaRPr lang="ru-RU">
                        <a:solidFill>
                          <a:srgbClr val="003300"/>
                        </a:solidFill>
                      </a:endParaRPr>
                    </a:p>
                  </p:txBody>
                </p:sp>
                <p:sp>
                  <p:nvSpPr>
                    <p:cNvPr id="3111" name="Rectangle 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1" y="2816"/>
                      <a:ext cx="67" cy="173"/>
                    </a:xfrm>
                    <a:prstGeom prst="rect">
                      <a:avLst/>
                    </a:prstGeom>
                    <a:solidFill>
                      <a:srgbClr val="FF3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ru-RU">
                          <a:solidFill>
                            <a:srgbClr val="003300"/>
                          </a:solidFill>
                          <a:latin typeface="Symbol" pitchFamily="18" charset="2"/>
                        </a:rPr>
                        <a:t>·</a:t>
                      </a:r>
                      <a:endParaRPr lang="ru-RU">
                        <a:solidFill>
                          <a:srgbClr val="003300"/>
                        </a:solidFill>
                      </a:endParaRPr>
                    </a:p>
                  </p:txBody>
                </p:sp>
                <p:sp>
                  <p:nvSpPr>
                    <p:cNvPr id="3112" name="Rectangle 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5" y="2816"/>
                      <a:ext cx="79" cy="173"/>
                    </a:xfrm>
                    <a:prstGeom prst="rect">
                      <a:avLst/>
                    </a:prstGeom>
                    <a:solidFill>
                      <a:srgbClr val="FF3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ru-RU">
                          <a:solidFill>
                            <a:srgbClr val="003300"/>
                          </a:solidFill>
                          <a:latin typeface="Symbol" pitchFamily="18" charset="2"/>
                        </a:rPr>
                        <a:t>=</a:t>
                      </a:r>
                      <a:endParaRPr lang="ru-RU">
                        <a:solidFill>
                          <a:srgbClr val="003300"/>
                        </a:solidFill>
                      </a:endParaRPr>
                    </a:p>
                  </p:txBody>
                </p:sp>
                <p:sp>
                  <p:nvSpPr>
                    <p:cNvPr id="3113" name="Rectangle 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8" y="2830"/>
                      <a:ext cx="80" cy="173"/>
                    </a:xfrm>
                    <a:prstGeom prst="rect">
                      <a:avLst/>
                    </a:prstGeom>
                    <a:solidFill>
                      <a:srgbClr val="FF330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ru-RU" b="1" i="1">
                          <a:solidFill>
                            <a:srgbClr val="003300"/>
                          </a:solidFill>
                          <a:latin typeface="Times New Roman" pitchFamily="18" charset="0"/>
                        </a:rPr>
                        <a:t>S</a:t>
                      </a:r>
                      <a:endParaRPr lang="ru-RU" b="1">
                        <a:solidFill>
                          <a:srgbClr val="003300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3095" name="Rectangle 64"/>
                <p:cNvSpPr>
                  <a:spLocks noChangeArrowheads="1"/>
                </p:cNvSpPr>
                <p:nvPr/>
              </p:nvSpPr>
              <p:spPr bwMode="auto">
                <a:xfrm>
                  <a:off x="975" y="3067"/>
                  <a:ext cx="48" cy="173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ru-RU">
                      <a:solidFill>
                        <a:srgbClr val="003300"/>
                      </a:solidFill>
                      <a:latin typeface="Times New Roman" pitchFamily="18" charset="0"/>
                    </a:rPr>
                    <a:t>(</a:t>
                  </a:r>
                  <a:endParaRPr lang="ru-RU">
                    <a:solidFill>
                      <a:srgbClr val="003300"/>
                    </a:solidFill>
                  </a:endParaRPr>
                </a:p>
              </p:txBody>
            </p:sp>
            <p:sp>
              <p:nvSpPr>
                <p:cNvPr id="3096" name="Line 54"/>
                <p:cNvSpPr>
                  <a:spLocks noChangeShapeType="1"/>
                </p:cNvSpPr>
                <p:nvPr/>
              </p:nvSpPr>
              <p:spPr bwMode="auto">
                <a:xfrm>
                  <a:off x="1247" y="3113"/>
                  <a:ext cx="616" cy="1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093" name="Rectangle 56"/>
              <p:cNvSpPr>
                <a:spLocks noChangeArrowheads="1"/>
              </p:cNvSpPr>
              <p:nvPr/>
            </p:nvSpPr>
            <p:spPr bwMode="auto">
              <a:xfrm>
                <a:off x="2336" y="3203"/>
                <a:ext cx="37" cy="173"/>
              </a:xfrm>
              <a:prstGeom prst="rect">
                <a:avLst/>
              </a:prstGeom>
              <a:solidFill>
                <a:srgbClr val="FF33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>
                    <a:solidFill>
                      <a:srgbClr val="003300"/>
                    </a:solidFill>
                    <a:latin typeface="Times New Roman" pitchFamily="18" charset="0"/>
                  </a:rPr>
                  <a:t>.</a:t>
                </a:r>
                <a:endParaRPr lang="ru-RU">
                  <a:solidFill>
                    <a:srgbClr val="003300"/>
                  </a:solidFill>
                </a:endParaRPr>
              </a:p>
            </p:txBody>
          </p:sp>
        </p:grpSp>
      </p:grp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7" grpId="0"/>
      <p:bldP spid="24593" grpId="0"/>
      <p:bldP spid="24599" grpId="0"/>
      <p:bldP spid="24605" grpId="0"/>
      <p:bldP spid="24611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</TotalTime>
  <Words>636</Words>
  <Application>Microsoft Office PowerPoint</Application>
  <PresentationFormat>Экран (4:3)</PresentationFormat>
  <Paragraphs>214</Paragraphs>
  <Slides>16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11</vt:i4>
      </vt:variant>
      <vt:variant>
        <vt:lpstr>Шаблон оформления</vt:lpstr>
      </vt:variant>
      <vt:variant>
        <vt:i4>9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38" baseType="lpstr">
      <vt:lpstr>Constantia</vt:lpstr>
      <vt:lpstr>Arial</vt:lpstr>
      <vt:lpstr>Wingdings 2</vt:lpstr>
      <vt:lpstr>Calibri</vt:lpstr>
      <vt:lpstr>Monotype Corsiva</vt:lpstr>
      <vt:lpstr>Arial Cyr</vt:lpstr>
      <vt:lpstr>Garamond</vt:lpstr>
      <vt:lpstr>Tahoma</vt:lpstr>
      <vt:lpstr>Wingdings</vt:lpstr>
      <vt:lpstr>Symbol</vt:lpstr>
      <vt:lpstr>Times New Roman</vt:lpstr>
      <vt:lpstr>Бумажная</vt:lpstr>
      <vt:lpstr>Бумажная</vt:lpstr>
      <vt:lpstr>Бумажная</vt:lpstr>
      <vt:lpstr>Бумажная</vt:lpstr>
      <vt:lpstr>Бумажная</vt:lpstr>
      <vt:lpstr>Бумажная</vt:lpstr>
      <vt:lpstr>Бумажная</vt:lpstr>
      <vt:lpstr>Бумажная</vt:lpstr>
      <vt:lpstr>Бумажная</vt:lpstr>
      <vt:lpstr>Microsoft Equation 3.0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Rock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MetallHead</dc:creator>
  <cp:lastModifiedBy>ольга</cp:lastModifiedBy>
  <cp:revision>2</cp:revision>
  <dcterms:created xsi:type="dcterms:W3CDTF">2010-01-26T15:09:30Z</dcterms:created>
  <dcterms:modified xsi:type="dcterms:W3CDTF">2010-07-16T19:18:56Z</dcterms:modified>
</cp:coreProperties>
</file>