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4" r:id="rId5"/>
    <p:sldId id="260" r:id="rId6"/>
    <p:sldId id="265" r:id="rId7"/>
    <p:sldId id="261" r:id="rId8"/>
    <p:sldId id="262" r:id="rId9"/>
    <p:sldId id="263" r:id="rId10"/>
    <p:sldId id="267" r:id="rId11"/>
    <p:sldId id="269" r:id="rId12"/>
    <p:sldId id="270" r:id="rId13"/>
    <p:sldId id="268" r:id="rId14"/>
    <p:sldId id="266" r:id="rId15"/>
    <p:sldId id="271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51A965-2D2F-4697-86B0-6DB1AF76D7C7}" type="datetimeFigureOut">
              <a:rPr lang="ru-RU" smtClean="0"/>
              <a:pPr/>
              <a:t>24.01.2008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D1ECD2-D105-414C-A0BE-D0ED8D04EC1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51A965-2D2F-4697-86B0-6DB1AF76D7C7}" type="datetimeFigureOut">
              <a:rPr lang="ru-RU" smtClean="0"/>
              <a:pPr/>
              <a:t>24.01.2008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D1ECD2-D105-414C-A0BE-D0ED8D04EC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51A965-2D2F-4697-86B0-6DB1AF76D7C7}" type="datetimeFigureOut">
              <a:rPr lang="ru-RU" smtClean="0"/>
              <a:pPr/>
              <a:t>24.01.2008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D1ECD2-D105-414C-A0BE-D0ED8D04EC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51A965-2D2F-4697-86B0-6DB1AF76D7C7}" type="datetimeFigureOut">
              <a:rPr lang="ru-RU" smtClean="0"/>
              <a:pPr/>
              <a:t>24.01.2008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D1ECD2-D105-414C-A0BE-D0ED8D04EC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51A965-2D2F-4697-86B0-6DB1AF76D7C7}" type="datetimeFigureOut">
              <a:rPr lang="ru-RU" smtClean="0"/>
              <a:pPr/>
              <a:t>24.01.2008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D1ECD2-D105-414C-A0BE-D0ED8D04EC1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51A965-2D2F-4697-86B0-6DB1AF76D7C7}" type="datetimeFigureOut">
              <a:rPr lang="ru-RU" smtClean="0"/>
              <a:pPr/>
              <a:t>24.01.2008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D1ECD2-D105-414C-A0BE-D0ED8D04EC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51A965-2D2F-4697-86B0-6DB1AF76D7C7}" type="datetimeFigureOut">
              <a:rPr lang="ru-RU" smtClean="0"/>
              <a:pPr/>
              <a:t>24.01.2008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D1ECD2-D105-414C-A0BE-D0ED8D04EC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51A965-2D2F-4697-86B0-6DB1AF76D7C7}" type="datetimeFigureOut">
              <a:rPr lang="ru-RU" smtClean="0"/>
              <a:pPr/>
              <a:t>24.01.2008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D1ECD2-D105-414C-A0BE-D0ED8D04EC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51A965-2D2F-4697-86B0-6DB1AF76D7C7}" type="datetimeFigureOut">
              <a:rPr lang="ru-RU" smtClean="0"/>
              <a:pPr/>
              <a:t>24.01.2008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D1ECD2-D105-414C-A0BE-D0ED8D04EC1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51A965-2D2F-4697-86B0-6DB1AF76D7C7}" type="datetimeFigureOut">
              <a:rPr lang="ru-RU" smtClean="0"/>
              <a:pPr/>
              <a:t>24.01.2008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D1ECD2-D105-414C-A0BE-D0ED8D04EC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51A965-2D2F-4697-86B0-6DB1AF76D7C7}" type="datetimeFigureOut">
              <a:rPr lang="ru-RU" smtClean="0"/>
              <a:pPr/>
              <a:t>24.01.2008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D1ECD2-D105-414C-A0BE-D0ED8D04EC1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D51A965-2D2F-4697-86B0-6DB1AF76D7C7}" type="datetimeFigureOut">
              <a:rPr lang="ru-RU" smtClean="0"/>
              <a:pPr/>
              <a:t>24.01.2008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0D1ECD2-D105-414C-A0BE-D0ED8D04EC1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285728"/>
            <a:ext cx="8643998" cy="2214578"/>
          </a:xfrm>
        </p:spPr>
        <p:txBody>
          <a:bodyPr>
            <a:normAutofit/>
          </a:bodyPr>
          <a:lstStyle/>
          <a:p>
            <a:r>
              <a:rPr lang="ru-RU" sz="4800" b="1" i="1" dirty="0" smtClean="0">
                <a:latin typeface="Georgia" pitchFamily="18" charset="0"/>
              </a:rPr>
              <a:t>Классная </a:t>
            </a:r>
            <a:r>
              <a:rPr lang="ru-RU" sz="4800" b="1" i="1" dirty="0" smtClean="0">
                <a:latin typeface="Georgia" pitchFamily="18" charset="0"/>
              </a:rPr>
              <a:t>работа</a:t>
            </a:r>
            <a:endParaRPr lang="ru-RU" sz="4800" b="1" i="1" dirty="0">
              <a:latin typeface="Georg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>
                <a:latin typeface="Georgia" pitchFamily="18" charset="0"/>
              </a:rPr>
              <a:t>пол-</a:t>
            </a:r>
            <a:endParaRPr lang="ru-RU" b="1" i="1" dirty="0">
              <a:latin typeface="Georgia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435608" y="2000240"/>
            <a:ext cx="3657600" cy="4187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b="1" i="1" dirty="0" smtClean="0">
                <a:solidFill>
                  <a:schemeClr val="tx2"/>
                </a:solidFill>
                <a:latin typeface="Georgia" pitchFamily="18" charset="0"/>
              </a:rPr>
              <a:t>пол- </a:t>
            </a:r>
            <a:r>
              <a:rPr lang="ru-RU" sz="3600" b="1" i="1" dirty="0" smtClean="0">
                <a:solidFill>
                  <a:srgbClr val="C00000"/>
                </a:solidFill>
                <a:latin typeface="Georgia" pitchFamily="18" charset="0"/>
              </a:rPr>
              <a:t>Европы</a:t>
            </a:r>
          </a:p>
          <a:p>
            <a:pPr>
              <a:buNone/>
            </a:pPr>
            <a:r>
              <a:rPr lang="ru-RU" sz="3600" b="1" i="1" dirty="0" smtClean="0">
                <a:solidFill>
                  <a:schemeClr val="tx2"/>
                </a:solidFill>
                <a:latin typeface="Georgia" pitchFamily="18" charset="0"/>
              </a:rPr>
              <a:t>пол- </a:t>
            </a:r>
            <a:r>
              <a:rPr lang="ru-RU" sz="3600" b="1" i="1" dirty="0" smtClean="0">
                <a:solidFill>
                  <a:srgbClr val="C00000"/>
                </a:solidFill>
                <a:latin typeface="Georgia" pitchFamily="18" charset="0"/>
              </a:rPr>
              <a:t>а</a:t>
            </a:r>
            <a:r>
              <a:rPr lang="ru-RU" sz="3600" b="1" i="1" dirty="0" smtClean="0">
                <a:solidFill>
                  <a:schemeClr val="tx2"/>
                </a:solidFill>
                <a:latin typeface="Georgia" pitchFamily="18" charset="0"/>
              </a:rPr>
              <a:t>рбуза</a:t>
            </a:r>
          </a:p>
          <a:p>
            <a:pPr>
              <a:buNone/>
            </a:pPr>
            <a:r>
              <a:rPr lang="ru-RU" sz="3600" b="1" i="1" dirty="0" smtClean="0">
                <a:solidFill>
                  <a:schemeClr val="tx2"/>
                </a:solidFill>
                <a:latin typeface="Georgia" pitchFamily="18" charset="0"/>
              </a:rPr>
              <a:t>пол-</a:t>
            </a:r>
            <a:r>
              <a:rPr lang="ru-RU" sz="3600" b="1" i="1" dirty="0" smtClean="0">
                <a:solidFill>
                  <a:srgbClr val="C00000"/>
                </a:solidFill>
                <a:latin typeface="Georgia" pitchFamily="18" charset="0"/>
              </a:rPr>
              <a:t>л</a:t>
            </a:r>
            <a:r>
              <a:rPr lang="ru-RU" sz="3600" b="1" i="1" dirty="0" smtClean="0">
                <a:solidFill>
                  <a:schemeClr val="tx2"/>
                </a:solidFill>
                <a:latin typeface="Georgia" pitchFamily="18" charset="0"/>
              </a:rPr>
              <a:t>инейки</a:t>
            </a:r>
            <a:endParaRPr lang="ru-RU" sz="3600" b="1" i="1" dirty="0">
              <a:solidFill>
                <a:schemeClr val="tx2"/>
              </a:solidFill>
              <a:latin typeface="Georgia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5276088" y="2000240"/>
            <a:ext cx="3657600" cy="4187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b="1" i="1" dirty="0" smtClean="0">
                <a:solidFill>
                  <a:schemeClr val="tx2"/>
                </a:solidFill>
                <a:latin typeface="Georgia" pitchFamily="18" charset="0"/>
              </a:rPr>
              <a:t>пол</a:t>
            </a:r>
            <a:r>
              <a:rPr lang="ru-RU" sz="4000" b="1" i="1" dirty="0" smtClean="0">
                <a:solidFill>
                  <a:srgbClr val="C00000"/>
                </a:solidFill>
                <a:latin typeface="Georgia" pitchFamily="18" charset="0"/>
              </a:rPr>
              <a:t>ч</a:t>
            </a:r>
            <a:r>
              <a:rPr lang="ru-RU" sz="4000" b="1" i="1" dirty="0" smtClean="0">
                <a:solidFill>
                  <a:schemeClr val="tx2"/>
                </a:solidFill>
                <a:latin typeface="Georgia" pitchFamily="18" charset="0"/>
              </a:rPr>
              <a:t>аса</a:t>
            </a:r>
            <a:endParaRPr lang="ru-RU" sz="4000" b="1" i="1" dirty="0">
              <a:solidFill>
                <a:schemeClr val="tx2"/>
              </a:solidFill>
              <a:latin typeface="Georgia" pitchFamily="18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3071802" y="57148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6429388" y="500042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 descr="20080606-103817-5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2066" y="3643314"/>
            <a:ext cx="3357586" cy="25181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latin typeface="Georgia" pitchFamily="18" charset="0"/>
              </a:rPr>
              <a:t>Задание №1</a:t>
            </a:r>
            <a:endParaRPr lang="ru-RU" b="1" i="1" dirty="0"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i="1" dirty="0" smtClean="0">
                <a:solidFill>
                  <a:srgbClr val="C00000"/>
                </a:solidFill>
                <a:latin typeface="Georgia" pitchFamily="18" charset="0"/>
              </a:rPr>
              <a:t>« Пишу и объясняю»</a:t>
            </a:r>
            <a:r>
              <a:rPr lang="ru-RU" b="1" i="1" dirty="0" smtClean="0">
                <a:solidFill>
                  <a:schemeClr val="tx2"/>
                </a:solidFill>
                <a:latin typeface="Georgia" pitchFamily="18" charset="0"/>
              </a:rPr>
              <a:t>(групповая работа)</a:t>
            </a:r>
            <a:endParaRPr lang="ru-RU" b="1" i="1" dirty="0">
              <a:solidFill>
                <a:schemeClr val="tx2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500166" y="500042"/>
            <a:ext cx="7433522" cy="917278"/>
          </a:xfrm>
        </p:spPr>
        <p:txBody>
          <a:bodyPr>
            <a:normAutofit fontScale="90000"/>
          </a:bodyPr>
          <a:lstStyle/>
          <a:p>
            <a:r>
              <a:rPr lang="ru-RU" sz="4000" b="1" i="1" dirty="0" smtClean="0">
                <a:latin typeface="Georgia" pitchFamily="18" charset="0"/>
              </a:rPr>
              <a:t>Распределите слова на две колонки</a:t>
            </a:r>
            <a:r>
              <a:rPr lang="ru-RU" sz="4400" b="1" i="1" dirty="0" smtClean="0">
                <a:latin typeface="Georgia" pitchFamily="18" charset="0"/>
              </a:rPr>
              <a:t/>
            </a:r>
            <a:br>
              <a:rPr lang="ru-RU" sz="4400" b="1" i="1" dirty="0" smtClean="0">
                <a:latin typeface="Georgia" pitchFamily="18" charset="0"/>
              </a:rPr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Слитное написание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Дефисное  написание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715436" cy="64294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800" b="1" dirty="0" smtClean="0">
                <a:solidFill>
                  <a:schemeClr val="tx2"/>
                </a:solidFill>
              </a:rPr>
              <a:t>( Земле)трясение, (</a:t>
            </a:r>
            <a:r>
              <a:rPr lang="ru-RU" sz="4800" b="1" dirty="0" err="1" smtClean="0">
                <a:solidFill>
                  <a:schemeClr val="tx2"/>
                </a:solidFill>
              </a:rPr>
              <a:t>Гос</a:t>
            </a:r>
            <a:r>
              <a:rPr lang="ru-RU" sz="4800" b="1" dirty="0" smtClean="0">
                <a:solidFill>
                  <a:schemeClr val="tx2"/>
                </a:solidFill>
              </a:rPr>
              <a:t>)дума, (микро)мир,(</a:t>
            </a:r>
            <a:r>
              <a:rPr lang="ru-RU" sz="4800" b="1" dirty="0" err="1" smtClean="0">
                <a:solidFill>
                  <a:schemeClr val="tx2"/>
                </a:solidFill>
              </a:rPr>
              <a:t>снего</a:t>
            </a:r>
            <a:r>
              <a:rPr lang="ru-RU" sz="4800" b="1" dirty="0" smtClean="0">
                <a:solidFill>
                  <a:schemeClr val="tx2"/>
                </a:solidFill>
              </a:rPr>
              <a:t>)</a:t>
            </a:r>
            <a:r>
              <a:rPr lang="ru-RU" sz="4800" b="1" dirty="0" err="1" smtClean="0">
                <a:solidFill>
                  <a:schemeClr val="tx2"/>
                </a:solidFill>
              </a:rPr>
              <a:t>пад</a:t>
            </a:r>
            <a:r>
              <a:rPr lang="ru-RU" sz="4800" b="1" dirty="0" smtClean="0">
                <a:solidFill>
                  <a:schemeClr val="tx2"/>
                </a:solidFill>
              </a:rPr>
              <a:t>, (фото)выставка,(пол)ведра, (жар)птица,(</a:t>
            </a:r>
            <a:r>
              <a:rPr lang="ru-RU" sz="4800" b="1" dirty="0" err="1" smtClean="0">
                <a:solidFill>
                  <a:schemeClr val="tx2"/>
                </a:solidFill>
              </a:rPr>
              <a:t>юго</a:t>
            </a:r>
            <a:r>
              <a:rPr lang="ru-RU" sz="4800" b="1" dirty="0" smtClean="0">
                <a:solidFill>
                  <a:schemeClr val="tx2"/>
                </a:solidFill>
              </a:rPr>
              <a:t>) восток, (пол)листа,(пол) Англии, (пол) яблока,(вело)гонка,(шкаф)купе</a:t>
            </a:r>
          </a:p>
          <a:p>
            <a:pPr>
              <a:buNone/>
            </a:pPr>
            <a:endParaRPr lang="ru-RU" sz="48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0" y="285728"/>
            <a:ext cx="7498080" cy="1143000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latin typeface="Georgia" pitchFamily="18" charset="0"/>
              </a:rPr>
              <a:t>Распределите слова на две колонки</a:t>
            </a:r>
            <a:br>
              <a:rPr lang="ru-RU" sz="3200" b="1" i="1" dirty="0" smtClean="0">
                <a:latin typeface="Georgia" pitchFamily="18" charset="0"/>
              </a:rPr>
            </a:br>
            <a:endParaRPr lang="ru-RU" sz="3200" b="1" i="1" dirty="0">
              <a:latin typeface="Georgia" pitchFamily="18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Слитное написание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tx2"/>
                </a:solidFill>
                <a:latin typeface="Georgia" pitchFamily="18" charset="0"/>
              </a:rPr>
              <a:t>Земл</a:t>
            </a:r>
            <a:r>
              <a:rPr lang="ru-RU" b="1" i="1" dirty="0" smtClean="0">
                <a:solidFill>
                  <a:srgbClr val="C00000"/>
                </a:solidFill>
                <a:latin typeface="Georgia" pitchFamily="18" charset="0"/>
              </a:rPr>
              <a:t>е</a:t>
            </a:r>
            <a:r>
              <a:rPr lang="ru-RU" b="1" i="1" dirty="0" smtClean="0">
                <a:solidFill>
                  <a:schemeClr val="tx2"/>
                </a:solidFill>
                <a:latin typeface="Georgia" pitchFamily="18" charset="0"/>
              </a:rPr>
              <a:t>трясение,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tx2"/>
                </a:solidFill>
                <a:latin typeface="Georgia" pitchFamily="18" charset="0"/>
              </a:rPr>
              <a:t>Госдума,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tx2"/>
                </a:solidFill>
                <a:latin typeface="Georgia" pitchFamily="18" charset="0"/>
              </a:rPr>
              <a:t>микромир,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tx2"/>
                </a:solidFill>
                <a:latin typeface="Georgia" pitchFamily="18" charset="0"/>
              </a:rPr>
              <a:t>снег</a:t>
            </a:r>
            <a:r>
              <a:rPr lang="ru-RU" b="1" i="1" dirty="0" smtClean="0">
                <a:solidFill>
                  <a:srgbClr val="C00000"/>
                </a:solidFill>
                <a:latin typeface="Georgia" pitchFamily="18" charset="0"/>
              </a:rPr>
              <a:t>о</a:t>
            </a:r>
            <a:r>
              <a:rPr lang="ru-RU" b="1" i="1" dirty="0" smtClean="0">
                <a:solidFill>
                  <a:schemeClr val="tx2"/>
                </a:solidFill>
                <a:latin typeface="Georgia" pitchFamily="18" charset="0"/>
              </a:rPr>
              <a:t>пад,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tx2"/>
                </a:solidFill>
                <a:latin typeface="Georgia" pitchFamily="18" charset="0"/>
              </a:rPr>
              <a:t>фотовыставка,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tx2"/>
                </a:solidFill>
                <a:latin typeface="Georgia" pitchFamily="18" charset="0"/>
              </a:rPr>
              <a:t>полведра,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tx2"/>
                </a:solidFill>
                <a:latin typeface="Georgia" pitchFamily="18" charset="0"/>
              </a:rPr>
              <a:t>велогонка</a:t>
            </a:r>
          </a:p>
          <a:p>
            <a:pPr>
              <a:buNone/>
            </a:pP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5000628" y="1571612"/>
            <a:ext cx="3786214" cy="46158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Дефисное написание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tx2"/>
                </a:solidFill>
                <a:latin typeface="Georgia" pitchFamily="18" charset="0"/>
              </a:rPr>
              <a:t>Жар-птица,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tx2"/>
                </a:solidFill>
                <a:latin typeface="Georgia" pitchFamily="18" charset="0"/>
              </a:rPr>
              <a:t>юго-восток,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tx2"/>
                </a:solidFill>
                <a:latin typeface="Georgia" pitchFamily="18" charset="0"/>
              </a:rPr>
              <a:t>пол-листа,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tx2"/>
                </a:solidFill>
                <a:latin typeface="Georgia" pitchFamily="18" charset="0"/>
              </a:rPr>
              <a:t> пол-Англии,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tx2"/>
                </a:solidFill>
                <a:latin typeface="Georgia" pitchFamily="18" charset="0"/>
              </a:rPr>
              <a:t>пол-яблока,  шкаф-купе.</a:t>
            </a:r>
            <a:endParaRPr lang="ru-RU" b="1" i="1" dirty="0">
              <a:solidFill>
                <a:schemeClr val="tx2"/>
              </a:solidFill>
              <a:latin typeface="Georgia" pitchFamily="18" charset="0"/>
            </a:endParaRPr>
          </a:p>
        </p:txBody>
      </p:sp>
      <p:pic>
        <p:nvPicPr>
          <p:cNvPr id="12" name="Рисунок 11" descr="739865566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3372" y="4929198"/>
            <a:ext cx="1214446" cy="16859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latin typeface="Georgia" pitchFamily="18" charset="0"/>
              </a:rPr>
              <a:t>Домашнее задание</a:t>
            </a:r>
            <a:endParaRPr lang="ru-RU" b="1" i="1" dirty="0"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i="1" dirty="0" smtClean="0"/>
              <a:t>Составьте  словарный диктант из 10 слов. Все слова должны быть именами существительными сложными.</a:t>
            </a:r>
          </a:p>
          <a:p>
            <a:pPr>
              <a:buNone/>
            </a:pPr>
            <a:r>
              <a:rPr lang="ru-RU" b="1" i="1" dirty="0" smtClean="0">
                <a:solidFill>
                  <a:srgbClr val="C00000"/>
                </a:solidFill>
              </a:rPr>
              <a:t>* Составить словосочетания или простые предложения с данными словами.</a:t>
            </a:r>
            <a:endParaRPr lang="ru-RU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56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5984" y="2071678"/>
            <a:ext cx="5536122" cy="310993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BOOK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604" y="2071678"/>
            <a:ext cx="7026720" cy="428628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razvboy.gif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214678" y="2000240"/>
            <a:ext cx="1268424" cy="218559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latin typeface="Georgia" pitchFamily="18" charset="0"/>
              </a:rPr>
              <a:t>Что это?</a:t>
            </a:r>
            <a:endParaRPr lang="ru-RU" b="1" i="1" dirty="0">
              <a:latin typeface="Georgia" pitchFamily="18" charset="0"/>
            </a:endParaRPr>
          </a:p>
        </p:txBody>
      </p:sp>
      <p:pic>
        <p:nvPicPr>
          <p:cNvPr id="4" name="Содержимое 3" descr="8042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1604" y="2500306"/>
            <a:ext cx="3575182" cy="27146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J0336898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1736" y="1142984"/>
            <a:ext cx="1610602" cy="142876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71604" y="5000636"/>
            <a:ext cx="40005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chemeClr val="tx2"/>
                </a:solidFill>
                <a:latin typeface="Georgia" pitchFamily="18" charset="0"/>
              </a:rPr>
              <a:t>Инфузория-туфелька</a:t>
            </a:r>
            <a:endParaRPr lang="ru-RU" sz="2000" b="1" i="1" dirty="0">
              <a:solidFill>
                <a:schemeClr val="tx2"/>
              </a:solidFill>
              <a:latin typeface="Georgia" pitchFamily="18" charset="0"/>
            </a:endParaRPr>
          </a:p>
        </p:txBody>
      </p:sp>
      <p:pic>
        <p:nvPicPr>
          <p:cNvPr id="7" name="Рисунок 6" descr="9140934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43504" y="1142984"/>
            <a:ext cx="3810000" cy="451485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285852" y="6000768"/>
            <a:ext cx="7643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chemeClr val="tx2"/>
                </a:solidFill>
                <a:latin typeface="Georgia" pitchFamily="18" charset="0"/>
              </a:rPr>
              <a:t>простое                                                                      сложное</a:t>
            </a:r>
            <a:endParaRPr lang="ru-RU" sz="2000" b="1" i="1" dirty="0">
              <a:solidFill>
                <a:schemeClr val="tx2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5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28860" y="1643050"/>
            <a:ext cx="5431429" cy="414340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400" b="1" i="1" dirty="0" smtClean="0">
                <a:solidFill>
                  <a:schemeClr val="tx2"/>
                </a:solidFill>
                <a:latin typeface="Georgia" pitchFamily="18" charset="0"/>
              </a:rPr>
              <a:t>Сложный – это…….</a:t>
            </a:r>
            <a:endParaRPr lang="ru-RU" sz="4400" b="1" i="1" dirty="0">
              <a:solidFill>
                <a:schemeClr val="tx2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002060"/>
                </a:solidFill>
                <a:latin typeface="Georgia" pitchFamily="18" charset="0"/>
              </a:rPr>
              <a:t>Инфузория-туфелька -обитатель пресных водоемов</a:t>
            </a:r>
          </a:p>
          <a:p>
            <a:endParaRPr lang="ru-RU" b="1" i="1" dirty="0" smtClean="0">
              <a:solidFill>
                <a:srgbClr val="002060"/>
              </a:solidFill>
              <a:latin typeface="Georgia" pitchFamily="18" charset="0"/>
            </a:endParaRPr>
          </a:p>
          <a:p>
            <a:endParaRPr lang="ru-RU" b="1" i="1" dirty="0" smtClean="0">
              <a:solidFill>
                <a:srgbClr val="002060"/>
              </a:solidFill>
              <a:latin typeface="Georgia" pitchFamily="18" charset="0"/>
            </a:endParaRPr>
          </a:p>
          <a:p>
            <a:r>
              <a:rPr lang="ru-RU" b="1" i="1" dirty="0" smtClean="0">
                <a:solidFill>
                  <a:srgbClr val="002060"/>
                </a:solidFill>
                <a:latin typeface="Georgia" pitchFamily="18" charset="0"/>
              </a:rPr>
              <a:t>Инфузории  не имеют нервной системы, они воспринимают раздражения всей клеткой 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800" b="1" i="1" dirty="0" smtClean="0">
                <a:solidFill>
                  <a:schemeClr val="tx2"/>
                </a:solidFill>
                <a:latin typeface="Georgia" pitchFamily="18" charset="0"/>
              </a:rPr>
              <a:t>Подоконник,</a:t>
            </a:r>
          </a:p>
          <a:p>
            <a:pPr>
              <a:buNone/>
            </a:pPr>
            <a:r>
              <a:rPr lang="ru-RU" sz="4800" b="1" i="1" dirty="0" smtClean="0">
                <a:solidFill>
                  <a:schemeClr val="tx2"/>
                </a:solidFill>
                <a:latin typeface="Georgia" pitchFamily="18" charset="0"/>
              </a:rPr>
              <a:t>вредность,</a:t>
            </a:r>
          </a:p>
          <a:p>
            <a:pPr>
              <a:buNone/>
            </a:pPr>
            <a:r>
              <a:rPr lang="ru-RU" sz="4800" b="1" i="1" dirty="0" smtClean="0">
                <a:solidFill>
                  <a:schemeClr val="tx2"/>
                </a:solidFill>
                <a:latin typeface="Georgia" pitchFamily="18" charset="0"/>
              </a:rPr>
              <a:t>бумажонка,</a:t>
            </a:r>
          </a:p>
          <a:p>
            <a:pPr>
              <a:buNone/>
            </a:pPr>
            <a:r>
              <a:rPr lang="ru-RU" sz="4800" b="1" i="1" dirty="0" smtClean="0">
                <a:solidFill>
                  <a:schemeClr val="tx2"/>
                </a:solidFill>
                <a:latin typeface="Georgia" pitchFamily="18" charset="0"/>
              </a:rPr>
              <a:t>мухоловка.</a:t>
            </a:r>
            <a:endParaRPr lang="ru-RU" sz="4800" b="1" i="1" dirty="0">
              <a:solidFill>
                <a:schemeClr val="tx2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latin typeface="Georgia" pitchFamily="18" charset="0"/>
              </a:rPr>
              <a:t>Сложение</a:t>
            </a:r>
            <a:endParaRPr lang="ru-RU" b="1" i="1" dirty="0"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5400" b="1" i="1" dirty="0" err="1" smtClean="0">
                <a:solidFill>
                  <a:srgbClr val="C00000"/>
                </a:solidFill>
              </a:rPr>
              <a:t>Мух</a:t>
            </a:r>
            <a:r>
              <a:rPr lang="ru-RU" sz="5400" b="1" i="1" dirty="0" err="1" smtClean="0"/>
              <a:t>а</a:t>
            </a:r>
            <a:r>
              <a:rPr lang="ru-RU" sz="5400" dirty="0" err="1" smtClean="0"/>
              <a:t>+</a:t>
            </a:r>
            <a:r>
              <a:rPr lang="ru-RU" sz="6600" i="1" dirty="0" err="1" smtClean="0">
                <a:solidFill>
                  <a:srgbClr val="C00000"/>
                </a:solidFill>
              </a:rPr>
              <a:t>о</a:t>
            </a:r>
            <a:r>
              <a:rPr lang="ru-RU" sz="5400" dirty="0" err="1" smtClean="0"/>
              <a:t>+</a:t>
            </a:r>
            <a:r>
              <a:rPr lang="ru-RU" sz="5400" dirty="0" smtClean="0"/>
              <a:t> </a:t>
            </a:r>
            <a:r>
              <a:rPr lang="ru-RU" sz="5400" b="1" i="1" dirty="0" err="1" smtClean="0">
                <a:solidFill>
                  <a:srgbClr val="C00000"/>
                </a:solidFill>
              </a:rPr>
              <a:t>лов</a:t>
            </a:r>
            <a:r>
              <a:rPr lang="ru-RU" sz="5400" b="1" i="1" dirty="0" err="1" smtClean="0"/>
              <a:t>ить+</a:t>
            </a:r>
            <a:r>
              <a:rPr lang="ru-RU" sz="5400" b="1" i="1" dirty="0" err="1" smtClean="0">
                <a:solidFill>
                  <a:srgbClr val="002060"/>
                </a:solidFill>
              </a:rPr>
              <a:t>к</a:t>
            </a:r>
            <a:r>
              <a:rPr lang="ru-RU" sz="5400" b="1" i="1" dirty="0" smtClean="0"/>
              <a:t>  </a:t>
            </a:r>
            <a:r>
              <a:rPr lang="ru-RU" sz="5400" b="1" i="1" dirty="0" smtClean="0">
                <a:solidFill>
                  <a:schemeClr val="tx2"/>
                </a:solidFill>
              </a:rPr>
              <a:t>а</a:t>
            </a:r>
          </a:p>
          <a:p>
            <a:pPr>
              <a:buNone/>
            </a:pPr>
            <a:r>
              <a:rPr lang="ru-RU" sz="5400" b="1" i="1" dirty="0" smtClean="0">
                <a:solidFill>
                  <a:schemeClr val="tx2"/>
                </a:solidFill>
              </a:rPr>
              <a:t>Мух</a:t>
            </a:r>
            <a:r>
              <a:rPr lang="ru-RU" sz="5400" b="1" i="1" dirty="0" smtClean="0">
                <a:solidFill>
                  <a:srgbClr val="C00000"/>
                </a:solidFill>
              </a:rPr>
              <a:t>о</a:t>
            </a:r>
            <a:r>
              <a:rPr lang="ru-RU" sz="5400" b="1" i="1" dirty="0" smtClean="0">
                <a:solidFill>
                  <a:schemeClr val="tx2"/>
                </a:solidFill>
              </a:rPr>
              <a:t>лов</a:t>
            </a:r>
            <a:r>
              <a:rPr lang="ru-RU" sz="5400" b="1" i="1" dirty="0" smtClean="0">
                <a:solidFill>
                  <a:srgbClr val="002060"/>
                </a:solidFill>
              </a:rPr>
              <a:t>к</a:t>
            </a:r>
            <a:r>
              <a:rPr lang="ru-RU" sz="5400" b="1" i="1" dirty="0" smtClean="0">
                <a:solidFill>
                  <a:schemeClr val="tx2"/>
                </a:solidFill>
              </a:rPr>
              <a:t>а,</a:t>
            </a:r>
          </a:p>
          <a:p>
            <a:pPr>
              <a:buNone/>
            </a:pPr>
            <a:r>
              <a:rPr lang="ru-RU" sz="5400" b="1" i="1" dirty="0" smtClean="0">
                <a:solidFill>
                  <a:schemeClr val="tx2"/>
                </a:solidFill>
              </a:rPr>
              <a:t>мор</a:t>
            </a:r>
            <a:r>
              <a:rPr lang="ru-RU" sz="5400" b="1" i="1" dirty="0" smtClean="0">
                <a:solidFill>
                  <a:srgbClr val="C00000"/>
                </a:solidFill>
              </a:rPr>
              <a:t>е</a:t>
            </a:r>
            <a:r>
              <a:rPr lang="ru-RU" sz="5400" b="1" i="1" dirty="0" smtClean="0">
                <a:solidFill>
                  <a:schemeClr val="tx2"/>
                </a:solidFill>
              </a:rPr>
              <a:t>плава</a:t>
            </a:r>
            <a:r>
              <a:rPr lang="ru-RU" sz="5400" b="1" i="1" dirty="0" smtClean="0">
                <a:solidFill>
                  <a:srgbClr val="002060"/>
                </a:solidFill>
              </a:rPr>
              <a:t>тель,</a:t>
            </a:r>
          </a:p>
          <a:p>
            <a:pPr>
              <a:buNone/>
            </a:pPr>
            <a:r>
              <a:rPr lang="ru-RU" sz="5400" b="1" i="1" dirty="0" smtClean="0">
                <a:solidFill>
                  <a:schemeClr val="tx2"/>
                </a:solidFill>
              </a:rPr>
              <a:t>шест</a:t>
            </a:r>
            <a:r>
              <a:rPr lang="ru-RU" sz="5400" b="1" i="1" dirty="0" smtClean="0">
                <a:solidFill>
                  <a:srgbClr val="C00000"/>
                </a:solidFill>
              </a:rPr>
              <a:t>и</a:t>
            </a:r>
            <a:r>
              <a:rPr lang="ru-RU" sz="5400" b="1" i="1" dirty="0" smtClean="0">
                <a:solidFill>
                  <a:schemeClr val="tx2"/>
                </a:solidFill>
              </a:rPr>
              <a:t>класс</a:t>
            </a:r>
            <a:r>
              <a:rPr lang="ru-RU" sz="5400" b="1" i="1" dirty="0" smtClean="0">
                <a:solidFill>
                  <a:srgbClr val="002060"/>
                </a:solidFill>
              </a:rPr>
              <a:t>ник,</a:t>
            </a:r>
          </a:p>
          <a:p>
            <a:pPr>
              <a:buNone/>
            </a:pPr>
            <a:r>
              <a:rPr lang="ru-RU" sz="5400" b="1" i="1" dirty="0" err="1" smtClean="0">
                <a:solidFill>
                  <a:schemeClr val="tx2"/>
                </a:solidFill>
                <a:latin typeface="+mj-lt"/>
              </a:rPr>
              <a:t>сух</a:t>
            </a:r>
            <a:r>
              <a:rPr lang="ru-RU" sz="5400" b="1" i="1" dirty="0" err="1" smtClean="0">
                <a:solidFill>
                  <a:srgbClr val="C00000"/>
                </a:solidFill>
                <a:latin typeface="+mj-lt"/>
              </a:rPr>
              <a:t>о</a:t>
            </a:r>
            <a:r>
              <a:rPr lang="ru-RU" sz="5400" b="1" i="1" dirty="0" err="1" smtClean="0">
                <a:solidFill>
                  <a:schemeClr val="tx2"/>
                </a:solidFill>
                <a:latin typeface="+mj-lt"/>
              </a:rPr>
              <a:t>фрукт</a:t>
            </a:r>
            <a:r>
              <a:rPr lang="ru-RU" sz="5400" b="1" i="1" dirty="0" smtClean="0">
                <a:solidFill>
                  <a:schemeClr val="tx2"/>
                </a:solidFill>
                <a:latin typeface="+mj-lt"/>
              </a:rPr>
              <a:t>.</a:t>
            </a:r>
          </a:p>
          <a:p>
            <a:pPr>
              <a:buNone/>
            </a:pPr>
            <a:endParaRPr lang="ru-RU" sz="5400" b="1" i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5400" b="1" i="1" dirty="0" err="1" smtClean="0">
                <a:solidFill>
                  <a:srgbClr val="002060"/>
                </a:solidFill>
              </a:rPr>
              <a:t>Сорт</a:t>
            </a:r>
            <a:r>
              <a:rPr lang="ru-RU" sz="5400" b="1" i="1" dirty="0" err="1" smtClean="0">
                <a:solidFill>
                  <a:schemeClr val="tx2"/>
                </a:solidFill>
              </a:rPr>
              <a:t>зал</a:t>
            </a:r>
            <a:endParaRPr lang="ru-RU" sz="5400" b="1" i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647968" cy="62151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800" b="1" i="1" dirty="0" smtClean="0">
                <a:solidFill>
                  <a:schemeClr val="tx2"/>
                </a:solidFill>
              </a:rPr>
              <a:t>Зоомагазин, </a:t>
            </a:r>
            <a:r>
              <a:rPr lang="ru-RU" sz="4800" b="1" i="1" dirty="0" err="1" smtClean="0">
                <a:solidFill>
                  <a:schemeClr val="tx2"/>
                </a:solidFill>
              </a:rPr>
              <a:t>инфузория-туфелька,лесоруб,сбербанк,юго-восток</a:t>
            </a:r>
            <a:r>
              <a:rPr lang="ru-RU" sz="4800" b="1" i="1" dirty="0" smtClean="0">
                <a:solidFill>
                  <a:schemeClr val="tx2"/>
                </a:solidFill>
              </a:rPr>
              <a:t>, полстакана, биология, </a:t>
            </a:r>
            <a:r>
              <a:rPr lang="ru-RU" sz="4800" b="1" i="1" dirty="0" err="1" smtClean="0">
                <a:solidFill>
                  <a:schemeClr val="tx2"/>
                </a:solidFill>
              </a:rPr>
              <a:t>диван-кровать,птицефабрика</a:t>
            </a:r>
            <a:r>
              <a:rPr lang="ru-RU" sz="4800" b="1" i="1" dirty="0" smtClean="0">
                <a:solidFill>
                  <a:schemeClr val="tx2"/>
                </a:solidFill>
              </a:rPr>
              <a:t>,</a:t>
            </a:r>
          </a:p>
          <a:p>
            <a:pPr>
              <a:buNone/>
            </a:pPr>
            <a:r>
              <a:rPr lang="ru-RU" sz="4800" b="1" i="1" dirty="0" err="1" smtClean="0">
                <a:solidFill>
                  <a:schemeClr val="tx2"/>
                </a:solidFill>
              </a:rPr>
              <a:t>Санкт-Петнрбург</a:t>
            </a:r>
            <a:r>
              <a:rPr lang="ru-RU" sz="4800" b="1" i="1" dirty="0" smtClean="0">
                <a:solidFill>
                  <a:schemeClr val="tx2"/>
                </a:solidFill>
              </a:rPr>
              <a:t>, пол-лимона, пол-огурца, Карьер-Известняк</a:t>
            </a:r>
            <a:r>
              <a:rPr lang="ru-RU" sz="3600" b="1" i="1" dirty="0" smtClean="0">
                <a:solidFill>
                  <a:schemeClr val="tx2"/>
                </a:solidFill>
              </a:rPr>
              <a:t>.</a:t>
            </a:r>
            <a:endParaRPr lang="ru-RU" sz="3600" b="1" i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422</TotalTime>
  <Words>196</Words>
  <Application>Microsoft Office PowerPoint</Application>
  <PresentationFormat>Экран (4:3)</PresentationFormat>
  <Paragraphs>52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Солнцестояние</vt:lpstr>
      <vt:lpstr>Классная работа</vt:lpstr>
      <vt:lpstr>Слайд 2</vt:lpstr>
      <vt:lpstr>Что это?</vt:lpstr>
      <vt:lpstr>Слайд 4</vt:lpstr>
      <vt:lpstr>Слайд 5</vt:lpstr>
      <vt:lpstr>Слайд 6</vt:lpstr>
      <vt:lpstr>Слайд 7</vt:lpstr>
      <vt:lpstr>Сложение</vt:lpstr>
      <vt:lpstr>Слайд 9</vt:lpstr>
      <vt:lpstr>пол-</vt:lpstr>
      <vt:lpstr>Задание №1</vt:lpstr>
      <vt:lpstr>Распределите слова на две колонки </vt:lpstr>
      <vt:lpstr>Слайд 13</vt:lpstr>
      <vt:lpstr>Распределите слова на две колонки </vt:lpstr>
      <vt:lpstr>Домашнее задание</vt:lpstr>
      <vt:lpstr>Слайд 16</vt:lpstr>
    </vt:vector>
  </TitlesOfParts>
  <Company>WareZ Provider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Двадцать седьмое октября. Классная работа</dc:title>
  <dc:creator>1</dc:creator>
  <cp:lastModifiedBy>SamLab.ws</cp:lastModifiedBy>
  <cp:revision>40</cp:revision>
  <dcterms:created xsi:type="dcterms:W3CDTF">2007-10-16T18:17:54Z</dcterms:created>
  <dcterms:modified xsi:type="dcterms:W3CDTF">2008-01-24T12:27:48Z</dcterms:modified>
</cp:coreProperties>
</file>