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258" r:id="rId3"/>
    <p:sldId id="259" r:id="rId4"/>
    <p:sldId id="287" r:id="rId5"/>
    <p:sldId id="262" r:id="rId6"/>
    <p:sldId id="288" r:id="rId7"/>
    <p:sldId id="264" r:id="rId8"/>
    <p:sldId id="289" r:id="rId9"/>
    <p:sldId id="265" r:id="rId10"/>
    <p:sldId id="290" r:id="rId11"/>
    <p:sldId id="291" r:id="rId12"/>
    <p:sldId id="268" r:id="rId13"/>
    <p:sldId id="294" r:id="rId14"/>
    <p:sldId id="266" r:id="rId15"/>
    <p:sldId id="267" r:id="rId16"/>
    <p:sldId id="292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93" r:id="rId25"/>
    <p:sldId id="280" r:id="rId26"/>
    <p:sldId id="295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413B4DD-EDFB-43BD-9C24-4E3B4096DD74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233146-8934-4EB2-A4D2-27281B76A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34B0AC-49DC-48AC-B56A-EF1D557FC42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E69B83-B09C-45E6-B243-2FA76350419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2EB831E-9582-4246-A5E1-3C58F5E677C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84A517-5378-45CB-B01D-81F9F245024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30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7BDBA0-ED73-40B3-8204-CF3C6E8A5F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Прямоугольник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9EFF97-F5CC-4579-A843-D2AD0F324F3E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CB5F5C-5E0A-49C3-B4EB-25A5E2C6D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DAF6-2499-40CC-A584-FD3922AFCD52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671D7-1001-45F8-A314-20A6A447A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BB1F0-844A-46EB-9D2C-9C6C021AF14A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889A-5BD1-4623-A4C2-EBF500623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2AED0-05C2-481A-BDAD-1FBC9F2F4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FF3AD-7974-49C1-A62A-0F3734367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2350E-2F76-4C12-AE64-115A25BA536E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52604-97F9-45E4-B1C6-1CCAD63750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Полилиния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Прямоугольник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Прямоугольник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Прямоугольник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Прямоугольник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Прямоугольник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2C16CA-358E-4283-9D36-CDE5F1DF4479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78F0A9-79DD-4AFB-AB13-266C9AD7B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038C27-CA53-4B58-8845-AFBF6E3F01A3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1D1922-43C2-46D7-90A5-E9C2981F98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оугольник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831A1D-87F6-4D90-90C7-B3A93619CE0B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1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3DC576-E257-441D-8775-BDB07AADBD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A8022-B6C6-4C0C-B157-A9A947C244F3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8EF79-759D-4024-B625-13AAED7F24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DFA487-3E0E-4029-A065-8060FB02501A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0B6622-77B0-4266-B274-6CC34068E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38719-F2FD-4F4D-8E6A-6FB28BE4D0FD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8D58B-EEFD-45E6-A51C-7F1B858DC0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Прямая соединительная линия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Прямая соединительная линия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Прямая соединительная линия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F2D880-182D-4D9E-BE5C-56562E452B06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4E9C7C-A51C-4880-B91D-083ED02E4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6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82CBC0E-97FE-4736-9AB5-B71BEA9FE85C}" type="datetimeFigureOut">
              <a:rPr lang="ru-RU"/>
              <a:pPr>
                <a:defRPr/>
              </a:pPr>
              <a:t>01.08.2010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48438E6-F5E7-47A5-913F-2CD2A7E082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5" r:id="rId3"/>
    <p:sldLayoutId id="2147483676" r:id="rId4"/>
    <p:sldLayoutId id="2147483677" r:id="rId5"/>
    <p:sldLayoutId id="2147483672" r:id="rId6"/>
    <p:sldLayoutId id="2147483678" r:id="rId7"/>
    <p:sldLayoutId id="2147483671" r:id="rId8"/>
    <p:sldLayoutId id="2147483679" r:id="rId9"/>
    <p:sldLayoutId id="2147483670" r:id="rId10"/>
    <p:sldLayoutId id="2147483669" r:id="rId11"/>
    <p:sldLayoutId id="2147483680" r:id="rId12"/>
    <p:sldLayoutId id="214748368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200000"/>
                  </a:schemeClr>
                </a:solidFill>
              </a:rPr>
              <a:t>Час занимательной математики</a:t>
            </a:r>
            <a:endParaRPr lang="ru-RU" sz="60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3600" smtClean="0"/>
              <a:t>Дорогу     осилит       идущий, </a:t>
            </a:r>
          </a:p>
          <a:p>
            <a:pPr>
              <a:spcBef>
                <a:spcPct val="0"/>
              </a:spcBef>
            </a:pPr>
            <a:r>
              <a:rPr lang="ru-RU" sz="3600" smtClean="0"/>
              <a:t>а     математику        мыслящий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dirty="0" smtClean="0"/>
              <a:t>основателем ионийской школы считается Фалес Милетский (640 - 548 г.г. до н.э.). Во время путешествий он посетил Египет, где и познакомился с астрономией и геометрией. Легенда рассказывает о том, что Фалес привел в изумление египетского царя </a:t>
            </a:r>
            <a:r>
              <a:rPr lang="ru-RU" dirty="0" err="1" smtClean="0"/>
              <a:t>Амазиса</a:t>
            </a:r>
            <a:r>
              <a:rPr lang="ru-RU" dirty="0" smtClean="0"/>
              <a:t>, измерив высоту одной из пирамид по величине отбрасываемой ею тени.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ru-RU" dirty="0"/>
          </a:p>
        </p:txBody>
      </p:sp>
      <p:pic>
        <p:nvPicPr>
          <p:cNvPr id="29699" name="Picture 2" descr="C:\Documents and Settings\Учитель\Рабочий стол\рис\42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643563" y="1785938"/>
            <a:ext cx="2128837" cy="26241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70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dirty="0" smtClean="0"/>
              <a:t>В III в. до н.э. древнегреческий ученый Евклид написал книгу под названием "Начала". В ней он подытожил накопленные к тому времени геометрические знания и попытался дать законченное аксиоматическое изложение этой науки. Написана она была настолько хорошо, что в течение 2000 лет преподавание геометрии велось либо по переводам, либо по незначительным переработкам книги Евклида.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ru-RU" dirty="0"/>
          </a:p>
        </p:txBody>
      </p:sp>
      <p:pic>
        <p:nvPicPr>
          <p:cNvPr id="30723" name="Picture 2" descr="C:\Documents and Settings\Учитель\Рабочий стол\рис\43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43488" y="2286000"/>
            <a:ext cx="2514600" cy="2857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5508625" y="274638"/>
            <a:ext cx="3167063" cy="45942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i="1">
                <a:solidFill>
                  <a:schemeClr val="tx2">
                    <a:satMod val="200000"/>
                  </a:schemeClr>
                </a:solidFill>
              </a:rPr>
              <a:t>Первая страница «Начал» Евклида. Издание 1482г.</a:t>
            </a:r>
          </a:p>
        </p:txBody>
      </p:sp>
      <p:pic>
        <p:nvPicPr>
          <p:cNvPr id="31746" name="Picture 4" descr="docu000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285750"/>
            <a:ext cx="4929188" cy="76327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dirty="0" smtClean="0"/>
              <a:t>В одной легенде говорится, что однажды египетский царь Птолемей I спросил древнегреческого математика, нет ли более короткого пути для понимания геометрии, чем тот, который описан в его знаменитом труде, содержащемся в 13 книгах. 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dirty="0" smtClean="0"/>
              <a:t>Ученый гордо ответил: " В геометрии нет царской дороги".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ru-RU" dirty="0"/>
          </a:p>
        </p:txBody>
      </p:sp>
      <p:pic>
        <p:nvPicPr>
          <p:cNvPr id="32771" name="Picture 2" descr="C:\Documents and Settings\Учитель\Рабочий стол\Новая папка (2)\рис\30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643563" y="2000250"/>
            <a:ext cx="2398712" cy="3128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4859338" y="274638"/>
            <a:ext cx="4284662" cy="6107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i="1">
                <a:solidFill>
                  <a:schemeClr val="tx2">
                    <a:satMod val="200000"/>
                  </a:schemeClr>
                </a:solidFill>
              </a:rPr>
              <a:t>Вавилонская глиняная табличка, содержащая геометрические задачи. Начало </a:t>
            </a:r>
            <a:r>
              <a:rPr lang="en-US" sz="3200" i="1">
                <a:solidFill>
                  <a:schemeClr val="tx2">
                    <a:satMod val="200000"/>
                  </a:schemeClr>
                </a:solidFill>
              </a:rPr>
              <a:t>II </a:t>
            </a:r>
            <a:r>
              <a:rPr lang="ru-RU" sz="3200" i="1">
                <a:solidFill>
                  <a:schemeClr val="tx2">
                    <a:satMod val="200000"/>
                  </a:schemeClr>
                </a:solidFill>
              </a:rPr>
              <a:t>тысячелетия до н.э. Квадрат поделен на различные фигуры, площадь которых ученик должен вычислить.</a:t>
            </a:r>
          </a:p>
        </p:txBody>
      </p:sp>
      <p:pic>
        <p:nvPicPr>
          <p:cNvPr id="33794" name="Picture 4" descr="Безымянный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0"/>
            <a:ext cx="459105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>
          <a:xfrm>
            <a:off x="5292725" y="274638"/>
            <a:ext cx="3455988" cy="4378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i="1">
                <a:solidFill>
                  <a:schemeClr val="tx2">
                    <a:satMod val="200000"/>
                  </a:schemeClr>
                </a:solidFill>
              </a:rPr>
              <a:t>Пифагор.</a:t>
            </a:r>
            <a:r>
              <a:rPr lang="ru-RU" sz="3600" i="1">
                <a:solidFill>
                  <a:schemeClr val="tx2">
                    <a:satMod val="200000"/>
                  </a:schemeClr>
                </a:solidFill>
              </a:rPr>
              <a:t> </a:t>
            </a:r>
            <a:br>
              <a:rPr lang="ru-RU" sz="3600" i="1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i="1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sz="3600" i="1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600" i="1">
                <a:solidFill>
                  <a:schemeClr val="tx2">
                    <a:satMod val="200000"/>
                  </a:schemeClr>
                </a:solidFill>
              </a:rPr>
              <a:t>Фрагмент фрески Рафаэля «Афинская школа».</a:t>
            </a:r>
          </a:p>
        </p:txBody>
      </p:sp>
      <p:pic>
        <p:nvPicPr>
          <p:cNvPr id="34818" name="Picture 2" descr="C:\Documents and Settings\Учитель\Рабочий стол\рис\12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1563" y="1071563"/>
            <a:ext cx="3968750" cy="46513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200000"/>
                  </a:schemeClr>
                </a:solidFill>
              </a:rPr>
              <a:t>Станция Лабиринт</a:t>
            </a:r>
            <a:endParaRPr lang="ru-RU" sz="6000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35842" name="Picture 2" descr="C:\Documents and Settings\Учитель\Мои документы\Мои рисунки\ппп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25" y="1785938"/>
            <a:ext cx="6362700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200000"/>
                  </a:schemeClr>
                </a:solidFill>
              </a:rPr>
              <a:t>Станция фигурная</a:t>
            </a:r>
            <a:endParaRPr lang="ru-RU" sz="60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785938" y="2143125"/>
            <a:ext cx="2428875" cy="27146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Блок-схема: магнитный диск 3"/>
          <p:cNvSpPr/>
          <p:nvPr/>
        </p:nvSpPr>
        <p:spPr>
          <a:xfrm>
            <a:off x="4500563" y="2214563"/>
            <a:ext cx="1714500" cy="1285875"/>
          </a:xfrm>
          <a:prstGeom prst="flowChartMagneticDisk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Трапеция 4"/>
          <p:cNvSpPr/>
          <p:nvPr/>
        </p:nvSpPr>
        <p:spPr>
          <a:xfrm>
            <a:off x="5429250" y="4643438"/>
            <a:ext cx="1643063" cy="1285875"/>
          </a:xfrm>
          <a:prstGeom prst="trapezoi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715140" y="2357430"/>
            <a:ext cx="1928826" cy="192882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Сколько различных треугольников изображено на рисунке?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2143125" y="2500313"/>
            <a:ext cx="3000375" cy="2714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000625" y="2357438"/>
            <a:ext cx="2714625" cy="2428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2286000" y="4857750"/>
            <a:ext cx="5429250" cy="500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286000" y="3143250"/>
            <a:ext cx="3643313" cy="2214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4572000" y="3714750"/>
            <a:ext cx="1928813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endParaRPr lang="ru-RU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000250" y="2500313"/>
            <a:ext cx="2786063" cy="2143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786313" y="2500313"/>
            <a:ext cx="2643187" cy="2500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00250" y="4643438"/>
            <a:ext cx="5357813" cy="357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4572000" y="2357438"/>
            <a:ext cx="428625" cy="428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857375" y="4429125"/>
            <a:ext cx="428625" cy="428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28688" y="512763"/>
            <a:ext cx="7758112" cy="1344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На каждой стороне треугольника мальчик нарисовал три кружочка. Сколько кружков он  нарисовал?</a:t>
            </a:r>
            <a:endParaRPr lang="ru-RU" sz="2800" dirty="0"/>
          </a:p>
        </p:txBody>
      </p:sp>
      <p:sp>
        <p:nvSpPr>
          <p:cNvPr id="23" name="Овал 22"/>
          <p:cNvSpPr/>
          <p:nvPr/>
        </p:nvSpPr>
        <p:spPr>
          <a:xfrm>
            <a:off x="3214688" y="3286125"/>
            <a:ext cx="428625" cy="428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200000"/>
                  </a:schemeClr>
                </a:solidFill>
              </a:rPr>
              <a:t>Станция историческая</a:t>
            </a:r>
            <a:endParaRPr lang="ru-RU" sz="6000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8434" name="Picture 2" descr="C:\Documents and Settings\Учитель\Мои документы\Мои рисунки\kiril&amp;mefo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2781300"/>
            <a:ext cx="2957512" cy="365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15589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200000"/>
                  </a:schemeClr>
                </a:solidFill>
              </a:rPr>
              <a:t>На сколько частей разделен круг?</a:t>
            </a:r>
            <a:endParaRPr lang="ru-RU" sz="36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143250" y="2571750"/>
            <a:ext cx="3571875" cy="3143250"/>
          </a:xfrm>
          <a:prstGeom prst="ellipse">
            <a:avLst/>
          </a:prstGeom>
          <a:solidFill>
            <a:schemeClr val="tx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>
            <a:stCxn id="3" idx="2"/>
            <a:endCxn id="3" idx="7"/>
          </p:cNvCxnSpPr>
          <p:nvPr/>
        </p:nvCxnSpPr>
        <p:spPr>
          <a:xfrm rot="10800000" flipH="1">
            <a:off x="3143250" y="3032125"/>
            <a:ext cx="3049588" cy="1111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3" idx="7"/>
            <a:endCxn id="3" idx="4"/>
          </p:cNvCxnSpPr>
          <p:nvPr/>
        </p:nvCxnSpPr>
        <p:spPr>
          <a:xfrm rot="16200000" flipH="1" flipV="1">
            <a:off x="4219575" y="3741738"/>
            <a:ext cx="2682875" cy="1263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4"/>
            <a:endCxn id="3" idx="2"/>
          </p:cNvCxnSpPr>
          <p:nvPr/>
        </p:nvCxnSpPr>
        <p:spPr>
          <a:xfrm rot="5400000" flipH="1">
            <a:off x="3250406" y="4036219"/>
            <a:ext cx="1571625" cy="1785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512763"/>
            <a:ext cx="7900987" cy="14160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Что общего у фигур, изображённых на рисунке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85875" y="2428875"/>
            <a:ext cx="928688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Ромб 4"/>
          <p:cNvSpPr/>
          <p:nvPr/>
        </p:nvSpPr>
        <p:spPr>
          <a:xfrm>
            <a:off x="3357563" y="2286000"/>
            <a:ext cx="1500187" cy="364331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572125" y="3214688"/>
            <a:ext cx="2786063" cy="2357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Выберите среди фигур, изображённых на рисунке четырехугольники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grpSp>
        <p:nvGrpSpPr>
          <p:cNvPr id="3" name="Содержимое 2"/>
          <p:cNvGrpSpPr>
            <a:grpSpLocks noGrp="1"/>
          </p:cNvGrpSpPr>
          <p:nvPr/>
        </p:nvGrpSpPr>
        <p:grpSpPr bwMode="auto">
          <a:xfrm>
            <a:off x="817563" y="2401888"/>
            <a:ext cx="7850187" cy="4054475"/>
            <a:chOff x="515" y="1513"/>
            <a:chExt cx="4945" cy="2554"/>
          </a:xfrm>
        </p:grpSpPr>
        <p:pic>
          <p:nvPicPr>
            <p:cNvPr id="41986" name="Содержимое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15" y="1513"/>
              <a:ext cx="4945" cy="2554"/>
            </a:xfrm>
            <a:prstGeom prst="rect">
              <a:avLst/>
            </a:prstGeom>
            <a:noFill/>
          </p:spPr>
        </p:pic>
        <p:sp>
          <p:nvSpPr>
            <p:cNvPr id="41987" name="Text Box 3"/>
            <p:cNvSpPr txBox="1">
              <a:spLocks noChangeArrowheads="1"/>
            </p:cNvSpPr>
            <p:nvPr/>
          </p:nvSpPr>
          <p:spPr bwMode="auto">
            <a:xfrm>
              <a:off x="576" y="1575"/>
              <a:ext cx="4824" cy="2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411163" indent="-342900">
                <a:spcBef>
                  <a:spcPts val="700"/>
                </a:spcBef>
                <a:buClr>
                  <a:schemeClr val="tx2"/>
                </a:buClr>
                <a:buSzPct val="95000"/>
                <a:buFont typeface="Wingdings" pitchFamily="2" charset="2"/>
                <a:buChar char=""/>
              </a:pPr>
              <a:endParaRPr lang="ru-RU" sz="3000">
                <a:solidFill>
                  <a:srgbClr val="FFFFFF"/>
                </a:solidFill>
                <a:latin typeface="Corbel" pitchFamily="34" charset="0"/>
              </a:endParaRPr>
            </a:p>
          </p:txBody>
        </p:sp>
      </p:grpSp>
      <p:sp>
        <p:nvSpPr>
          <p:cNvPr id="4" name="Блок-схема: решение 3"/>
          <p:cNvSpPr/>
          <p:nvPr/>
        </p:nvSpPr>
        <p:spPr>
          <a:xfrm>
            <a:off x="1714500" y="3286125"/>
            <a:ext cx="1500188" cy="17145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1</a:t>
            </a:r>
            <a:endParaRPr lang="ru-RU" sz="4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1938" y="3286125"/>
            <a:ext cx="17145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2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572250" y="3143250"/>
            <a:ext cx="1357313" cy="1285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3</a:t>
            </a:r>
            <a:endParaRPr lang="ru-RU" sz="4400" dirty="0"/>
          </a:p>
        </p:txBody>
      </p:sp>
      <p:sp>
        <p:nvSpPr>
          <p:cNvPr id="7" name="4-конечная звезда 6"/>
          <p:cNvSpPr/>
          <p:nvPr/>
        </p:nvSpPr>
        <p:spPr>
          <a:xfrm>
            <a:off x="6000750" y="4572000"/>
            <a:ext cx="1928813" cy="150018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5</a:t>
            </a:r>
            <a:endParaRPr lang="ru-RU" sz="4400" dirty="0"/>
          </a:p>
        </p:txBody>
      </p:sp>
      <p:sp>
        <p:nvSpPr>
          <p:cNvPr id="8" name="Правильный пятиугольник 7"/>
          <p:cNvSpPr/>
          <p:nvPr/>
        </p:nvSpPr>
        <p:spPr>
          <a:xfrm>
            <a:off x="2928938" y="4857750"/>
            <a:ext cx="1714500" cy="1357313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/>
              <a:t>4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500063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Как разделить квадрат двумя отрезками, чтобы получилось три треугольника, причём два из них равные</a:t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4034" name="Содержимое 2"/>
          <p:cNvSpPr>
            <a:spLocks noGrp="1"/>
          </p:cNvSpPr>
          <p:nvPr>
            <p:ph idx="1"/>
          </p:nvPr>
        </p:nvSpPr>
        <p:spPr>
          <a:xfrm>
            <a:off x="914400" y="3071813"/>
            <a:ext cx="7772400" cy="3284537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714625" y="3286125"/>
            <a:ext cx="2643188" cy="26431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Математический калейдоскоп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5058" name="Содержимое 2"/>
          <p:cNvSpPr>
            <a:spLocks noGrp="1"/>
          </p:cNvSpPr>
          <p:nvPr>
            <p:ph idx="1"/>
          </p:nvPr>
        </p:nvSpPr>
        <p:spPr>
          <a:xfrm>
            <a:off x="914400" y="1928813"/>
            <a:ext cx="7772400" cy="4427537"/>
          </a:xfrm>
        </p:spPr>
        <p:txBody>
          <a:bodyPr/>
          <a:lstStyle/>
          <a:p>
            <a:r>
              <a:rPr lang="ru-RU" sz="6000" b="1" smtClean="0"/>
              <a:t>ПРЯМОУГОЛЬНИК</a:t>
            </a:r>
            <a:endParaRPr lang="ru-RU" sz="6000" smtClean="0"/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200000"/>
                  </a:schemeClr>
                </a:solidFill>
              </a:rPr>
              <a:t>Станция Соображалкино</a:t>
            </a:r>
            <a:endParaRPr lang="ru-RU" sz="60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0" y="2286000"/>
            <a:ext cx="7772400" cy="4572000"/>
          </a:xfrm>
        </p:spPr>
        <p:txBody>
          <a:bodyPr>
            <a:normAutofit lnSpcReduction="1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sz="9600" dirty="0" smtClean="0"/>
              <a:t>2    2    2  =  </a:t>
            </a:r>
            <a:r>
              <a:rPr lang="ru-RU" sz="9600" dirty="0" smtClean="0">
                <a:solidFill>
                  <a:srgbClr val="FF0000"/>
                </a:solidFill>
              </a:rPr>
              <a:t>1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sz="9600" dirty="0" smtClean="0"/>
              <a:t>2   2    2   2  = </a:t>
            </a:r>
            <a:r>
              <a:rPr lang="ru-RU" sz="9600" dirty="0" smtClean="0">
                <a:solidFill>
                  <a:srgbClr val="FF0000"/>
                </a:solidFill>
              </a:rPr>
              <a:t>3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sz="9600" dirty="0" smtClean="0"/>
              <a:t>5    5    5   =</a:t>
            </a:r>
            <a:r>
              <a:rPr lang="ru-RU" sz="11000" dirty="0" smtClean="0">
                <a:solidFill>
                  <a:srgbClr val="FF0000"/>
                </a:solidFill>
              </a:rPr>
              <a:t>2</a:t>
            </a:r>
            <a:endParaRPr lang="ru-RU" sz="1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            Станция Шуточная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71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Трапеция 3"/>
          <p:cNvSpPr/>
          <p:nvPr/>
        </p:nvSpPr>
        <p:spPr>
          <a:xfrm rot="199635">
            <a:off x="3048000" y="2651125"/>
            <a:ext cx="2000250" cy="1706563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21295673">
            <a:off x="3571875" y="4357688"/>
            <a:ext cx="285750" cy="14287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 rot="1169156">
            <a:off x="2216150" y="2697163"/>
            <a:ext cx="1214438" cy="2143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1661660">
            <a:off x="4794250" y="2933700"/>
            <a:ext cx="1214438" cy="2143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21295673">
            <a:off x="4143375" y="4357688"/>
            <a:ext cx="285750" cy="14287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 rot="19398436">
            <a:off x="3071813" y="5786438"/>
            <a:ext cx="714375" cy="2857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 rot="18949952">
            <a:off x="3879850" y="5859463"/>
            <a:ext cx="714375" cy="2857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 rot="788882">
            <a:off x="3284538" y="1089025"/>
            <a:ext cx="1571625" cy="1428750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 descr="древ кар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565400"/>
            <a:ext cx="7772400" cy="14700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R="0"/>
            <a:r>
              <a:rPr lang="ru-RU" sz="5400" i="1" cap="none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 МИРЕ ГЕОМЕТРИИ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400" smtClean="0"/>
              <a:t>Узкая плодородная полоса земли между пустыней и рекой Нилом ежегодно подвергалась затоплению, и каждый раз разлив смывал границы участков, принадлежавших отдельным лицам. После спада воды требовалось с возможно большей точностью восстановить эти границы, ибо каждый из участков ценился весьма высоко. </a:t>
            </a:r>
          </a:p>
        </p:txBody>
      </p:sp>
      <p:sp>
        <p:nvSpPr>
          <p:cNvPr id="20483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0484" name="Picture 2" descr="C:\Documents and Settings\Учитель\Рабочий стол\рис\27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9150" y="1565275"/>
            <a:ext cx="3871913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 descr="C:\Documents and Settings\Учитель\Рабочий стол\рис\29.jpeg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4648200" y="4010025"/>
            <a:ext cx="4038600" cy="2562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0" name="Rectangle 14"/>
          <p:cNvSpPr>
            <a:spLocks noGrp="1" noChangeArrowheads="1"/>
          </p:cNvSpPr>
          <p:nvPr>
            <p:ph type="title" sz="quarter"/>
          </p:nvPr>
        </p:nvSpPr>
        <p:spPr>
          <a:xfrm>
            <a:off x="4572000" y="274638"/>
            <a:ext cx="4321175" cy="1785937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900" i="1">
                <a:solidFill>
                  <a:schemeClr val="tx2">
                    <a:satMod val="200000"/>
                  </a:schemeClr>
                </a:solidFill>
              </a:rPr>
              <a:t>Издавна люди любили украшать себя, свою одежду, свое жилище.</a:t>
            </a:r>
            <a:r>
              <a:rPr lang="ru-RU">
                <a:solidFill>
                  <a:schemeClr val="tx2">
                    <a:satMod val="200000"/>
                  </a:schemeClr>
                </a:solidFill>
              </a:rPr>
              <a:t> </a:t>
            </a:r>
          </a:p>
        </p:txBody>
      </p:sp>
      <p:pic>
        <p:nvPicPr>
          <p:cNvPr id="19460" name="Picture 4" descr="13 (5)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715000" y="4672013"/>
            <a:ext cx="2989263" cy="2185987"/>
          </a:xfrm>
        </p:spPr>
      </p:pic>
      <p:pic>
        <p:nvPicPr>
          <p:cNvPr id="19469" name="Picture 13" descr="Орнамент-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>
          <a:xfrm>
            <a:off x="6732588" y="2060575"/>
            <a:ext cx="1685925" cy="1682750"/>
          </a:xfrm>
        </p:spPr>
      </p:pic>
      <p:pic>
        <p:nvPicPr>
          <p:cNvPr id="22532" name="Picture 2" descr="C:\Documents and Settings\Учитель\Рабочий стол\рис\20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2286000"/>
            <a:ext cx="14097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Содержимое 7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2534" name="Picture 3" descr="C:\Documents and Settings\Учитель\Рабочий стол\рис\18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631825"/>
            <a:ext cx="3000375" cy="201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2" descr="C:\Documents and Settings\Учитель\Рабочий стол\Новая папка (2)\рис\22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38" y="3643313"/>
            <a:ext cx="356552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Содержимое 9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15313" cy="1285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«</a:t>
            </a:r>
            <a:r>
              <a:rPr lang="ru-RU" i="1" dirty="0" smtClean="0">
                <a:solidFill>
                  <a:schemeClr val="tx2">
                    <a:satMod val="200000"/>
                  </a:schemeClr>
                </a:solidFill>
              </a:rPr>
              <a:t>Все боится времени, но само время боится пирамид».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70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dirty="0" smtClean="0"/>
              <a:t> </a:t>
            </a:r>
            <a:endParaRPr lang="ru-RU" sz="3100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sz="3100" dirty="0" smtClean="0"/>
              <a:t>Пирамиды – а они построены более 5 тыс. лет назад – состоят из каменных блоков весом 15 тонн, и эти «кирпичики» так подогнаны друг к другу, что не возможно между ними протиснуть и почтовую открытку. А при строительстве использовали лишь простейшие механизмы – рычаги и катки</a:t>
            </a:r>
            <a:endParaRPr lang="ru-RU" sz="3100" dirty="0"/>
          </a:p>
        </p:txBody>
      </p:sp>
      <p:pic>
        <p:nvPicPr>
          <p:cNvPr id="24579" name="Picture 2" descr="C:\Documents and Settings\Учитель\Рабочий стол\рис\2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357688" y="1928813"/>
            <a:ext cx="1943100" cy="1463675"/>
          </a:xfrm>
        </p:spPr>
      </p:pic>
      <p:pic>
        <p:nvPicPr>
          <p:cNvPr id="24580" name="Picture 3" descr="C:\Documents and Settings\Учитель\Рабочий стол\рис\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1928813"/>
            <a:ext cx="189706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4" descr="C:\Documents and Settings\Учитель\Рабочий стол\рис\1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5" y="3857625"/>
            <a:ext cx="1989138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14" descr="5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15125" y="3857625"/>
            <a:ext cx="2214563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5602" name="Picture 12" descr="BL00008_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272338" y="4857750"/>
            <a:ext cx="1871662" cy="2185988"/>
          </a:xfrm>
        </p:spPr>
      </p:pic>
      <p:pic>
        <p:nvPicPr>
          <p:cNvPr id="25603" name="Picture 15" descr="Ист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429250" y="357188"/>
            <a:ext cx="3224213" cy="2441575"/>
          </a:xfrm>
        </p:spPr>
      </p:pic>
      <p:pic>
        <p:nvPicPr>
          <p:cNvPr id="25604" name="Picture 18" descr="70807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835025" y="3938588"/>
            <a:ext cx="3281363" cy="2187575"/>
          </a:xfrm>
        </p:spPr>
      </p:pic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4648200" y="3071813"/>
            <a:ext cx="4038600" cy="3054350"/>
          </a:xfrm>
        </p:spPr>
        <p:txBody>
          <a:bodyPr>
            <a:normAutofit fontScale="550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sz="3800" dirty="0" smtClean="0"/>
              <a:t>В Вавилоне при раскопках ученые обнаружили остатки каменных стен, высотой в несколько десятков метров, а высота Вавилонской башни достигает 82 метра. Без математических знаний все эти сооружения невозможно было бы построить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ru-RU" dirty="0"/>
          </a:p>
        </p:txBody>
      </p:sp>
      <p:pic>
        <p:nvPicPr>
          <p:cNvPr id="25606" name="Picture 4" descr="Копия Histor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0"/>
            <a:ext cx="4857750" cy="302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925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ru-RU" dirty="0" smtClean="0"/>
              <a:t>Погребальная камера отца фараона </a:t>
            </a:r>
            <a:r>
              <a:rPr lang="ru-RU" dirty="0" err="1" smtClean="0"/>
              <a:t>Рамзеса</a:t>
            </a:r>
            <a:r>
              <a:rPr lang="ru-RU" dirty="0" smtClean="0"/>
              <a:t> II (около 1300 год до н.э.), оставшаяся недостроенной, дает представление о том, как египтяне украшали внутренние стены. Они переносили рисунок при помощи деления стены на квадратики. </a:t>
            </a:r>
            <a:endParaRPr lang="ru-RU" dirty="0"/>
          </a:p>
        </p:txBody>
      </p:sp>
      <p:pic>
        <p:nvPicPr>
          <p:cNvPr id="26627" name="Picture 2" descr="C:\Documents and Settings\Учитель\Рабочий стол\рис\41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4875" y="1857375"/>
            <a:ext cx="2500313" cy="1879600"/>
          </a:xfrm>
        </p:spPr>
      </p:pic>
      <p:pic>
        <p:nvPicPr>
          <p:cNvPr id="26628" name="Picture 3" descr="C:\Documents and Settings\Учитель\Рабочий стол\рис\4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3929063"/>
            <a:ext cx="2849562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4" descr="C:\Documents and Settings\Учитель\Рабочий стол\рис\38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2000250"/>
            <a:ext cx="11684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>
          <a:xfrm>
            <a:off x="4716463" y="274638"/>
            <a:ext cx="4176712" cy="61071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i="1" dirty="0">
                <a:solidFill>
                  <a:schemeClr val="tx2">
                    <a:satMod val="200000"/>
                  </a:schemeClr>
                </a:solidFill>
              </a:rPr>
              <a:t>Почти все великие ученые древности и средних веков были выдающимися геометрами. </a:t>
            </a:r>
            <a:br>
              <a:rPr lang="ru-RU" sz="3200" i="1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i="1" dirty="0">
                <a:solidFill>
                  <a:schemeClr val="tx2">
                    <a:satMod val="200000"/>
                  </a:schemeClr>
                </a:solidFill>
              </a:rPr>
              <a:t>Девиз академии Платона был:</a:t>
            </a:r>
            <a:br>
              <a:rPr lang="ru-RU" sz="3200" i="1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3200" i="1" dirty="0">
                <a:solidFill>
                  <a:schemeClr val="tx2">
                    <a:satMod val="200000"/>
                  </a:schemeClr>
                </a:solidFill>
              </a:rPr>
              <a:t>"Не знающие геометрии не допускаются!"</a:t>
            </a:r>
          </a:p>
        </p:txBody>
      </p:sp>
      <p:pic>
        <p:nvPicPr>
          <p:cNvPr id="16388" name="Picture 4" descr="docu0007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bright="12000" contrast="24000"/>
          </a:blip>
          <a:srcRect/>
          <a:stretch>
            <a:fillRect/>
          </a:stretch>
        </p:blipFill>
        <p:spPr>
          <a:xfrm>
            <a:off x="468313" y="260350"/>
            <a:ext cx="4262437" cy="659765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546</TotalTime>
  <Words>451</Words>
  <Application>Microsoft Office PowerPoint</Application>
  <PresentationFormat>Экран (4:3)</PresentationFormat>
  <Paragraphs>44</Paragraphs>
  <Slides>26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26</vt:i4>
      </vt:variant>
    </vt:vector>
  </HeadingPairs>
  <TitlesOfParts>
    <vt:vector size="42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Метро</vt:lpstr>
      <vt:lpstr>Метро</vt:lpstr>
      <vt:lpstr>Метро</vt:lpstr>
      <vt:lpstr>Метро</vt:lpstr>
      <vt:lpstr>Метро</vt:lpstr>
      <vt:lpstr>Метро</vt:lpstr>
      <vt:lpstr>Метро</vt:lpstr>
      <vt:lpstr>Метро</vt:lpstr>
      <vt:lpstr>Метро</vt:lpstr>
      <vt:lpstr>Слайд 1</vt:lpstr>
      <vt:lpstr>Станция историческая</vt:lpstr>
      <vt:lpstr>В МИРЕ ГЕОМЕТРИИ</vt:lpstr>
      <vt:lpstr>Слайд 4</vt:lpstr>
      <vt:lpstr>Издавна люди любили украшать себя, свою одежду, свое жилище. </vt:lpstr>
      <vt:lpstr>«Все боится времени, но само время боится пирамид».</vt:lpstr>
      <vt:lpstr>Слайд 7</vt:lpstr>
      <vt:lpstr>Слайд 8</vt:lpstr>
      <vt:lpstr>Почти все великие ученые древности и средних веков были выдающимися геометрами.  Девиз академии Платона был: "Не знающие геометрии не допускаются!"</vt:lpstr>
      <vt:lpstr>Слайд 10</vt:lpstr>
      <vt:lpstr>Слайд 11</vt:lpstr>
      <vt:lpstr>Первая страница «Начал» Евклида. Издание 1482г.</vt:lpstr>
      <vt:lpstr>Слайд 13</vt:lpstr>
      <vt:lpstr>Вавилонская глиняная табличка, содержащая геометрические задачи. Начало II тысячелетия до н.э. Квадрат поделен на различные фигуры, площадь которых ученик должен вычислить.</vt:lpstr>
      <vt:lpstr>Пифагор.   Фрагмент фрески Рафаэля «Афинская школа».</vt:lpstr>
      <vt:lpstr>Станция Лабиринт</vt:lpstr>
      <vt:lpstr>Станция фигурная</vt:lpstr>
      <vt:lpstr>Сколько различных треугольников изображено на рисунке?</vt:lpstr>
      <vt:lpstr>На каждой стороне треугольника мальчик нарисовал три кружочка. Сколько кружков он  нарисовал?</vt:lpstr>
      <vt:lpstr>На сколько частей разделен круг?</vt:lpstr>
      <vt:lpstr>Что общего у фигур, изображённых на рисунке</vt:lpstr>
      <vt:lpstr>Выберите среди фигур, изображённых на рисунке четырехугольники</vt:lpstr>
      <vt:lpstr>Как разделить квадрат двумя отрезками, чтобы получилось три треугольника, причём два из них равные </vt:lpstr>
      <vt:lpstr>Математический калейдоскоп</vt:lpstr>
      <vt:lpstr>Станция Соображалкино</vt:lpstr>
      <vt:lpstr>            Станция Шуточная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турнир</dc:title>
  <dc:creator>Елена Васильевна</dc:creator>
  <cp:lastModifiedBy>ольга</cp:lastModifiedBy>
  <cp:revision>46</cp:revision>
  <dcterms:created xsi:type="dcterms:W3CDTF">2009-12-11T10:15:45Z</dcterms:created>
  <dcterms:modified xsi:type="dcterms:W3CDTF">2010-08-01T17:32:48Z</dcterms:modified>
</cp:coreProperties>
</file>