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073B9-F801-44FF-BC9A-BC7164CDBF4D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55DCF-21BC-4571-A560-12E005561B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png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282" y="214290"/>
            <a:ext cx="2257412" cy="296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600" b="1">
                <a:solidFill>
                  <a:srgbClr val="00B05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Задача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31658" y="214290"/>
            <a:ext cx="6212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</a:rPr>
              <a:t>«Движение тела, брошенного вверх»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785794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Через сколько</a:t>
            </a:r>
            <a:r>
              <a:rPr lang="ru-RU" i="1" baseline="0" dirty="0" smtClean="0"/>
              <a:t> секунд тело, брошенное вертикально вверх со скоростью 20 м/с, будет на высоте 15 м от точки бросания?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1643050"/>
            <a:ext cx="21868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Дано:</a:t>
            </a:r>
            <a:r>
              <a:rPr lang="ru-RU" baseline="0" dirty="0" smtClean="0"/>
              <a:t>  </a:t>
            </a:r>
            <a:r>
              <a:rPr lang="en-US" baseline="0" dirty="0" smtClean="0"/>
              <a:t>V</a:t>
            </a:r>
            <a:r>
              <a:rPr lang="en-US" baseline="-25000" dirty="0" smtClean="0"/>
              <a:t>0</a:t>
            </a:r>
            <a:r>
              <a:rPr lang="en-US" baseline="0" dirty="0" smtClean="0"/>
              <a:t> = 20 </a:t>
            </a:r>
            <a:r>
              <a:rPr lang="ru-RU" baseline="0" dirty="0" smtClean="0"/>
              <a:t>м/с,</a:t>
            </a:r>
            <a:endParaRPr lang="en-US" baseline="0" dirty="0" smtClean="0"/>
          </a:p>
          <a:p>
            <a:r>
              <a:rPr lang="en-US" baseline="0" dirty="0" smtClean="0"/>
              <a:t>              g     10 </a:t>
            </a:r>
            <a:r>
              <a:rPr lang="ru-RU" baseline="0" dirty="0" smtClean="0"/>
              <a:t>м/с</a:t>
            </a:r>
            <a:r>
              <a:rPr lang="ru-RU" baseline="30000" dirty="0" smtClean="0"/>
              <a:t>2</a:t>
            </a:r>
            <a:r>
              <a:rPr lang="ru-RU" baseline="0" dirty="0" smtClean="0"/>
              <a:t>,</a:t>
            </a:r>
          </a:p>
          <a:p>
            <a:r>
              <a:rPr lang="ru-RU" baseline="0" dirty="0" smtClean="0"/>
              <a:t>              </a:t>
            </a:r>
            <a:r>
              <a:rPr lang="en-US" baseline="0" dirty="0" smtClean="0"/>
              <a:t>h = 15 </a:t>
            </a:r>
            <a:r>
              <a:rPr lang="ru-RU" baseline="0" dirty="0" smtClean="0"/>
              <a:t>м.</a:t>
            </a:r>
          </a:p>
          <a:p>
            <a:endParaRPr lang="ru-RU" baseline="0" dirty="0" smtClean="0"/>
          </a:p>
          <a:p>
            <a:r>
              <a:rPr lang="ru-RU" baseline="0" dirty="0" smtClean="0"/>
              <a:t>               </a:t>
            </a:r>
            <a:r>
              <a:rPr lang="en-US" baseline="0" dirty="0" smtClean="0"/>
              <a:t>t - </a:t>
            </a:r>
            <a:r>
              <a:rPr lang="ru-RU" baseline="0" dirty="0" smtClean="0"/>
              <a:t>?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7158" y="2786058"/>
            <a:ext cx="2214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678761" y="2821777"/>
            <a:ext cx="1785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14612" y="1643050"/>
            <a:ext cx="456137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Решение: </a:t>
            </a:r>
          </a:p>
          <a:p>
            <a:r>
              <a:rPr lang="ru-RU" dirty="0" smtClean="0"/>
              <a:t>Уравнение движения в проекции на ось </a:t>
            </a:r>
            <a:r>
              <a:rPr lang="ru-RU" dirty="0" err="1" smtClean="0"/>
              <a:t>Оу</a:t>
            </a:r>
            <a:r>
              <a:rPr lang="ru-RU" dirty="0" smtClean="0"/>
              <a:t> :</a:t>
            </a:r>
          </a:p>
          <a:p>
            <a:endParaRPr lang="en-US" dirty="0" smtClean="0"/>
          </a:p>
          <a:p>
            <a:r>
              <a:rPr lang="en-US" dirty="0" smtClean="0"/>
              <a:t>h= </a:t>
            </a:r>
            <a:r>
              <a:rPr lang="en-US" baseline="0" dirty="0" smtClean="0"/>
              <a:t>V</a:t>
            </a:r>
            <a:r>
              <a:rPr lang="en-US" baseline="-25000" dirty="0" smtClean="0"/>
              <a:t>0</a:t>
            </a:r>
            <a:r>
              <a:rPr lang="en-US" baseline="0" dirty="0" smtClean="0"/>
              <a:t> t  -          </a:t>
            </a:r>
            <a:r>
              <a:rPr lang="ru-RU" baseline="0" dirty="0" smtClean="0"/>
              <a:t>, </a:t>
            </a:r>
          </a:p>
          <a:p>
            <a:endParaRPr lang="ru-RU" baseline="0" dirty="0" smtClean="0"/>
          </a:p>
          <a:p>
            <a:r>
              <a:rPr lang="ru-RU" baseline="0" dirty="0" smtClean="0"/>
              <a:t>      </a:t>
            </a:r>
            <a:r>
              <a:rPr lang="en-US" baseline="0" dirty="0" smtClean="0"/>
              <a:t>    </a:t>
            </a:r>
            <a:r>
              <a:rPr lang="ru-RU" baseline="0" dirty="0" smtClean="0"/>
              <a:t>-</a:t>
            </a:r>
            <a:r>
              <a:rPr lang="en-US" baseline="0" dirty="0" smtClean="0"/>
              <a:t> </a:t>
            </a:r>
            <a:r>
              <a:rPr lang="ru-RU" baseline="0" dirty="0" smtClean="0"/>
              <a:t> </a:t>
            </a:r>
            <a:r>
              <a:rPr lang="en-US" baseline="0" dirty="0" smtClean="0"/>
              <a:t>V</a:t>
            </a:r>
            <a:r>
              <a:rPr lang="en-US" baseline="-25000" dirty="0" smtClean="0"/>
              <a:t>0</a:t>
            </a:r>
            <a:r>
              <a:rPr lang="en-US" baseline="0" dirty="0" smtClean="0"/>
              <a:t> t  </a:t>
            </a:r>
            <a:r>
              <a:rPr lang="ru-RU" baseline="0" dirty="0" smtClean="0"/>
              <a:t>+</a:t>
            </a:r>
            <a:r>
              <a:rPr lang="en-US" baseline="0" dirty="0" smtClean="0"/>
              <a:t>  h  =  0</a:t>
            </a:r>
            <a:r>
              <a:rPr lang="ru-RU" baseline="0" dirty="0" smtClean="0"/>
              <a:t>.</a:t>
            </a:r>
            <a:endParaRPr lang="en-US" baseline="0" dirty="0" smtClean="0"/>
          </a:p>
          <a:p>
            <a:endParaRPr lang="ru-RU" baseline="0" dirty="0" smtClean="0"/>
          </a:p>
          <a:p>
            <a:r>
              <a:rPr lang="ru-RU" baseline="0" dirty="0" smtClean="0"/>
              <a:t>Подставим числовые данные:</a:t>
            </a:r>
          </a:p>
          <a:p>
            <a:endParaRPr lang="ru-RU" baseline="0" dirty="0" smtClean="0"/>
          </a:p>
          <a:p>
            <a:endParaRPr lang="ru-RU" baseline="0" dirty="0" smtClean="0"/>
          </a:p>
          <a:p>
            <a:r>
              <a:rPr lang="ru-RU" baseline="0" dirty="0" smtClean="0"/>
              <a:t>   </a:t>
            </a:r>
            <a:r>
              <a:rPr lang="en-US" baseline="0" dirty="0" smtClean="0"/>
              <a:t>  </a:t>
            </a:r>
            <a:r>
              <a:rPr lang="en-US" baseline="-25000" dirty="0" smtClean="0"/>
              <a:t>  </a:t>
            </a:r>
            <a:endParaRPr lang="ru-RU" dirty="0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643306" y="2357430"/>
          <a:ext cx="476253" cy="714380"/>
        </p:xfrm>
        <a:graphic>
          <a:graphicData uri="http://schemas.openxmlformats.org/presentationml/2006/ole">
            <p:oleObj spid="_x0000_s1026" name="Формула" r:id="rId3" imgW="279360" imgH="419040" progId="Equation.3">
              <p:embed/>
            </p:oleObj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2714612" y="2928934"/>
          <a:ext cx="500066" cy="642937"/>
        </p:xfrm>
        <a:graphic>
          <a:graphicData uri="http://schemas.openxmlformats.org/presentationml/2006/ole">
            <p:oleObj spid="_x0000_s1027" name="Формула" r:id="rId4" imgW="279360" imgH="41904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786050" y="3929066"/>
          <a:ext cx="2032010" cy="2352854"/>
        </p:xfrm>
        <a:graphic>
          <a:graphicData uri="http://schemas.openxmlformats.org/presentationml/2006/ole">
            <p:oleObj spid="_x0000_s1028" name="Формула" r:id="rId5" imgW="1206360" imgH="139680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57290" y="6211669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Оба корня действительные</a:t>
            </a:r>
            <a:r>
              <a:rPr lang="ru-RU" baseline="0" dirty="0" smtClean="0"/>
              <a:t> . Это значит, что тело на высоте 15 м будет находится дважды: через 1с, двигаясь вверх и через 3с двигаясь  вниз.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2844" y="6143644"/>
            <a:ext cx="12715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Ответ:</a:t>
            </a:r>
            <a:endParaRPr lang="ru-RU" sz="24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 flipH="1" flipV="1">
            <a:off x="5037141" y="4106867"/>
            <a:ext cx="307183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500826" y="3714752"/>
            <a:ext cx="14287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6500826" y="4929198"/>
            <a:ext cx="142876" cy="952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429388" y="3143248"/>
            <a:ext cx="28575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429388" y="4286256"/>
            <a:ext cx="28575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429388" y="5643578"/>
            <a:ext cx="28575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15140" y="54292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715140" y="29289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715140" y="357187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715140" y="40719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715140" y="47863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 rot="5400000" flipH="1" flipV="1">
            <a:off x="5572132" y="5214950"/>
            <a:ext cx="857256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572132" y="5000636"/>
          <a:ext cx="344488" cy="625475"/>
        </p:xfrm>
        <a:graphic>
          <a:graphicData uri="http://schemas.openxmlformats.org/presentationml/2006/ole">
            <p:oleObj spid="_x0000_s1029" name="Формула" r:id="rId6" imgW="164880" imgH="253800" progId="Equation.3">
              <p:embed/>
            </p:oleObj>
          </a:graphicData>
        </a:graphic>
      </p:graphicFrame>
      <p:pic>
        <p:nvPicPr>
          <p:cNvPr id="29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72396" y="5214950"/>
            <a:ext cx="500054" cy="500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72396" y="3000372"/>
            <a:ext cx="500054" cy="500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-1.31853E-6 L -0.00104 0.3097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14290"/>
            <a:ext cx="2257412" cy="296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600" b="1">
                <a:solidFill>
                  <a:srgbClr val="00B05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Задача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71670" y="142852"/>
            <a:ext cx="7215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</a:rPr>
              <a:t>«Выезд из  затруднительного положения»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785794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Если застрявший на грязной дороге автомобиль тросом привязать к дереву или столбу у дороги и  туго натянуть трос, то, действуя на середину троса можно вытащить автомобиль.  Почему?</a:t>
            </a:r>
            <a:endParaRPr lang="ru-RU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57158" y="1785926"/>
            <a:ext cx="84296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Решение: </a:t>
            </a:r>
            <a:r>
              <a:rPr lang="ru-RU" sz="2000" i="1" dirty="0" smtClean="0"/>
              <a:t>Разложим силу </a:t>
            </a:r>
            <a:r>
              <a:rPr lang="en-US" sz="2000" i="1" dirty="0" smtClean="0"/>
              <a:t>F</a:t>
            </a:r>
            <a:r>
              <a:rPr lang="ru-RU" sz="2000" i="1" dirty="0" smtClean="0"/>
              <a:t> на две составляющие </a:t>
            </a:r>
            <a:r>
              <a:rPr lang="en-US" sz="2000" i="1" dirty="0" smtClean="0"/>
              <a:t>F</a:t>
            </a:r>
            <a:r>
              <a:rPr lang="ru-RU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ru-RU" sz="2000" i="1" dirty="0" smtClean="0"/>
              <a:t>и</a:t>
            </a:r>
            <a:r>
              <a:rPr lang="en-US" sz="2000" i="1" dirty="0" smtClean="0"/>
              <a:t> F</a:t>
            </a:r>
            <a:r>
              <a:rPr lang="ru-RU" sz="2000" i="1" baseline="-25000" dirty="0" smtClean="0"/>
              <a:t>2. </a:t>
            </a:r>
            <a:r>
              <a:rPr lang="ru-RU" sz="2000" i="1" dirty="0" smtClean="0"/>
              <a:t>Видим, что сила </a:t>
            </a:r>
            <a:r>
              <a:rPr lang="en-US" sz="2000" i="1" dirty="0" smtClean="0"/>
              <a:t>F</a:t>
            </a:r>
            <a:r>
              <a:rPr lang="ru-RU" sz="2000" i="1" baseline="-25000" dirty="0" smtClean="0"/>
              <a:t>2</a:t>
            </a:r>
            <a:r>
              <a:rPr lang="ru-RU" sz="2000" i="1" dirty="0" smtClean="0"/>
              <a:t>, вытягивающая автомобиль гораздо больше приложенной силы </a:t>
            </a:r>
            <a:r>
              <a:rPr lang="en-US" sz="2000" i="1" dirty="0" smtClean="0"/>
              <a:t>F</a:t>
            </a:r>
            <a:r>
              <a:rPr lang="ru-RU" sz="2000" i="1" dirty="0" smtClean="0"/>
              <a:t>.</a:t>
            </a:r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2571744"/>
            <a:ext cx="157163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Прямая со стрелкой 26"/>
          <p:cNvCxnSpPr/>
          <p:nvPr/>
        </p:nvCxnSpPr>
        <p:spPr>
          <a:xfrm flipV="1">
            <a:off x="1810385" y="4071942"/>
            <a:ext cx="2690177" cy="794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3214678" y="4287050"/>
          <a:ext cx="295278" cy="428628"/>
        </p:xfrm>
        <a:graphic>
          <a:graphicData uri="http://schemas.openxmlformats.org/presentationml/2006/ole">
            <p:oleObj spid="_x0000_s14341" name="Формула" r:id="rId4" imgW="164880" imgH="203040" progId="Equation.3">
              <p:embed/>
            </p:oleObj>
          </a:graphicData>
        </a:graphic>
      </p:graphicFrame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322689" flipH="1">
            <a:off x="428596" y="3573086"/>
            <a:ext cx="1357804" cy="907466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cxnSp>
        <p:nvCxnSpPr>
          <p:cNvPr id="36" name="Прямая со стрелкой 35"/>
          <p:cNvCxnSpPr/>
          <p:nvPr/>
        </p:nvCxnSpPr>
        <p:spPr>
          <a:xfrm rot="5400000">
            <a:off x="2928926" y="4572008"/>
            <a:ext cx="428628" cy="158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10800000" flipV="1">
            <a:off x="3144034" y="4572008"/>
            <a:ext cx="1000132" cy="21431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2143902" y="4572008"/>
            <a:ext cx="1000132" cy="21431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833683" y="4287050"/>
          <a:ext cx="295275" cy="508000"/>
        </p:xfrm>
        <a:graphic>
          <a:graphicData uri="http://schemas.openxmlformats.org/presentationml/2006/ole">
            <p:oleObj spid="_x0000_s14346" name="Формула" r:id="rId6" imgW="164880" imgH="241200" progId="Equation.3">
              <p:embed/>
            </p:oleObj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4143372" y="4357694"/>
          <a:ext cx="317500" cy="508000"/>
        </p:xfrm>
        <a:graphic>
          <a:graphicData uri="http://schemas.openxmlformats.org/presentationml/2006/ole">
            <p:oleObj spid="_x0000_s14347" name="Формула" r:id="rId7" imgW="177480" imgH="241200" progId="Equation.3">
              <p:embed/>
            </p:oleObj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5214942" y="2786058"/>
            <a:ext cx="3739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u="sng" dirty="0" smtClean="0">
                <a:solidFill>
                  <a:srgbClr val="C00000"/>
                </a:solidFill>
              </a:rPr>
              <a:t>Рассмотрим конкретный пример:</a:t>
            </a:r>
            <a:endParaRPr lang="ru-RU" b="1" i="1" u="sng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86380" y="3643314"/>
            <a:ext cx="38031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Пусть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 400Н,</a:t>
            </a:r>
          </a:p>
          <a:p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</a:t>
            </a:r>
            <a:r>
              <a:rPr lang="en-US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doni MT" pitchFamily="18" charset="0"/>
              </a:rPr>
              <a:t>l </a:t>
            </a:r>
            <a:r>
              <a:rPr lang="en-US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=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2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м (полвина длины троса),</a:t>
            </a:r>
          </a:p>
          <a:p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           </a:t>
            </a:r>
            <a:r>
              <a:rPr lang="en-US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</a:t>
            </a: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= 0,1 (прогиб троса).</a:t>
            </a:r>
          </a:p>
          <a:p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Тогда из подобия треугольников:</a:t>
            </a:r>
          </a:p>
          <a:p>
            <a:endParaRPr lang="ru-RU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1857356" y="4071942"/>
            <a:ext cx="2286016" cy="5000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2214546" y="4071942"/>
            <a:ext cx="2286016" cy="5000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143108" y="4572008"/>
            <a:ext cx="19288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3143240" y="4357694"/>
            <a:ext cx="1000132" cy="21431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H="1">
            <a:off x="2143108" y="4357694"/>
            <a:ext cx="1000132" cy="21431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Объект 67"/>
          <p:cNvGraphicFramePr>
            <a:graphicFrameLocks noChangeAspect="1"/>
          </p:cNvGraphicFramePr>
          <p:nvPr/>
        </p:nvGraphicFramePr>
        <p:xfrm>
          <a:off x="2428860" y="5357826"/>
          <a:ext cx="6462738" cy="785813"/>
        </p:xfrm>
        <a:graphic>
          <a:graphicData uri="http://schemas.openxmlformats.org/presentationml/2006/ole">
            <p:oleObj spid="_x0000_s14348" name="Формула" r:id="rId8" imgW="2476440" imgH="419040" progId="Equation.3">
              <p:embed/>
            </p:oleObj>
          </a:graphicData>
        </a:graphic>
      </p:graphicFrame>
      <p:sp>
        <p:nvSpPr>
          <p:cNvPr id="69" name="Прямоугольник 68"/>
          <p:cNvSpPr/>
          <p:nvPr/>
        </p:nvSpPr>
        <p:spPr>
          <a:xfrm>
            <a:off x="8726898" y="5214950"/>
            <a:ext cx="4171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rot="5400000" flipH="1" flipV="1">
            <a:off x="3000364" y="4214818"/>
            <a:ext cx="285752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14290"/>
            <a:ext cx="2257412" cy="296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600" b="1">
                <a:solidFill>
                  <a:srgbClr val="00B05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Задача </a:t>
            </a:r>
            <a:r>
              <a:rPr lang="ru-RU" dirty="0" smtClean="0">
                <a:latin typeface="+mj-lt"/>
                <a:ea typeface="+mj-ea"/>
                <a:cs typeface="+mj-cs"/>
              </a:rPr>
              <a:t>3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8860" y="142852"/>
            <a:ext cx="7215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</a:rPr>
              <a:t>«Вес и  масса»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785794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На шнуре висит груз массой </a:t>
            </a:r>
            <a:r>
              <a:rPr lang="en-US" b="1" i="1" dirty="0" smtClean="0"/>
              <a:t>m</a:t>
            </a:r>
            <a:r>
              <a:rPr lang="ru-RU" i="1" dirty="0" smtClean="0"/>
              <a:t>. Груз отводят до точки подвеса. Чему будет равен вес груза, когда он вернется в начальную точку?</a:t>
            </a:r>
            <a:endParaRPr lang="ru-RU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57158" y="1785926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Решение:</a:t>
            </a:r>
            <a:endParaRPr lang="ru-RU" sz="2000" i="1" dirty="0" smtClean="0"/>
          </a:p>
        </p:txBody>
      </p:sp>
      <p:graphicFrame>
        <p:nvGraphicFramePr>
          <p:cNvPr id="74" name="Объект 7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5366" name="Формула" r:id="rId3" imgW="114120" imgH="215640" progId="Equation.3">
              <p:embed/>
            </p:oleObj>
          </a:graphicData>
        </a:graphic>
      </p:graphicFrame>
      <p:grpSp>
        <p:nvGrpSpPr>
          <p:cNvPr id="81" name="Группа 80"/>
          <p:cNvGrpSpPr/>
          <p:nvPr/>
        </p:nvGrpSpPr>
        <p:grpSpPr>
          <a:xfrm>
            <a:off x="285720" y="2285992"/>
            <a:ext cx="4408587" cy="3214704"/>
            <a:chOff x="4357686" y="2214554"/>
            <a:chExt cx="4408587" cy="3214704"/>
          </a:xfrm>
        </p:grpSpPr>
        <p:graphicFrame>
          <p:nvGraphicFramePr>
            <p:cNvPr id="68" name="Объект 67"/>
            <p:cNvGraphicFramePr>
              <a:graphicFrameLocks noChangeAspect="1"/>
            </p:cNvGraphicFramePr>
            <p:nvPr/>
          </p:nvGraphicFramePr>
          <p:xfrm>
            <a:off x="4857752" y="2214554"/>
            <a:ext cx="1789113" cy="952500"/>
          </p:xfrm>
          <a:graphic>
            <a:graphicData uri="http://schemas.openxmlformats.org/presentationml/2006/ole">
              <p:oleObj spid="_x0000_s15365" name="Формула" r:id="rId4" imgW="685800" imgH="507960" progId="Equation.3">
                <p:embed/>
              </p:oleObj>
            </a:graphicData>
          </a:graphic>
        </p:graphicFrame>
        <p:sp>
          <p:nvSpPr>
            <p:cNvPr id="77" name="TextBox 76"/>
            <p:cNvSpPr txBox="1"/>
            <p:nvPr/>
          </p:nvSpPr>
          <p:spPr>
            <a:xfrm>
              <a:off x="4357686" y="2714620"/>
              <a:ext cx="214219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u="sng" dirty="0" smtClean="0">
                  <a:solidFill>
                    <a:schemeClr val="accent2">
                      <a:lumMod val="75000"/>
                    </a:schemeClr>
                  </a:solidFill>
                </a:rPr>
                <a:t>Для точки В:</a:t>
              </a:r>
              <a:endParaRPr lang="ru-RU" sz="2800" b="1" u="sng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graphicFrame>
          <p:nvGraphicFramePr>
            <p:cNvPr id="15367" name="Object 7"/>
            <p:cNvGraphicFramePr>
              <a:graphicFrameLocks noChangeAspect="1"/>
            </p:cNvGraphicFramePr>
            <p:nvPr/>
          </p:nvGraphicFramePr>
          <p:xfrm>
            <a:off x="4357686" y="3214686"/>
            <a:ext cx="2857517" cy="1238250"/>
          </p:xfrm>
          <a:graphic>
            <a:graphicData uri="http://schemas.openxmlformats.org/presentationml/2006/ole">
              <p:oleObj spid="_x0000_s15367" name="Формула" r:id="rId5" imgW="1269720" imgH="660240" progId="Equation.3">
                <p:embed/>
              </p:oleObj>
            </a:graphicData>
          </a:graphic>
        </p:graphicFrame>
        <p:sp>
          <p:nvSpPr>
            <p:cNvPr id="78" name="TextBox 77"/>
            <p:cNvSpPr txBox="1"/>
            <p:nvPr/>
          </p:nvSpPr>
          <p:spPr>
            <a:xfrm>
              <a:off x="4429124" y="4286256"/>
              <a:ext cx="43371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По закону сохранения энергии:</a:t>
              </a:r>
            </a:p>
            <a:p>
              <a:r>
                <a:rPr lang="ru-RU" dirty="0" smtClean="0"/>
                <a:t>                 в точке</a:t>
              </a:r>
              <a:r>
                <a:rPr lang="ru-RU" b="1" dirty="0" smtClean="0"/>
                <a:t> А</a:t>
              </a:r>
              <a:r>
                <a:rPr lang="ru-RU" dirty="0" smtClean="0"/>
                <a:t>                          в точке </a:t>
              </a:r>
              <a:r>
                <a:rPr lang="ru-RU" b="1" dirty="0" smtClean="0"/>
                <a:t>В</a:t>
              </a:r>
              <a:endParaRPr lang="ru-RU" b="1" dirty="0"/>
            </a:p>
          </p:txBody>
        </p:sp>
        <p:graphicFrame>
          <p:nvGraphicFramePr>
            <p:cNvPr id="15368" name="Object 8"/>
            <p:cNvGraphicFramePr>
              <a:graphicFrameLocks noChangeAspect="1"/>
            </p:cNvGraphicFramePr>
            <p:nvPr/>
          </p:nvGraphicFramePr>
          <p:xfrm>
            <a:off x="4572000" y="4572008"/>
            <a:ext cx="857256" cy="857250"/>
          </p:xfrm>
          <a:graphic>
            <a:graphicData uri="http://schemas.openxmlformats.org/presentationml/2006/ole">
              <p:oleObj spid="_x0000_s15368" name="Формула" r:id="rId6" imgW="444240" imgH="457200" progId="Equation.3">
                <p:embed/>
              </p:oleObj>
            </a:graphicData>
          </a:graphic>
        </p:graphicFrame>
        <p:graphicFrame>
          <p:nvGraphicFramePr>
            <p:cNvPr id="15369" name="Object 9"/>
            <p:cNvGraphicFramePr>
              <a:graphicFrameLocks noChangeAspect="1"/>
            </p:cNvGraphicFramePr>
            <p:nvPr/>
          </p:nvGraphicFramePr>
          <p:xfrm>
            <a:off x="6429388" y="4572008"/>
            <a:ext cx="1325563" cy="701680"/>
          </p:xfrm>
          <a:graphic>
            <a:graphicData uri="http://schemas.openxmlformats.org/presentationml/2006/ole">
              <p:oleObj spid="_x0000_s15369" name="Формула" r:id="rId7" imgW="507960" imgH="457200" progId="Equation.3">
                <p:embed/>
              </p:oleObj>
            </a:graphicData>
          </a:graphic>
        </p:graphicFrame>
      </p:grpSp>
      <p:grpSp>
        <p:nvGrpSpPr>
          <p:cNvPr id="80" name="Группа 79"/>
          <p:cNvGrpSpPr/>
          <p:nvPr/>
        </p:nvGrpSpPr>
        <p:grpSpPr>
          <a:xfrm>
            <a:off x="214283" y="571480"/>
            <a:ext cx="8429651" cy="5820533"/>
            <a:chOff x="-4071965" y="642918"/>
            <a:chExt cx="8429651" cy="5820533"/>
          </a:xfrm>
        </p:grpSpPr>
        <p:cxnSp>
          <p:nvCxnSpPr>
            <p:cNvPr id="27" name="Прямая со стрелкой 26"/>
            <p:cNvCxnSpPr/>
            <p:nvPr/>
          </p:nvCxnSpPr>
          <p:spPr>
            <a:xfrm flipV="1">
              <a:off x="357158" y="2500306"/>
              <a:ext cx="4000528" cy="794"/>
            </a:xfrm>
            <a:prstGeom prst="straightConnector1">
              <a:avLst/>
            </a:prstGeom>
            <a:ln w="3175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" name="Группа 78"/>
            <p:cNvGrpSpPr/>
            <p:nvPr/>
          </p:nvGrpSpPr>
          <p:grpSpPr>
            <a:xfrm>
              <a:off x="-4071965" y="642918"/>
              <a:ext cx="7929616" cy="5820533"/>
              <a:chOff x="-4214872" y="642917"/>
              <a:chExt cx="7929616" cy="5820533"/>
            </a:xfrm>
          </p:grpSpPr>
          <p:graphicFrame>
            <p:nvGraphicFramePr>
              <p:cNvPr id="14346" name="Object 10"/>
              <p:cNvGraphicFramePr>
                <a:graphicFrameLocks noChangeAspect="1"/>
              </p:cNvGraphicFramePr>
              <p:nvPr/>
            </p:nvGraphicFramePr>
            <p:xfrm>
              <a:off x="1643042" y="3571876"/>
              <a:ext cx="498475" cy="561975"/>
            </p:xfrm>
            <a:graphic>
              <a:graphicData uri="http://schemas.openxmlformats.org/presentationml/2006/ole">
                <p:oleObj spid="_x0000_s15363" name="Формула" r:id="rId8" imgW="279360" imgH="266400" progId="Equation.3">
                  <p:embed/>
                </p:oleObj>
              </a:graphicData>
            </a:graphic>
          </p:graphicFrame>
          <p:graphicFrame>
            <p:nvGraphicFramePr>
              <p:cNvPr id="14347" name="Object 11"/>
              <p:cNvGraphicFramePr>
                <a:graphicFrameLocks noChangeAspect="1"/>
              </p:cNvGraphicFramePr>
              <p:nvPr/>
            </p:nvGraphicFramePr>
            <p:xfrm>
              <a:off x="1658938" y="4273549"/>
              <a:ext cx="430212" cy="534988"/>
            </p:xfrm>
            <a:graphic>
              <a:graphicData uri="http://schemas.openxmlformats.org/presentationml/2006/ole">
                <p:oleObj spid="_x0000_s15364" name="Формула" r:id="rId9" imgW="241200" imgH="253800" progId="Equation.3">
                  <p:embed/>
                </p:oleObj>
              </a:graphicData>
            </a:graphic>
          </p:graphicFrame>
          <p:cxnSp>
            <p:nvCxnSpPr>
              <p:cNvPr id="55" name="Прямая соединительная линия 54"/>
              <p:cNvCxnSpPr/>
              <p:nvPr/>
            </p:nvCxnSpPr>
            <p:spPr>
              <a:xfrm rot="5400000" flipH="1" flipV="1">
                <a:off x="678629" y="3393281"/>
                <a:ext cx="1785950" cy="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Овал 32"/>
              <p:cNvSpPr/>
              <p:nvPr/>
            </p:nvSpPr>
            <p:spPr>
              <a:xfrm>
                <a:off x="1428728" y="4071942"/>
                <a:ext cx="285752" cy="285752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4" name="Прямая со стрелкой 33"/>
              <p:cNvCxnSpPr/>
              <p:nvPr/>
            </p:nvCxnSpPr>
            <p:spPr>
              <a:xfrm rot="5400000">
                <a:off x="1358084" y="4571214"/>
                <a:ext cx="428628" cy="1588"/>
              </a:xfrm>
              <a:prstGeom prst="straightConnector1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 стрелкой 37"/>
              <p:cNvCxnSpPr/>
              <p:nvPr/>
            </p:nvCxnSpPr>
            <p:spPr>
              <a:xfrm rot="5400000" flipH="1" flipV="1">
                <a:off x="1536679" y="3106735"/>
                <a:ext cx="500066" cy="1588"/>
              </a:xfrm>
              <a:prstGeom prst="straightConnector1">
                <a:avLst/>
              </a:prstGeom>
              <a:ln w="28575">
                <a:solidFill>
                  <a:schemeClr val="accent2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Прямоугольник 40"/>
              <p:cNvSpPr/>
              <p:nvPr/>
            </p:nvSpPr>
            <p:spPr>
              <a:xfrm>
                <a:off x="1214414" y="3000372"/>
                <a:ext cx="28575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i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Bodoni MT" pitchFamily="18" charset="0"/>
                  </a:rPr>
                  <a:t>l</a:t>
                </a:r>
                <a:endParaRPr lang="ru-RU" sz="3200" dirty="0"/>
              </a:p>
            </p:txBody>
          </p:sp>
          <p:cxnSp>
            <p:nvCxnSpPr>
              <p:cNvPr id="36" name="Прямая со стрелкой 35"/>
              <p:cNvCxnSpPr/>
              <p:nvPr/>
            </p:nvCxnSpPr>
            <p:spPr>
              <a:xfrm rot="16200000" flipV="1">
                <a:off x="1108051" y="3606801"/>
                <a:ext cx="928694" cy="1588"/>
              </a:xfrm>
              <a:prstGeom prst="straightConnector1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Прямоугольник 44"/>
              <p:cNvSpPr/>
              <p:nvPr/>
            </p:nvSpPr>
            <p:spPr>
              <a:xfrm>
                <a:off x="1071538" y="3929066"/>
                <a:ext cx="28575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i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В</a:t>
                </a:r>
                <a:endParaRPr lang="ru-RU" sz="3200" b="1" dirty="0"/>
              </a:p>
            </p:txBody>
          </p:sp>
          <p:sp>
            <p:nvSpPr>
              <p:cNvPr id="52" name="Дуга 51"/>
              <p:cNvSpPr/>
              <p:nvPr/>
            </p:nvSpPr>
            <p:spPr>
              <a:xfrm rot="5400000">
                <a:off x="-142926" y="642936"/>
                <a:ext cx="3714813" cy="3714776"/>
              </a:xfrm>
              <a:prstGeom prst="arc">
                <a:avLst/>
              </a:prstGeom>
              <a:ln w="28575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7" name="Овал 46"/>
              <p:cNvSpPr/>
              <p:nvPr/>
            </p:nvSpPr>
            <p:spPr>
              <a:xfrm>
                <a:off x="3428992" y="2357430"/>
                <a:ext cx="285752" cy="285752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5" name="Прямоугольник 74"/>
              <p:cNvSpPr/>
              <p:nvPr/>
            </p:nvSpPr>
            <p:spPr>
              <a:xfrm>
                <a:off x="2428860" y="1928802"/>
                <a:ext cx="28575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i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Bodoni MT" pitchFamily="18" charset="0"/>
                  </a:rPr>
                  <a:t>l</a:t>
                </a:r>
                <a:endParaRPr lang="ru-RU" sz="3200" dirty="0"/>
              </a:p>
            </p:txBody>
          </p:sp>
          <p:sp>
            <p:nvSpPr>
              <p:cNvPr id="76" name="Дуга 75"/>
              <p:cNvSpPr/>
              <p:nvPr/>
            </p:nvSpPr>
            <p:spPr>
              <a:xfrm rot="5553493">
                <a:off x="1317020" y="1983138"/>
                <a:ext cx="2117466" cy="1801332"/>
              </a:xfrm>
              <a:prstGeom prst="arc">
                <a:avLst>
                  <a:gd name="adj1" fmla="val 16389457"/>
                  <a:gd name="adj2" fmla="val 21144740"/>
                </a:avLst>
              </a:prstGeom>
              <a:ln w="317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aphicFrame>
            <p:nvGraphicFramePr>
              <p:cNvPr id="15370" name="Object 10"/>
              <p:cNvGraphicFramePr>
                <a:graphicFrameLocks noChangeAspect="1"/>
              </p:cNvGraphicFramePr>
              <p:nvPr/>
            </p:nvGraphicFramePr>
            <p:xfrm>
              <a:off x="-4214872" y="5214949"/>
              <a:ext cx="2143140" cy="1248501"/>
            </p:xfrm>
            <a:graphic>
              <a:graphicData uri="http://schemas.openxmlformats.org/presentationml/2006/ole">
                <p:oleObj spid="_x0000_s15370" name="Формула" r:id="rId10" imgW="914400" imgH="660240" progId="Equation.3">
                  <p:embed/>
                </p:oleObj>
              </a:graphicData>
            </a:graphic>
          </p:graphicFrame>
        </p:grpSp>
      </p:grpSp>
      <p:sp>
        <p:nvSpPr>
          <p:cNvPr id="82" name="TextBox 81"/>
          <p:cNvSpPr txBox="1"/>
          <p:nvPr/>
        </p:nvSpPr>
        <p:spPr>
          <a:xfrm>
            <a:off x="4572000" y="5357826"/>
            <a:ext cx="4411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B050"/>
                </a:solidFill>
              </a:rPr>
              <a:t>Подставим уравнение (4) в уравнение (2)</a:t>
            </a:r>
            <a:endParaRPr lang="ru-RU" b="1" i="1" dirty="0">
              <a:solidFill>
                <a:srgbClr val="00B050"/>
              </a:solidFill>
            </a:endParaRPr>
          </a:p>
        </p:txBody>
      </p: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429124" y="5715016"/>
          <a:ext cx="4240213" cy="738187"/>
        </p:xfrm>
        <a:graphic>
          <a:graphicData uri="http://schemas.openxmlformats.org/presentationml/2006/ole">
            <p:oleObj spid="_x0000_s15371" name="Формула" r:id="rId11" imgW="1625400" imgH="393480" progId="Equation.3">
              <p:embed/>
            </p:oleObj>
          </a:graphicData>
        </a:graphic>
      </p:graphicFrame>
      <p:sp>
        <p:nvSpPr>
          <p:cNvPr id="83" name="Прямоугольник 82"/>
          <p:cNvSpPr/>
          <p:nvPr/>
        </p:nvSpPr>
        <p:spPr>
          <a:xfrm>
            <a:off x="214282" y="6396335"/>
            <a:ext cx="12715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Ответ:</a:t>
            </a:r>
            <a:endParaRPr lang="ru-RU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1571604" y="6488668"/>
            <a:ext cx="14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Вес утроится</a:t>
            </a: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2928926" y="6143644"/>
            <a:ext cx="4171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37" name="Object 11"/>
          <p:cNvGraphicFramePr>
            <a:graphicFrameLocks noChangeAspect="1"/>
          </p:cNvGraphicFramePr>
          <p:nvPr/>
        </p:nvGraphicFramePr>
        <p:xfrm>
          <a:off x="6286512" y="2786058"/>
          <a:ext cx="317500" cy="508000"/>
        </p:xfrm>
        <a:graphic>
          <a:graphicData uri="http://schemas.openxmlformats.org/presentationml/2006/ole">
            <p:oleObj spid="_x0000_s15372" name="Формула" r:id="rId12" imgW="1774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288</Words>
  <Application>Microsoft Office PowerPoint</Application>
  <PresentationFormat>Экран (4:3)</PresentationFormat>
  <Paragraphs>50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Тема Office</vt:lpstr>
      <vt:lpstr>Формула</vt:lpstr>
      <vt:lpstr>Microsoft Equation 3.0</vt:lpstr>
      <vt:lpstr>Слайд 1</vt:lpstr>
      <vt:lpstr>Слайд 2</vt:lpstr>
      <vt:lpstr>Слайд 3</vt:lpstr>
    </vt:vector>
  </TitlesOfParts>
  <Company>Personal 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Васильев Александр</dc:creator>
  <cp:lastModifiedBy>10 а</cp:lastModifiedBy>
  <cp:revision>17</cp:revision>
  <dcterms:created xsi:type="dcterms:W3CDTF">2010-01-21T19:05:12Z</dcterms:created>
  <dcterms:modified xsi:type="dcterms:W3CDTF">2010-01-25T11:28:21Z</dcterms:modified>
</cp:coreProperties>
</file>