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8" r:id="rId2"/>
    <p:sldId id="256" r:id="rId3"/>
    <p:sldId id="257" r:id="rId4"/>
    <p:sldId id="267" r:id="rId5"/>
    <p:sldId id="258" r:id="rId6"/>
    <p:sldId id="260" r:id="rId7"/>
    <p:sldId id="259" r:id="rId8"/>
    <p:sldId id="261" r:id="rId9"/>
    <p:sldId id="265" r:id="rId10"/>
    <p:sldId id="262" r:id="rId11"/>
    <p:sldId id="263" r:id="rId12"/>
    <p:sldId id="266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322" autoAdjust="0"/>
  </p:normalViewPr>
  <p:slideViewPr>
    <p:cSldViewPr>
      <p:cViewPr>
        <p:scale>
          <a:sx n="70" d="100"/>
          <a:sy n="70" d="100"/>
        </p:scale>
        <p:origin x="-9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2969-BD14-40A4-8DEB-E119FEE4F143}" type="datetimeFigureOut">
              <a:rPr lang="ru-RU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3E13-8D47-4B05-8F55-29193FBA3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CE3A-D64C-4C90-A270-288124850E4F}" type="datetimeFigureOut">
              <a:rPr lang="ru-RU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DD53-8FF0-463D-9128-6B8BE8FBD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21F90-8B4C-4D69-AEFA-ED04A3045CED}" type="datetimeFigureOut">
              <a:rPr lang="ru-RU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E5855-EAC2-4DB2-AEFF-50A5CEA0D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2FF7-E167-4946-A5F1-92C4D30E080C}" type="datetimeFigureOut">
              <a:rPr lang="ru-RU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AC8E-6645-4B72-B55A-CF7AB877E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E58E-871D-4F4A-BB2F-698C935A5B4C}" type="datetimeFigureOut">
              <a:rPr lang="ru-RU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BC441-7165-4A89-B775-F638B338B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621A-2522-42F4-B949-BE853D59492D}" type="datetimeFigureOut">
              <a:rPr lang="ru-RU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2F175-6246-4567-B8CB-6EB308CC7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EFB0-CA95-4DB0-B5D4-FCF8210A1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0DFF-F796-4B92-B6E7-8838FBE94591}" type="datetimeFigureOut">
              <a:rPr lang="ru-RU"/>
              <a:pPr>
                <a:defRPr/>
              </a:pPr>
              <a:t>21.01.2010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EE58-4A6B-4A81-9674-94C529B13594}" type="datetimeFigureOut">
              <a:rPr lang="ru-RU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DA1C-0F6E-44A1-923D-77FDBF25E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0A66-A8F7-49DB-8FF9-FB2AB9672D77}" type="datetimeFigureOut">
              <a:rPr lang="ru-RU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EBD6B-ECB7-41E9-B1B8-3AB411E56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97B5-E7A1-4A8A-9B9F-C296FE23595A}" type="datetimeFigureOut">
              <a:rPr lang="ru-RU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2914B-BB58-4BBD-B78A-451328946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AD19-2E7C-42FD-97F6-8460A6585F88}" type="datetimeFigureOut">
              <a:rPr lang="ru-RU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9A94-E65F-4D11-9E77-8F5A5CB8E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0F585FC-3EA0-4A84-BFD7-FE23CB20A3FB}" type="datetimeFigureOut">
              <a:rPr lang="ru-RU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D974B17-7925-4E53-9BA3-2E9B07D20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85" r:id="rId2"/>
    <p:sldLayoutId id="2147483894" r:id="rId3"/>
    <p:sldLayoutId id="2147483886" r:id="rId4"/>
    <p:sldLayoutId id="2147483895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546E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3.xml"/><Relationship Id="rId1" Type="http://schemas.openxmlformats.org/officeDocument/2006/relationships/audio" Target="Vangelis%20_%20La%20Petite%20Fille%20De%20La%20Mer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            </a:t>
            </a:r>
            <a:r>
              <a:rPr lang="ru-RU" sz="4900" b="1" i="1" dirty="0" smtClean="0">
                <a:solidFill>
                  <a:srgbClr val="0070C0"/>
                </a:solidFill>
              </a:rPr>
              <a:t>Подумайте и ответьте</a:t>
            </a:r>
            <a:endParaRPr lang="ru-RU" sz="4900" b="1" i="1" dirty="0">
              <a:solidFill>
                <a:srgbClr val="0070C0"/>
              </a:solidFill>
            </a:endParaRPr>
          </a:p>
        </p:txBody>
      </p:sp>
      <p:pic>
        <p:nvPicPr>
          <p:cNvPr id="5123" name="Рисунок 6" descr="ce5e00094287ce8337061116e290fe50.gif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1857375"/>
            <a:ext cx="714375" cy="1038225"/>
          </a:xfrm>
        </p:spPr>
      </p:pic>
      <p:pic>
        <p:nvPicPr>
          <p:cNvPr id="5124" name="Picture 7" descr="вопрос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28625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Содержимое 6" descr="ce5e00094287ce8337061116e290fe50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214438"/>
            <a:ext cx="1081087" cy="1571625"/>
          </a:xfr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928794" y="2214554"/>
            <a:ext cx="5929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Задание: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Запишите предложения, подчеркните их члены.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42976" y="3000372"/>
            <a:ext cx="721165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Лук царевич опустил.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Город украшает сад.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143536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900" i="1" dirty="0">
                <a:solidFill>
                  <a:srgbClr val="0070C0"/>
                </a:solidFill>
              </a:rPr>
              <a:t>1.</a:t>
            </a:r>
            <a:r>
              <a:rPr lang="ru-RU" sz="3600" i="1" dirty="0">
                <a:solidFill>
                  <a:srgbClr val="0070C0"/>
                </a:solidFill>
              </a:rPr>
              <a:t> У каждого всегда есть возможность </a:t>
            </a:r>
            <a:r>
              <a:rPr lang="ru-RU" sz="3600" i="1" dirty="0" smtClean="0">
                <a:solidFill>
                  <a:srgbClr val="0070C0"/>
                </a:solidFill>
              </a:rPr>
              <a:t> (какая?)</a:t>
            </a:r>
            <a:r>
              <a:rPr lang="ru-RU" sz="3600" i="1" u="wavy" dirty="0" smtClean="0">
                <a:solidFill>
                  <a:srgbClr val="0070C0"/>
                </a:solidFill>
              </a:rPr>
              <a:t>позаботиться</a:t>
            </a:r>
            <a:r>
              <a:rPr lang="ru-RU" sz="3600" i="1" dirty="0" smtClean="0">
                <a:solidFill>
                  <a:srgbClr val="0070C0"/>
                </a:solidFill>
              </a:rPr>
              <a:t> </a:t>
            </a:r>
            <a:r>
              <a:rPr lang="ru-RU" sz="3600" i="1" dirty="0">
                <a:solidFill>
                  <a:srgbClr val="0070C0"/>
                </a:solidFill>
              </a:rPr>
              <a:t>о своем здоровье. </a:t>
            </a:r>
            <a:endParaRPr lang="ru-RU" sz="3600" i="1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i="1" dirty="0" smtClean="0">
                <a:solidFill>
                  <a:srgbClr val="0070C0"/>
                </a:solidFill>
              </a:rPr>
              <a:t>2</a:t>
            </a:r>
            <a:r>
              <a:rPr lang="ru-RU" sz="3600" i="1" dirty="0">
                <a:solidFill>
                  <a:srgbClr val="0070C0"/>
                </a:solidFill>
              </a:rPr>
              <a:t>. </a:t>
            </a:r>
            <a:r>
              <a:rPr lang="ru-RU" sz="3600" i="1" u="sng" dirty="0">
                <a:solidFill>
                  <a:srgbClr val="0070C0"/>
                </a:solidFill>
              </a:rPr>
              <a:t>Читать </a:t>
            </a:r>
            <a:r>
              <a:rPr lang="ru-RU" sz="3600" i="1" dirty="0">
                <a:solidFill>
                  <a:srgbClr val="0070C0"/>
                </a:solidFill>
              </a:rPr>
              <a:t>лежа вредно. </a:t>
            </a:r>
            <a:r>
              <a:rPr lang="ru-RU" sz="3600" i="1" dirty="0" smtClean="0">
                <a:solidFill>
                  <a:srgbClr val="0070C0"/>
                </a:solidFill>
              </a:rPr>
              <a:t> Вредно (что?) . </a:t>
            </a:r>
            <a:r>
              <a:rPr lang="ru-RU" sz="3600" i="1" u="sng" dirty="0" smtClean="0">
                <a:solidFill>
                  <a:srgbClr val="0070C0"/>
                </a:solidFill>
              </a:rPr>
              <a:t>читать </a:t>
            </a:r>
            <a:r>
              <a:rPr lang="ru-RU" sz="3600" i="1" dirty="0" smtClean="0">
                <a:solidFill>
                  <a:srgbClr val="0070C0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i="1" dirty="0" smtClean="0">
                <a:solidFill>
                  <a:srgbClr val="0070C0"/>
                </a:solidFill>
              </a:rPr>
              <a:t>3</a:t>
            </a:r>
            <a:r>
              <a:rPr lang="ru-RU" sz="3600" i="1" dirty="0">
                <a:solidFill>
                  <a:srgbClr val="0070C0"/>
                </a:solidFill>
              </a:rPr>
              <a:t>. </a:t>
            </a:r>
            <a:r>
              <a:rPr lang="ru-RU" sz="3600" i="1" u="sng" dirty="0">
                <a:solidFill>
                  <a:srgbClr val="0070C0"/>
                </a:solidFill>
              </a:rPr>
              <a:t>Курить</a:t>
            </a:r>
            <a:r>
              <a:rPr lang="ru-RU" sz="3600" i="1" dirty="0">
                <a:solidFill>
                  <a:srgbClr val="0070C0"/>
                </a:solidFill>
              </a:rPr>
              <a:t> – здоровью </a:t>
            </a:r>
            <a:r>
              <a:rPr lang="ru-RU" sz="3600" i="1" u="dbl" dirty="0">
                <a:solidFill>
                  <a:srgbClr val="0070C0"/>
                </a:solidFill>
              </a:rPr>
              <a:t>вредить</a:t>
            </a:r>
            <a:r>
              <a:rPr lang="ru-RU" sz="3600" i="1" dirty="0">
                <a:solidFill>
                  <a:srgbClr val="0070C0"/>
                </a:solidFill>
              </a:rPr>
              <a:t>. </a:t>
            </a:r>
            <a:endParaRPr lang="ru-RU" sz="3600" i="1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i="1" dirty="0" smtClean="0">
                <a:solidFill>
                  <a:srgbClr val="0070C0"/>
                </a:solidFill>
              </a:rPr>
              <a:t>4</a:t>
            </a:r>
            <a:r>
              <a:rPr lang="ru-RU" sz="3600" i="1" dirty="0">
                <a:solidFill>
                  <a:srgbClr val="0070C0"/>
                </a:solidFill>
              </a:rPr>
              <a:t>. Доктора советуют </a:t>
            </a:r>
            <a:r>
              <a:rPr lang="ru-RU" sz="3600" i="1" dirty="0" smtClean="0">
                <a:solidFill>
                  <a:srgbClr val="0070C0"/>
                </a:solidFill>
              </a:rPr>
              <a:t>нам (что?) </a:t>
            </a:r>
            <a:r>
              <a:rPr lang="ru-RU" sz="3600" i="1" u="dash" dirty="0">
                <a:solidFill>
                  <a:srgbClr val="0070C0"/>
                </a:solidFill>
              </a:rPr>
              <a:t>закаляться</a:t>
            </a:r>
            <a:r>
              <a:rPr lang="ru-RU" sz="3600" i="1" dirty="0">
                <a:solidFill>
                  <a:srgbClr val="0070C0"/>
                </a:solidFill>
              </a:rPr>
              <a:t>. </a:t>
            </a:r>
            <a:endParaRPr lang="ru-RU" sz="3600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i="1" dirty="0">
                <a:solidFill>
                  <a:srgbClr val="0070C0"/>
                </a:solidFill>
              </a:rPr>
              <a:t>5. Зимой мы поедем в Горную Шорию </a:t>
            </a:r>
            <a:r>
              <a:rPr lang="ru-RU" sz="3600" i="1" dirty="0" smtClean="0">
                <a:solidFill>
                  <a:srgbClr val="0070C0"/>
                </a:solidFill>
              </a:rPr>
              <a:t>(зачем?)</a:t>
            </a:r>
            <a:r>
              <a:rPr lang="ru-RU" sz="3600" i="1" u="dotDash" dirty="0" smtClean="0">
                <a:solidFill>
                  <a:srgbClr val="0070C0"/>
                </a:solidFill>
              </a:rPr>
              <a:t>кататься </a:t>
            </a:r>
            <a:r>
              <a:rPr lang="ru-RU" sz="3600" i="1" dirty="0">
                <a:solidFill>
                  <a:srgbClr val="0070C0"/>
                </a:solidFill>
              </a:rPr>
              <a:t>на лыжах.</a:t>
            </a:r>
            <a:endParaRPr lang="ru-RU" sz="3600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ПРОВЕРЬТЕ СЕБЯ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dirty="0" smtClean="0"/>
              <a:t>       </a:t>
            </a:r>
            <a:r>
              <a:rPr lang="ru-RU" sz="6600" b="1" i="1" dirty="0" smtClean="0">
                <a:solidFill>
                  <a:srgbClr val="0070C0"/>
                </a:solidFill>
              </a:rPr>
              <a:t>Всегда ли глагол–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6600" b="1" i="1" dirty="0" smtClean="0">
                <a:solidFill>
                  <a:srgbClr val="0070C0"/>
                </a:solidFill>
              </a:rPr>
              <a:t>         сказуемое?</a:t>
            </a:r>
            <a:endParaRPr lang="ru-RU" sz="6600" b="1" dirty="0" smtClean="0">
              <a:solidFill>
                <a:srgbClr val="0070C0"/>
              </a:solidFill>
            </a:endParaRPr>
          </a:p>
          <a:p>
            <a:pPr eaLnBrk="1" hangingPunct="1"/>
            <a:endParaRPr lang="ru-RU" sz="36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</a:rPr>
              <a:t>Р/Р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387" name="Picture 6" descr="3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0" y="357188"/>
            <a:ext cx="1066800" cy="1000125"/>
          </a:xfrm>
        </p:spPr>
      </p:pic>
      <p:sp>
        <p:nvSpPr>
          <p:cNvPr id="4" name="Прямоугольник 3"/>
          <p:cNvSpPr/>
          <p:nvPr/>
        </p:nvSpPr>
        <p:spPr>
          <a:xfrm>
            <a:off x="428596" y="2000240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>
                <a:solidFill>
                  <a:srgbClr val="0070C0"/>
                </a:solidFill>
              </a:rPr>
              <a:t> </a:t>
            </a:r>
            <a:r>
              <a:rPr lang="ru-RU" sz="4800" b="1" i="1" dirty="0" smtClean="0">
                <a:solidFill>
                  <a:srgbClr val="0070C0"/>
                </a:solidFill>
              </a:rPr>
              <a:t>Берегите свое здоровье</a:t>
            </a:r>
          </a:p>
          <a:p>
            <a:endParaRPr lang="ru-RU" sz="4800" b="1" i="1" dirty="0" smtClean="0">
              <a:solidFill>
                <a:srgbClr val="0070C0"/>
              </a:solidFill>
            </a:endParaRPr>
          </a:p>
          <a:p>
            <a:r>
              <a:rPr lang="ru-RU" sz="4800" b="1" i="1" dirty="0" smtClean="0">
                <a:solidFill>
                  <a:srgbClr val="0070C0"/>
                </a:solidFill>
              </a:rPr>
              <a:t> Позаботьтесь о своем здоровье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83395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Наши условные знаки</a:t>
            </a:r>
            <a:r>
              <a:rPr lang="ru-RU" sz="3200" dirty="0" smtClean="0">
                <a:solidFill>
                  <a:srgbClr val="0070C0"/>
                </a:solidFill>
              </a:rPr>
              <a:t>: </a:t>
            </a:r>
          </a:p>
          <a:p>
            <a:pPr algn="just" eaLnBrk="1" hangingPunct="1"/>
            <a:r>
              <a:rPr lang="ru-RU" sz="3600" b="1" dirty="0" smtClean="0">
                <a:solidFill>
                  <a:srgbClr val="0070C0"/>
                </a:solidFill>
              </a:rPr>
              <a:t>! +</a:t>
            </a:r>
            <a:r>
              <a:rPr lang="ru-RU" dirty="0" smtClean="0">
                <a:solidFill>
                  <a:srgbClr val="0070C0"/>
                </a:solidFill>
              </a:rPr>
              <a:t>– </a:t>
            </a:r>
            <a:r>
              <a:rPr lang="ru-RU" sz="3600" dirty="0" smtClean="0">
                <a:solidFill>
                  <a:srgbClr val="0070C0"/>
                </a:solidFill>
              </a:rPr>
              <a:t>задание понравилось, выполнить его было легко.</a:t>
            </a:r>
          </a:p>
          <a:p>
            <a:pPr algn="just" eaLnBrk="1" hangingPunct="1"/>
            <a:r>
              <a:rPr lang="ru-RU" sz="3600" b="1" dirty="0" smtClean="0">
                <a:solidFill>
                  <a:srgbClr val="0070C0"/>
                </a:solidFill>
              </a:rPr>
              <a:t>! ?</a:t>
            </a:r>
            <a:r>
              <a:rPr lang="ru-RU" sz="3600" dirty="0" smtClean="0">
                <a:solidFill>
                  <a:srgbClr val="0070C0"/>
                </a:solidFill>
              </a:rPr>
              <a:t> – задание интересное, но при его выполнении возникали вопросы.</a:t>
            </a:r>
          </a:p>
          <a:p>
            <a:pPr algn="just" eaLnBrk="1" hangingPunct="1"/>
            <a:r>
              <a:rPr lang="ru-RU" sz="3600" b="1" dirty="0" smtClean="0">
                <a:solidFill>
                  <a:srgbClr val="0070C0"/>
                </a:solidFill>
              </a:rPr>
              <a:t>? ?</a:t>
            </a:r>
            <a:r>
              <a:rPr lang="ru-RU" sz="3600" dirty="0" smtClean="0">
                <a:solidFill>
                  <a:srgbClr val="0070C0"/>
                </a:solidFill>
              </a:rPr>
              <a:t> – задание мне показалось очень трудным, мне не все понятно.</a:t>
            </a:r>
          </a:p>
          <a:p>
            <a:pPr algn="just" eaLnBrk="1" hangingPunct="1"/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–</a:t>
            </a:r>
            <a:r>
              <a:rPr lang="ru-RU" sz="3600" dirty="0" smtClean="0">
                <a:solidFill>
                  <a:srgbClr val="0070C0"/>
                </a:solidFill>
              </a:rPr>
              <a:t> - задание не понравилось.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 </a:t>
            </a:r>
          </a:p>
          <a:p>
            <a:pPr eaLnBrk="1" hangingPunct="1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B0F0"/>
                </a:solidFill>
              </a:rPr>
              <a:t>РЕФЛЕКСИЯ</a:t>
            </a:r>
            <a:endParaRPr lang="ru-RU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 bwMode="auto"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F9900"/>
              </a:gs>
              <a:gs pos="50000">
                <a:srgbClr val="FFFF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     Выбор домашнего задания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10800000">
            <a:off x="3286116" y="1428736"/>
            <a:ext cx="2808288" cy="1368425"/>
          </a:xfrm>
          <a:custGeom>
            <a:avLst/>
            <a:gdLst>
              <a:gd name="T0" fmla="*/ 182557441 w 21600"/>
              <a:gd name="T1" fmla="*/ 0 h 21600"/>
              <a:gd name="T2" fmla="*/ 0 w 21600"/>
              <a:gd name="T3" fmla="*/ 61066973 h 21600"/>
              <a:gd name="T4" fmla="*/ 182557441 w 21600"/>
              <a:gd name="T5" fmla="*/ 69595885 h 21600"/>
              <a:gd name="T6" fmla="*/ 365114882 w 21600"/>
              <a:gd name="T7" fmla="*/ 6106697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462 w 21600"/>
              <a:gd name="T13" fmla="*/ 13091 h 21600"/>
              <a:gd name="T14" fmla="*/ 20138 w 21600"/>
              <a:gd name="T15" fmla="*/ 173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268" y="6189"/>
                </a:lnTo>
                <a:lnTo>
                  <a:pt x="9292" y="6189"/>
                </a:lnTo>
                <a:lnTo>
                  <a:pt x="9292" y="13091"/>
                </a:lnTo>
                <a:lnTo>
                  <a:pt x="4393" y="13091"/>
                </a:lnTo>
                <a:lnTo>
                  <a:pt x="4393" y="8830"/>
                </a:lnTo>
                <a:lnTo>
                  <a:pt x="0" y="15215"/>
                </a:lnTo>
                <a:lnTo>
                  <a:pt x="4393" y="21600"/>
                </a:lnTo>
                <a:lnTo>
                  <a:pt x="4393" y="17340"/>
                </a:lnTo>
                <a:lnTo>
                  <a:pt x="17207" y="17340"/>
                </a:lnTo>
                <a:lnTo>
                  <a:pt x="17207" y="21600"/>
                </a:lnTo>
                <a:lnTo>
                  <a:pt x="21600" y="15215"/>
                </a:lnTo>
                <a:lnTo>
                  <a:pt x="17207" y="8830"/>
                </a:lnTo>
                <a:lnTo>
                  <a:pt x="17207" y="13091"/>
                </a:lnTo>
                <a:lnTo>
                  <a:pt x="12308" y="13091"/>
                </a:lnTo>
                <a:lnTo>
                  <a:pt x="12308" y="6189"/>
                </a:lnTo>
                <a:lnTo>
                  <a:pt x="15332" y="6189"/>
                </a:lnTo>
                <a:close/>
              </a:path>
            </a:pathLst>
          </a:custGeom>
          <a:gradFill rotWithShape="1">
            <a:gsLst>
              <a:gs pos="0">
                <a:srgbClr val="CCFF66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400" b="1" dirty="0">
              <a:solidFill>
                <a:srgbClr val="00B0F0"/>
              </a:solidFill>
              <a:latin typeface="Tahoma" pitchFamily="34" charset="0"/>
            </a:endParaRPr>
          </a:p>
        </p:txBody>
      </p:sp>
      <p:sp>
        <p:nvSpPr>
          <p:cNvPr id="7" name="AutoShape 37"/>
          <p:cNvSpPr>
            <a:spLocks noChangeArrowheads="1"/>
          </p:cNvSpPr>
          <p:nvPr/>
        </p:nvSpPr>
        <p:spPr bwMode="auto">
          <a:xfrm rot="10800000">
            <a:off x="857224" y="2428868"/>
            <a:ext cx="2490814" cy="2143140"/>
          </a:xfrm>
          <a:prstGeom prst="wedgeRoundRectCallout">
            <a:avLst>
              <a:gd name="adj1" fmla="val -41806"/>
              <a:gd name="adj2" fmla="val 78079"/>
              <a:gd name="adj3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tx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Продолжить составление Сборника полезных советов</a:t>
            </a:r>
            <a:endParaRPr lang="ru-RU" sz="2400" b="1" i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" name="AutoShape 38"/>
          <p:cNvSpPr>
            <a:spLocks noChangeArrowheads="1"/>
          </p:cNvSpPr>
          <p:nvPr/>
        </p:nvSpPr>
        <p:spPr bwMode="auto">
          <a:xfrm rot="10800000">
            <a:off x="3786182" y="3500438"/>
            <a:ext cx="2500330" cy="1925654"/>
          </a:xfrm>
          <a:prstGeom prst="wedgeRoundRectCallout">
            <a:avLst>
              <a:gd name="adj1" fmla="val 13176"/>
              <a:gd name="adj2" fmla="val 82051"/>
              <a:gd name="adj3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tx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Составить кроссворд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на тему «Синтаксис»</a:t>
            </a:r>
            <a:endParaRPr lang="ru-RU" sz="2400" b="1" i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AutoShape 39"/>
          <p:cNvSpPr>
            <a:spLocks noChangeArrowheads="1"/>
          </p:cNvSpPr>
          <p:nvPr/>
        </p:nvSpPr>
        <p:spPr bwMode="auto">
          <a:xfrm rot="5400000">
            <a:off x="6572265" y="2071679"/>
            <a:ext cx="2500327" cy="2357454"/>
          </a:xfrm>
          <a:prstGeom prst="wedgeRoundRectCallout">
            <a:avLst>
              <a:gd name="adj1" fmla="val -44236"/>
              <a:gd name="adj2" fmla="val 85352"/>
              <a:gd name="adj3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tx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/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Придумать 4-5 предложений, в которых глагол  не  является сказуемым</a:t>
            </a:r>
            <a:endParaRPr lang="ru-RU" sz="2000" b="1" i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0" name="Picture 6" descr="дядя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000892" y="4929198"/>
            <a:ext cx="1230313" cy="1295400"/>
          </a:xfrm>
          <a:prstGeom prst="rect">
            <a:avLst/>
          </a:prstGeom>
          <a:noFill/>
        </p:spPr>
      </p:pic>
      <p:pic>
        <p:nvPicPr>
          <p:cNvPr id="11" name="Picture 10" descr="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714884"/>
            <a:ext cx="1214446" cy="168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1571625"/>
            <a:ext cx="6400800" cy="17526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i="1" dirty="0" smtClean="0"/>
              <a:t>                     O</a:t>
            </a:r>
            <a:r>
              <a:rPr lang="ru-RU" sz="2800" i="1" dirty="0" smtClean="0"/>
              <a:t>   </a:t>
            </a:r>
            <a:r>
              <a:rPr lang="en-US" sz="2800" i="1" dirty="0" smtClean="0"/>
              <a:t>        S</a:t>
            </a:r>
            <a:r>
              <a:rPr lang="ru-RU" sz="2800" i="1" dirty="0" smtClean="0"/>
              <a:t>              </a:t>
            </a:r>
            <a:endParaRPr lang="en-US" sz="2800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i="1" u="dash" dirty="0" smtClean="0"/>
              <a:t>        </a:t>
            </a:r>
            <a:r>
              <a:rPr lang="en-US" sz="3200" i="1" dirty="0" smtClean="0"/>
              <a:t>    </a:t>
            </a:r>
            <a:r>
              <a:rPr lang="en-US" sz="3200" i="1" u="dash" dirty="0" smtClean="0"/>
              <a:t> </a:t>
            </a:r>
            <a:r>
              <a:rPr lang="ru-RU" sz="3200" i="1" u="dash" dirty="0" smtClean="0"/>
              <a:t>Лук</a:t>
            </a:r>
            <a:r>
              <a:rPr lang="ru-RU" sz="3200" i="1" dirty="0" smtClean="0"/>
              <a:t> </a:t>
            </a:r>
            <a:r>
              <a:rPr lang="ru-RU" sz="3200" i="1" u="sng" dirty="0"/>
              <a:t>царевич</a:t>
            </a:r>
            <a:r>
              <a:rPr lang="ru-RU" sz="3200" i="1" dirty="0"/>
              <a:t> </a:t>
            </a:r>
            <a:r>
              <a:rPr lang="ru-RU" sz="3200" i="1" u="dbl" dirty="0"/>
              <a:t>опустил</a:t>
            </a:r>
            <a:r>
              <a:rPr lang="ru-RU" sz="3200" i="1" dirty="0"/>
              <a:t>.</a:t>
            </a:r>
            <a:r>
              <a:rPr lang="ru-RU" sz="3200" dirty="0"/>
              <a:t>  </a:t>
            </a:r>
            <a:endParaRPr lang="ru-RU" sz="32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25" y="3589338"/>
            <a:ext cx="498633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7598D9"/>
              </a:buClr>
              <a:buSzPct val="85000"/>
              <a:defRPr/>
            </a:pPr>
            <a:r>
              <a:rPr lang="en-US" sz="3200" i="1" spc="100" dirty="0" smtClean="0">
                <a:solidFill>
                  <a:srgbClr val="FFF39D"/>
                </a:solidFill>
                <a:latin typeface="+mn-lt"/>
              </a:rPr>
              <a:t>         O                         S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7598D9"/>
              </a:buClr>
              <a:buSzPct val="85000"/>
              <a:defRPr/>
            </a:pPr>
            <a:r>
              <a:rPr lang="ru-RU" sz="3200" i="1" u="dash" spc="100" dirty="0" smtClean="0">
                <a:solidFill>
                  <a:srgbClr val="FFF39D"/>
                </a:solidFill>
                <a:latin typeface="+mn-lt"/>
              </a:rPr>
              <a:t>Город </a:t>
            </a:r>
            <a:r>
              <a:rPr lang="ru-RU" sz="3200" i="1" u="dbl" spc="100" dirty="0">
                <a:solidFill>
                  <a:srgbClr val="FFF39D"/>
                </a:solidFill>
                <a:latin typeface="+mn-lt"/>
              </a:rPr>
              <a:t>украшает</a:t>
            </a:r>
            <a:r>
              <a:rPr lang="ru-RU" sz="3200" i="1" spc="100" dirty="0">
                <a:solidFill>
                  <a:srgbClr val="FFF39D"/>
                </a:solidFill>
                <a:latin typeface="+mn-lt"/>
              </a:rPr>
              <a:t> </a:t>
            </a:r>
            <a:r>
              <a:rPr lang="ru-RU" sz="3200" i="1" u="sng" spc="100" dirty="0">
                <a:solidFill>
                  <a:srgbClr val="FFF39D"/>
                </a:solidFill>
                <a:latin typeface="+mn-lt"/>
              </a:rPr>
              <a:t>сад</a:t>
            </a:r>
            <a:r>
              <a:rPr lang="ru-RU" sz="3200" i="1" spc="100" dirty="0">
                <a:solidFill>
                  <a:srgbClr val="FFF39D"/>
                </a:solidFill>
                <a:latin typeface="+mn-lt"/>
              </a:rPr>
              <a:t>.</a:t>
            </a:r>
            <a:endParaRPr lang="ru-RU" sz="3200" spc="100" dirty="0">
              <a:solidFill>
                <a:srgbClr val="FFF39D"/>
              </a:solidFill>
              <a:latin typeface="+mn-lt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7598D9"/>
              </a:buClr>
              <a:buSzPct val="85000"/>
              <a:defRPr/>
            </a:pPr>
            <a:endParaRPr lang="ru-RU" sz="2200" spc="100" dirty="0">
              <a:solidFill>
                <a:srgbClr val="FFF39D"/>
              </a:solidFill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20717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143380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idx="1"/>
          </p:nvPr>
        </p:nvSpPr>
        <p:spPr>
          <a:xfrm>
            <a:off x="785813" y="1071563"/>
            <a:ext cx="7643812" cy="5508625"/>
          </a:xfrm>
        </p:spPr>
        <p:txBody>
          <a:bodyPr anchor="ctr">
            <a:spAutoFit/>
          </a:bodyPr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tabLst>
                <a:tab pos="466725" algn="l"/>
              </a:tabLst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Раздел русского языка,  основными единицами которого являются словосочетание и предложение. 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tabLst>
                <a:tab pos="466725" algn="l"/>
              </a:tabLst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Вид предложения по цели высказывания, в котором содержится просьба, совет или приказ. 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tabLst>
                <a:tab pos="466725" algn="l"/>
              </a:tabLst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Вид предложения по цели высказывания, в котором содержится сообщение о чем-либо.  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tabLst>
                <a:tab pos="466725" algn="l"/>
              </a:tabLst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Вид предложения по интонации, в котором не содержится каких-либо сильных чувств.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tabLst>
                <a:tab pos="466725" algn="l"/>
              </a:tabLst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Указание на то, как говорящий (пишущий) оценивает содержание высказывания по отношению к действительности.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tabLst>
                <a:tab pos="466725" algn="l"/>
              </a:tabLst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Один из главных членов предложения, в котором заключено его грамматическое значение. 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tabLst>
                <a:tab pos="466725" algn="l"/>
              </a:tabLst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Вид предложения по составу грамматической основы, в котором есть оба главных члена: и подлежащее, и сказуемое.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tabLst>
                <a:tab pos="466725" algn="l"/>
              </a:tabLst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Предложение, в котором, помимо главных членов, есть еще и второстепенные. 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tabLst>
                <a:tab pos="466725" algn="l"/>
              </a:tabLst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Второстепенный член предложения, который отвечает на вопросы</a:t>
            </a:r>
            <a:r>
              <a:rPr lang="ru-RU" sz="1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где? когда? куда? откуда? почему? зачем? 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как?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обозначает место, время, способ действия и обычно выражается наречиями или существительными в косвенных падежах. 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tabLst>
                <a:tab pos="466725" algn="l"/>
              </a:tabLst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Второстепенный член предложения, который отвечает на вопросы </a:t>
            </a:r>
            <a:r>
              <a:rPr lang="ru-RU" sz="1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косвенных падежей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обозначает предмет и обычно выражается именем существительным или местоимением в косвенном падеже.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tabLst>
                <a:tab pos="466725" algn="l"/>
              </a:tabLst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 Синтаксическая единица, образованная на основе подчинительной связи.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chemeClr val="accent2">
                    <a:lumMod val="75000"/>
                  </a:schemeClr>
                </a:solidFill>
              </a:rPr>
              <a:t>  ТЕРМИНОЛОГИЧЕСКИЙ ДИКТАНТ  </a:t>
            </a:r>
            <a:endParaRPr lang="ru-RU" sz="36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42910" y="2357430"/>
            <a:ext cx="7924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      </a:t>
            </a:r>
            <a:r>
              <a:rPr lang="ru-RU" b="1" smtClean="0"/>
              <a:t>ФИЗКУЛЬТМИНУТКА</a:t>
            </a:r>
            <a:endParaRPr lang="ru-RU" b="1"/>
          </a:p>
        </p:txBody>
      </p:sp>
      <p:pic>
        <p:nvPicPr>
          <p:cNvPr id="14" name="Picture 5" descr="Солнышко просто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57188"/>
            <a:ext cx="25908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9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3562350"/>
            <a:ext cx="235743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Vangelis _ La Petite Fille De La Me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24750" y="45815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53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i="1" dirty="0" smtClean="0"/>
              <a:t> </a:t>
            </a:r>
            <a:r>
              <a:rPr lang="ru-RU" sz="3600" i="1" dirty="0" smtClean="0">
                <a:solidFill>
                  <a:srgbClr val="0070C0"/>
                </a:solidFill>
              </a:rPr>
              <a:t>подлежащее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                                      </a:t>
            </a:r>
          </a:p>
          <a:p>
            <a:pPr algn="ctr" eaLnBrk="1" hangingPunct="1"/>
            <a:r>
              <a:rPr lang="ru-RU" sz="3600" i="1" dirty="0" smtClean="0">
                <a:solidFill>
                  <a:srgbClr val="0070C0"/>
                </a:solidFill>
              </a:rPr>
              <a:t>сказуемое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                                     </a:t>
            </a:r>
          </a:p>
          <a:p>
            <a:pPr algn="ctr" eaLnBrk="1" hangingPunct="1"/>
            <a:r>
              <a:rPr lang="ru-RU" sz="3600" i="1" dirty="0" smtClean="0">
                <a:solidFill>
                  <a:srgbClr val="0070C0"/>
                </a:solidFill>
              </a:rPr>
              <a:t> глагол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                                     </a:t>
            </a:r>
          </a:p>
          <a:p>
            <a:pPr algn="ctr" eaLnBrk="1" hangingPunct="1"/>
            <a:r>
              <a:rPr lang="ru-RU" sz="3600" i="1" dirty="0" smtClean="0">
                <a:solidFill>
                  <a:srgbClr val="0070C0"/>
                </a:solidFill>
              </a:rPr>
              <a:t> определение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001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0070C0"/>
                </a:solidFill>
              </a:rPr>
              <a:t>Найти </a:t>
            </a:r>
            <a:r>
              <a:rPr lang="ru-RU" sz="4900" b="1" dirty="0">
                <a:solidFill>
                  <a:srgbClr val="0070C0"/>
                </a:solidFill>
              </a:rPr>
              <a:t>4-е лишнее </a:t>
            </a:r>
            <a:br>
              <a:rPr lang="ru-RU" sz="4900" b="1" dirty="0">
                <a:solidFill>
                  <a:srgbClr val="0070C0"/>
                </a:solidFill>
              </a:rPr>
            </a:br>
            <a:endParaRPr lang="ru-RU" sz="4900" b="1" dirty="0">
              <a:solidFill>
                <a:srgbClr val="0070C0"/>
              </a:solidFill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2286000" y="257175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onstantia" pitchFamily="18" charset="0"/>
              </a:rPr>
              <a:t> </a:t>
            </a: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r>
              <a:rPr lang="ru-RU" i="1">
                <a:latin typeface="Constantia" pitchFamily="18" charset="0"/>
              </a:rPr>
              <a:t>                                      </a:t>
            </a: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r>
              <a:rPr lang="ru-RU" i="1">
                <a:latin typeface="Constantia" pitchFamily="18" charset="0"/>
              </a:rPr>
              <a:t>                                      </a:t>
            </a: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r>
              <a:rPr lang="ru-RU" i="1">
                <a:latin typeface="Constantia" pitchFamily="18" charset="0"/>
              </a:rPr>
              <a:t>                                      </a:t>
            </a: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pic>
        <p:nvPicPr>
          <p:cNvPr id="9221" name="Picture 7" descr="вопро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785813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вопро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786063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вопро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642938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вопро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2357438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i="1" dirty="0" smtClean="0"/>
              <a:t> </a:t>
            </a:r>
            <a:r>
              <a:rPr lang="ru-RU" sz="4000" b="1" i="1" dirty="0" smtClean="0">
                <a:solidFill>
                  <a:srgbClr val="0070C0"/>
                </a:solidFill>
              </a:rPr>
              <a:t>подлежащее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                                      </a:t>
            </a:r>
          </a:p>
          <a:p>
            <a:pPr eaLnBrk="1" hangingPunct="1"/>
            <a:r>
              <a:rPr lang="ru-RU" sz="4000" b="1" i="1" dirty="0" smtClean="0">
                <a:solidFill>
                  <a:srgbClr val="0070C0"/>
                </a:solidFill>
              </a:rPr>
              <a:t>сказуемое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                                     </a:t>
            </a:r>
          </a:p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</a:rPr>
              <a:t> глагол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i="1" dirty="0" smtClean="0"/>
              <a:t>                                     </a:t>
            </a:r>
          </a:p>
          <a:p>
            <a:pPr eaLnBrk="1" hangingPunct="1"/>
            <a:r>
              <a:rPr lang="ru-RU" sz="4000" b="1" i="1" dirty="0" smtClean="0"/>
              <a:t> </a:t>
            </a:r>
            <a:r>
              <a:rPr lang="ru-RU" sz="4000" b="1" i="1" dirty="0" smtClean="0">
                <a:solidFill>
                  <a:srgbClr val="0070C0"/>
                </a:solidFill>
              </a:rPr>
              <a:t>определение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Найти </a:t>
            </a:r>
            <a:r>
              <a:rPr lang="ru-RU" b="1" dirty="0">
                <a:solidFill>
                  <a:srgbClr val="0070C0"/>
                </a:solidFill>
              </a:rPr>
              <a:t>4-е лишнее 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2286000" y="257175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onstantia" pitchFamily="18" charset="0"/>
              </a:rPr>
              <a:t> </a:t>
            </a: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r>
              <a:rPr lang="ru-RU" i="1">
                <a:latin typeface="Constantia" pitchFamily="18" charset="0"/>
              </a:rPr>
              <a:t>                                      </a:t>
            </a: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r>
              <a:rPr lang="ru-RU" i="1">
                <a:latin typeface="Constantia" pitchFamily="18" charset="0"/>
              </a:rPr>
              <a:t>                                      </a:t>
            </a: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r>
              <a:rPr lang="ru-RU" i="1">
                <a:latin typeface="Constantia" pitchFamily="18" charset="0"/>
              </a:rPr>
              <a:t>                                      </a:t>
            </a: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4800" dirty="0" smtClean="0"/>
              <a:t>    </a:t>
            </a:r>
            <a:r>
              <a:rPr lang="ru-RU" sz="5400" b="1" dirty="0" smtClean="0">
                <a:solidFill>
                  <a:srgbClr val="0070C0"/>
                </a:solidFill>
              </a:rPr>
              <a:t>Глагол </a:t>
            </a:r>
            <a:r>
              <a:rPr lang="ru-RU" sz="5400" b="1" dirty="0" smtClean="0"/>
              <a:t>          </a:t>
            </a:r>
            <a:r>
              <a:rPr lang="ru-RU" sz="5400" b="1" dirty="0" smtClean="0">
                <a:solidFill>
                  <a:srgbClr val="0070C0"/>
                </a:solidFill>
              </a:rPr>
              <a:t>сказуемое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786182" y="271462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5429288"/>
          </a:xfrm>
        </p:spPr>
        <p:txBody>
          <a:bodyPr/>
          <a:lstStyle/>
          <a:p>
            <a:pPr algn="just" eaLnBrk="1" hangingPunct="1"/>
            <a:r>
              <a:rPr lang="ru-RU" sz="3600" i="1" dirty="0" smtClean="0">
                <a:solidFill>
                  <a:srgbClr val="0070C0"/>
                </a:solidFill>
              </a:rPr>
              <a:t>1.</a:t>
            </a:r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rgbClr val="0070C0"/>
                </a:solidFill>
              </a:rPr>
              <a:t>У каждого всегда есть возможность </a:t>
            </a:r>
            <a:r>
              <a:rPr lang="ru-RU" sz="3600" i="1" dirty="0" smtClean="0">
                <a:solidFill>
                  <a:srgbClr val="FF0000"/>
                </a:solidFill>
              </a:rPr>
              <a:t>позаботиться</a:t>
            </a:r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rgbClr val="0070C0"/>
                </a:solidFill>
              </a:rPr>
              <a:t>о своем здоровье.</a:t>
            </a:r>
          </a:p>
          <a:p>
            <a:pPr algn="just" eaLnBrk="1" hangingPunct="1"/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rgbClr val="0070C0"/>
                </a:solidFill>
              </a:rPr>
              <a:t>2. </a:t>
            </a:r>
            <a:r>
              <a:rPr lang="ru-RU" sz="3600" i="1" dirty="0" smtClean="0">
                <a:solidFill>
                  <a:srgbClr val="FF0000"/>
                </a:solidFill>
              </a:rPr>
              <a:t>Читать </a:t>
            </a:r>
            <a:r>
              <a:rPr lang="ru-RU" sz="3600" i="1" dirty="0" smtClean="0">
                <a:solidFill>
                  <a:srgbClr val="0070C0"/>
                </a:solidFill>
              </a:rPr>
              <a:t>лежа вредно. </a:t>
            </a:r>
          </a:p>
          <a:p>
            <a:pPr algn="just" eaLnBrk="1" hangingPunct="1"/>
            <a:r>
              <a:rPr lang="ru-RU" sz="3600" i="1" dirty="0" smtClean="0">
                <a:solidFill>
                  <a:srgbClr val="0070C0"/>
                </a:solidFill>
              </a:rPr>
              <a:t>3.</a:t>
            </a:r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Курить </a:t>
            </a:r>
            <a:r>
              <a:rPr lang="ru-RU" sz="3600" i="1" dirty="0" smtClean="0">
                <a:solidFill>
                  <a:srgbClr val="0070C0"/>
                </a:solidFill>
              </a:rPr>
              <a:t>– здоровью </a:t>
            </a:r>
            <a:r>
              <a:rPr lang="ru-RU" sz="3600" i="1" dirty="0" smtClean="0">
                <a:solidFill>
                  <a:srgbClr val="FF0000"/>
                </a:solidFill>
              </a:rPr>
              <a:t>вредить</a:t>
            </a:r>
            <a:r>
              <a:rPr lang="ru-RU" sz="3600" i="1" dirty="0" smtClean="0"/>
              <a:t>. </a:t>
            </a:r>
          </a:p>
          <a:p>
            <a:pPr algn="just" eaLnBrk="1" hangingPunct="1"/>
            <a:r>
              <a:rPr lang="ru-RU" sz="3600" i="1" dirty="0" smtClean="0">
                <a:solidFill>
                  <a:srgbClr val="0070C0"/>
                </a:solidFill>
              </a:rPr>
              <a:t>4.</a:t>
            </a:r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rgbClr val="0070C0"/>
                </a:solidFill>
              </a:rPr>
              <a:t>Доктора советуют нам </a:t>
            </a:r>
            <a:r>
              <a:rPr lang="ru-RU" sz="3600" i="1" dirty="0" smtClean="0">
                <a:solidFill>
                  <a:srgbClr val="FF0000"/>
                </a:solidFill>
              </a:rPr>
              <a:t>закаляться</a:t>
            </a:r>
            <a:r>
              <a:rPr lang="ru-RU" sz="3600" i="1" dirty="0" smtClean="0"/>
              <a:t>. </a:t>
            </a:r>
            <a:endParaRPr lang="ru-RU" sz="3600" dirty="0" smtClean="0"/>
          </a:p>
          <a:p>
            <a:pPr algn="just" eaLnBrk="1" hangingPunct="1"/>
            <a:r>
              <a:rPr lang="ru-RU" sz="3600" i="1" dirty="0" smtClean="0">
                <a:solidFill>
                  <a:srgbClr val="0070C0"/>
                </a:solidFill>
              </a:rPr>
              <a:t>5. Зимой мы поедем в Горную </a:t>
            </a:r>
            <a:r>
              <a:rPr lang="ru-RU" sz="3600" i="1" dirty="0" err="1" smtClean="0">
                <a:solidFill>
                  <a:srgbClr val="0070C0"/>
                </a:solidFill>
              </a:rPr>
              <a:t>Шорию</a:t>
            </a:r>
            <a:r>
              <a:rPr lang="ru-RU" sz="3600" i="1" dirty="0" smtClean="0">
                <a:solidFill>
                  <a:srgbClr val="0070C0"/>
                </a:solidFill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кататься </a:t>
            </a:r>
            <a:r>
              <a:rPr lang="ru-RU" sz="3600" i="1" dirty="0" smtClean="0">
                <a:solidFill>
                  <a:srgbClr val="0070C0"/>
                </a:solidFill>
              </a:rPr>
              <a:t>на лыжах.</a:t>
            </a:r>
            <a:endParaRPr lang="ru-RU" sz="3600" dirty="0" smtClean="0">
              <a:solidFill>
                <a:srgbClr val="0070C0"/>
              </a:solidFill>
            </a:endParaRPr>
          </a:p>
          <a:p>
            <a:pPr algn="just" eaLnBrk="1" hangingPunct="1">
              <a:buNone/>
            </a:pPr>
            <a:r>
              <a:rPr lang="ru-RU" sz="3600" i="1" dirty="0" smtClean="0"/>
              <a:t> </a:t>
            </a:r>
            <a:endParaRPr lang="ru-RU" sz="3600" dirty="0" smtClean="0"/>
          </a:p>
          <a:p>
            <a:pPr algn="just" eaLnBrk="1" hangingPunct="1"/>
            <a:endParaRPr 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                 УКАЖИТЕ ОБЩЕЕ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sz="quarter" idx="1"/>
          </p:nvPr>
        </p:nvSpPr>
        <p:spPr>
          <a:xfrm>
            <a:off x="500063" y="1500188"/>
            <a:ext cx="6248400" cy="5715000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rgbClr val="FF0000"/>
                </a:solidFill>
              </a:rPr>
              <a:t>Позаботиться</a:t>
            </a:r>
            <a:endParaRPr lang="ru-RU" sz="320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i="1" smtClean="0">
                <a:solidFill>
                  <a:srgbClr val="FF0000"/>
                </a:solidFill>
              </a:rPr>
              <a:t>Читать</a:t>
            </a:r>
          </a:p>
          <a:p>
            <a:pPr eaLnBrk="1" hangingPunct="1"/>
            <a:r>
              <a:rPr lang="ru-RU" sz="3200" i="1" smtClean="0">
                <a:solidFill>
                  <a:srgbClr val="FF0000"/>
                </a:solidFill>
              </a:rPr>
              <a:t>Курить                       </a:t>
            </a:r>
          </a:p>
          <a:p>
            <a:pPr eaLnBrk="1" hangingPunct="1"/>
            <a:r>
              <a:rPr lang="ru-RU" sz="3200" i="1" smtClean="0">
                <a:solidFill>
                  <a:srgbClr val="FF0000"/>
                </a:solidFill>
              </a:rPr>
              <a:t>Вредить</a:t>
            </a:r>
          </a:p>
          <a:p>
            <a:pPr eaLnBrk="1" hangingPunct="1"/>
            <a:r>
              <a:rPr lang="ru-RU" sz="3200" i="1" smtClean="0">
                <a:solidFill>
                  <a:srgbClr val="FF0000"/>
                </a:solidFill>
              </a:rPr>
              <a:t>Закаляться</a:t>
            </a:r>
          </a:p>
          <a:p>
            <a:pPr eaLnBrk="1" hangingPunct="1"/>
            <a:r>
              <a:rPr lang="ru-RU" sz="3200" i="1" smtClean="0">
                <a:solidFill>
                  <a:srgbClr val="FF0000"/>
                </a:solidFill>
              </a:rPr>
              <a:t>Кататься</a:t>
            </a:r>
          </a:p>
          <a:p>
            <a:pPr eaLnBrk="1" hangingPunct="1"/>
            <a:endParaRPr lang="ru-RU" i="1" smtClean="0">
              <a:solidFill>
                <a:srgbClr val="FF0000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13315" name="Текст 15"/>
          <p:cNvSpPr>
            <a:spLocks noGrp="1"/>
          </p:cNvSpPr>
          <p:nvPr>
            <p:ph type="body" idx="2"/>
          </p:nvPr>
        </p:nvSpPr>
        <p:spPr>
          <a:xfrm>
            <a:off x="3786188" y="642938"/>
            <a:ext cx="4714875" cy="4714875"/>
          </a:xfrm>
        </p:spPr>
        <p:txBody>
          <a:bodyPr/>
          <a:lstStyle/>
          <a:p>
            <a:pPr eaLnBrk="1" hangingPunct="1"/>
            <a:r>
              <a:rPr lang="ru-RU" sz="25000" dirty="0" smtClean="0"/>
              <a:t>}</a:t>
            </a:r>
            <a:r>
              <a:rPr lang="ru-RU" sz="3200" dirty="0" smtClean="0"/>
              <a:t>ИНФИНИТИВ</a:t>
            </a:r>
          </a:p>
          <a:p>
            <a:pPr eaLnBrk="1" hangingPunct="1"/>
            <a:endParaRPr lang="ru-RU" sz="2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430</TotalTime>
  <Words>477</Words>
  <Application>Microsoft Office PowerPoint</Application>
  <PresentationFormat>Экран (4:3)</PresentationFormat>
  <Paragraphs>76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            Подумайте и ответьте</vt:lpstr>
      <vt:lpstr>Слайд 2</vt:lpstr>
      <vt:lpstr>  ТЕРМИНОЛОГИЧЕСКИЙ ДИКТАНТ  </vt:lpstr>
      <vt:lpstr>       ФИЗКУЛЬТМИНУТКА</vt:lpstr>
      <vt:lpstr>            Найти 4-е лишнее  </vt:lpstr>
      <vt:lpstr> Найти 4-е лишнее  </vt:lpstr>
      <vt:lpstr>Слайд 7</vt:lpstr>
      <vt:lpstr>                 УКАЖИТЕ ОБЩЕЕ </vt:lpstr>
      <vt:lpstr>Слайд 9</vt:lpstr>
      <vt:lpstr>ПРОВЕРЬТЕ СЕБЯ</vt:lpstr>
      <vt:lpstr>Слайд 11</vt:lpstr>
      <vt:lpstr>Р/Р</vt:lpstr>
      <vt:lpstr>РЕФЛЕКСИЯ</vt:lpstr>
      <vt:lpstr>     Выбор домашнего задания</vt:lpstr>
    </vt:vector>
  </TitlesOfParts>
  <Company>Мама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46</cp:revision>
  <dcterms:created xsi:type="dcterms:W3CDTF">2010-01-09T11:30:48Z</dcterms:created>
  <dcterms:modified xsi:type="dcterms:W3CDTF">2010-01-21T06:37:59Z</dcterms:modified>
</cp:coreProperties>
</file>