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68" r:id="rId2"/>
    <p:sldId id="267" r:id="rId3"/>
    <p:sldId id="258" r:id="rId4"/>
    <p:sldId id="259" r:id="rId5"/>
    <p:sldId id="275" r:id="rId6"/>
    <p:sldId id="274" r:id="rId7"/>
    <p:sldId id="271" r:id="rId8"/>
    <p:sldId id="272" r:id="rId9"/>
    <p:sldId id="261" r:id="rId10"/>
    <p:sldId id="262" r:id="rId11"/>
    <p:sldId id="263" r:id="rId12"/>
    <p:sldId id="264" r:id="rId13"/>
    <p:sldId id="265" r:id="rId14"/>
    <p:sldId id="273" r:id="rId15"/>
    <p:sldId id="276" r:id="rId16"/>
    <p:sldId id="277" r:id="rId17"/>
    <p:sldId id="278" r:id="rId18"/>
    <p:sldId id="27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74524-ED0B-4ACE-8649-6BB167F2BC2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71888C-0C31-4C20-8245-36946F33D8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74524-ED0B-4ACE-8649-6BB167F2BC2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71888C-0C31-4C20-8245-36946F33D8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74524-ED0B-4ACE-8649-6BB167F2BC2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71888C-0C31-4C20-8245-36946F33D8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74524-ED0B-4ACE-8649-6BB167F2BC2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71888C-0C31-4C20-8245-36946F33D8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74524-ED0B-4ACE-8649-6BB167F2BC2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71888C-0C31-4C20-8245-36946F33D8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74524-ED0B-4ACE-8649-6BB167F2BC2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71888C-0C31-4C20-8245-36946F33D8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74524-ED0B-4ACE-8649-6BB167F2BC2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71888C-0C31-4C20-8245-36946F33D8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74524-ED0B-4ACE-8649-6BB167F2BC2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71888C-0C31-4C20-8245-36946F33D8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74524-ED0B-4ACE-8649-6BB167F2BC2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71888C-0C31-4C20-8245-36946F33D8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74524-ED0B-4ACE-8649-6BB167F2BC2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71888C-0C31-4C20-8245-36946F33D8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FEE74524-ED0B-4ACE-8649-6BB167F2BC2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A71888C-0C31-4C20-8245-36946F33D8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EE74524-ED0B-4ACE-8649-6BB167F2BC2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0A71888C-0C31-4C20-8245-36946F33D8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428604"/>
            <a:ext cx="8305800" cy="1857388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/>
              <a:t>Распространение   колебаний в  среде. 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>
            <a:off x="1428728" y="3571876"/>
            <a:ext cx="6286544" cy="2071702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tx2"/>
                </a:solidFill>
              </a:rPr>
              <a:t>ВОЛНЫ</a:t>
            </a:r>
            <a:endParaRPr lang="ru-RU" sz="4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Поперечные волны</a:t>
            </a:r>
            <a:endParaRPr lang="ru-RU" dirty="0"/>
          </a:p>
        </p:txBody>
      </p:sp>
      <p:pic>
        <p:nvPicPr>
          <p:cNvPr id="4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5357818" y="1857364"/>
            <a:ext cx="3323810" cy="198095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1472" y="1857364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Поперечные волны – </a:t>
            </a:r>
            <a:r>
              <a:rPr lang="ru-RU" dirty="0" err="1" smtClean="0"/>
              <a:t>волны</a:t>
            </a:r>
            <a:r>
              <a:rPr lang="ru-RU" dirty="0" smtClean="0"/>
              <a:t>, в которых частицы среды колеблются  перпендикулярно распространению волны.  Распространяются только в твердых телах.</a:t>
            </a:r>
            <a:endParaRPr lang="ru-RU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42910" y="3643314"/>
            <a:ext cx="4351310" cy="198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Продольные волны</a:t>
            </a:r>
            <a:endParaRPr lang="ru-RU" dirty="0"/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42910" y="2643182"/>
            <a:ext cx="4786346" cy="2071702"/>
          </a:xfrm>
          <a:prstGeom prst="rect">
            <a:avLst/>
          </a:prstGeom>
          <a:noFill/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643570" y="4357694"/>
            <a:ext cx="3143250" cy="207170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57224" y="1571613"/>
            <a:ext cx="6000776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/>
              <a:t>Продольные волны -   возмущения частиц ,  </a:t>
            </a:r>
            <a:r>
              <a:rPr lang="ru-RU" dirty="0" err="1" smtClean="0"/>
              <a:t>представлящие</a:t>
            </a:r>
            <a:r>
              <a:rPr lang="en-US" dirty="0" smtClean="0"/>
              <a:t> </a:t>
            </a:r>
            <a:r>
              <a:rPr lang="ru-RU" dirty="0" smtClean="0"/>
              <a:t> собой сжатия и разрежения среды. Распространяются в любых средах – газах, жидкостях, твердых телах.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Скорость волны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ru-RU" dirty="0" smtClean="0"/>
              <a:t>Скорость  волны скорость перемещения гребней и впадин  в поперечной волне и сгущений и разрежений в продольной.</a:t>
            </a:r>
          </a:p>
          <a:p>
            <a:pPr>
              <a:buFont typeface="Wingdings" pitchFamily="2" charset="2"/>
              <a:buNone/>
            </a:pPr>
            <a:endParaRPr lang="ru-RU" dirty="0" smtClean="0"/>
          </a:p>
          <a:p>
            <a:pPr>
              <a:buFont typeface="Wingdings" pitchFamily="2" charset="2"/>
              <a:buNone/>
            </a:pPr>
            <a:r>
              <a:rPr lang="ru-RU" dirty="0" smtClean="0"/>
              <a:t>    Скорость волны зависит от свойств среды, в которой  волна распространяется.</a:t>
            </a:r>
          </a:p>
          <a:p>
            <a:pPr>
              <a:buFont typeface="Wingdings" pitchFamily="2" charset="2"/>
              <a:buNone/>
            </a:pPr>
            <a:r>
              <a:rPr lang="ru-RU" dirty="0" smtClean="0"/>
              <a:t>     </a:t>
            </a:r>
          </a:p>
          <a:p>
            <a:pPr>
              <a:buFont typeface="Wingdings" pitchFamily="2" charset="2"/>
              <a:buNone/>
            </a:pPr>
            <a:r>
              <a:rPr lang="ru-RU" dirty="0" smtClean="0"/>
              <a:t>При переходе волны из одной среды в другую ее скорость изменяется.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Длина волны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 smtClean="0"/>
              <a:t>Длина волны -  это расстояние, пройденное волной за один </a:t>
            </a:r>
            <a:r>
              <a:rPr lang="el-GR" sz="2400" dirty="0" smtClean="0"/>
              <a:t>период</a:t>
            </a:r>
            <a:r>
              <a:rPr lang="ru-RU" dirty="0" smtClean="0"/>
              <a:t> колебания ее частиц   </a:t>
            </a:r>
          </a:p>
          <a:p>
            <a:pPr>
              <a:buFont typeface="Wingdings" pitchFamily="2" charset="2"/>
              <a:buNone/>
            </a:pPr>
            <a:endParaRPr lang="ru-RU" dirty="0"/>
          </a:p>
        </p:txBody>
      </p:sp>
      <p:pic>
        <p:nvPicPr>
          <p:cNvPr id="4" name="Picture 4" descr="{A70E3931-82B8-4988-991E-DCFA355EC2BD}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00364" y="3071810"/>
            <a:ext cx="4643470" cy="32861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Графическое представление волны </a:t>
            </a: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785786" y="4429132"/>
            <a:ext cx="6643734" cy="166686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OY</a:t>
            </a:r>
            <a:r>
              <a:rPr lang="ru-RU" dirty="0" smtClean="0"/>
              <a:t>- координата  колебаний частиц в волне</a:t>
            </a:r>
          </a:p>
          <a:p>
            <a:r>
              <a:rPr lang="en-US" dirty="0" smtClean="0"/>
              <a:t>OX-</a:t>
            </a:r>
            <a:r>
              <a:rPr lang="ru-RU" dirty="0" smtClean="0"/>
              <a:t> направление распространения волны</a:t>
            </a:r>
          </a:p>
          <a:p>
            <a:endParaRPr lang="ru-RU" dirty="0"/>
          </a:p>
        </p:txBody>
      </p:sp>
      <p:pic>
        <p:nvPicPr>
          <p:cNvPr id="6" name="Picture 4" descr="0100903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643041" y="1785926"/>
            <a:ext cx="5286413" cy="2200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Формирование умений и навыков</a:t>
            </a:r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ru-RU" dirty="0" smtClean="0"/>
          </a:p>
          <a:p>
            <a:r>
              <a:rPr lang="ru-RU" dirty="0" smtClean="0"/>
              <a:t>№1.Мальчик несет на коромысле ведра с водой, период свободных колебаний которых 1,6с.При какой скорости движения мальчика вода начнет особенно сильно выплескиваться, если длина шага его 65см? </a:t>
            </a:r>
          </a:p>
          <a:p>
            <a:r>
              <a:rPr lang="ru-RU" dirty="0" smtClean="0"/>
              <a:t>№2.Длина волны в океанах может достигать 400м,  за период 14,5с.Определите скорость распространения такой волны.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Итоги урока: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Что такое волна?</a:t>
            </a:r>
          </a:p>
          <a:p>
            <a:r>
              <a:rPr lang="ru-RU" dirty="0" smtClean="0"/>
              <a:t>В чем заключается процесс возникновения волн?</a:t>
            </a:r>
          </a:p>
          <a:p>
            <a:r>
              <a:rPr lang="ru-RU" dirty="0" smtClean="0"/>
              <a:t>Происходит ли перенос вещества среды при образовании волн?</a:t>
            </a:r>
          </a:p>
          <a:p>
            <a:r>
              <a:rPr lang="ru-RU" dirty="0" smtClean="0"/>
              <a:t>Перечислите характеристики волн</a:t>
            </a:r>
          </a:p>
          <a:p>
            <a:r>
              <a:rPr lang="ru-RU" dirty="0" smtClean="0"/>
              <a:t>Как связаны между собой скорость, длина волны, частота и период? </a:t>
            </a:r>
          </a:p>
          <a:p>
            <a:r>
              <a:rPr lang="ru-RU" dirty="0" smtClean="0"/>
              <a:t>Как связаны между собой скорость, длина волны и  период?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 smtClean="0"/>
              <a:t>п. 31-33</a:t>
            </a:r>
          </a:p>
          <a:p>
            <a:pPr>
              <a:buFont typeface="Wingdings" pitchFamily="2" charset="2"/>
              <a:buNone/>
            </a:pPr>
            <a:r>
              <a:rPr lang="ru-RU" sz="2400" dirty="0" err="1" smtClean="0"/>
              <a:t>Упр.№</a:t>
            </a:r>
            <a:r>
              <a:rPr lang="ru-RU" sz="2400" dirty="0" smtClean="0"/>
              <a:t> 28 (1- 3)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 Электронная библиотека наглядных пособий «Физика-7-11»  Кирилл и </a:t>
            </a:r>
            <a:r>
              <a:rPr lang="ru-RU" sz="1800" dirty="0" err="1" smtClean="0"/>
              <a:t>Мефодий</a:t>
            </a:r>
            <a:endParaRPr lang="ru-RU" sz="1800" dirty="0" smtClean="0"/>
          </a:p>
          <a:p>
            <a:r>
              <a:rPr lang="ru-RU" sz="1800" dirty="0" smtClean="0"/>
              <a:t>Материалы интернета</a:t>
            </a:r>
          </a:p>
          <a:p>
            <a:r>
              <a:rPr lang="ru-RU" sz="1800" dirty="0" smtClean="0"/>
              <a:t>Учебник Физика-9, </a:t>
            </a:r>
            <a:r>
              <a:rPr lang="ru-RU" sz="1800" dirty="0" err="1" smtClean="0"/>
              <a:t>Перышкин</a:t>
            </a:r>
            <a:r>
              <a:rPr lang="ru-RU" sz="1800" smtClean="0"/>
              <a:t> А.В.</a:t>
            </a:r>
            <a:endParaRPr lang="ru-RU" sz="1800" dirty="0" smtClean="0"/>
          </a:p>
          <a:p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2285992"/>
            <a:ext cx="59503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сформировать понятие «механическая волна»;</a:t>
            </a:r>
          </a:p>
          <a:p>
            <a:r>
              <a:rPr lang="ru-RU" dirty="0" smtClean="0"/>
              <a:t>рассмотреть условия возникновения двух видов волн;</a:t>
            </a:r>
          </a:p>
          <a:p>
            <a:r>
              <a:rPr lang="ru-RU" dirty="0" smtClean="0"/>
              <a:t>характеристики волн.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Повторение - тест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r>
              <a:rPr lang="ru-RU" sz="6400" b="1" dirty="0" smtClean="0"/>
              <a:t>Вариант № 1</a:t>
            </a:r>
          </a:p>
          <a:p>
            <a:r>
              <a:rPr lang="ru-RU" sz="6400" dirty="0" smtClean="0"/>
              <a:t>1.Какие из перечисленных ниже движений являются механическими колебаниями?</a:t>
            </a:r>
          </a:p>
          <a:p>
            <a:r>
              <a:rPr lang="ru-RU" sz="6400" b="1" dirty="0" smtClean="0"/>
              <a:t>А.Движение качелей.</a:t>
            </a:r>
          </a:p>
          <a:p>
            <a:r>
              <a:rPr lang="ru-RU" sz="6400" b="1" dirty="0" smtClean="0"/>
              <a:t>Б.Движение падающего на Землю мяча,</a:t>
            </a:r>
          </a:p>
          <a:p>
            <a:r>
              <a:rPr lang="ru-RU" sz="6400" b="1" dirty="0" smtClean="0"/>
              <a:t>В.Движение звучащей струны гитары.</a:t>
            </a:r>
          </a:p>
          <a:p>
            <a:r>
              <a:rPr lang="ru-RU" sz="6400" dirty="0" smtClean="0"/>
              <a:t>2.Какие из перечисленных ниже колебаний являются свободными?</a:t>
            </a:r>
          </a:p>
          <a:p>
            <a:r>
              <a:rPr lang="ru-RU" sz="6400" b="1" dirty="0" smtClean="0"/>
              <a:t>А.Колебания груза на  пружине после  однократного отклонения его от положения равновесия.</a:t>
            </a:r>
          </a:p>
          <a:p>
            <a:r>
              <a:rPr lang="ru-RU" sz="6400" b="1" dirty="0" smtClean="0"/>
              <a:t>Б.Колебания диффузора громкоговорителя  во время работы громкоговорителя.</a:t>
            </a:r>
          </a:p>
          <a:p>
            <a:r>
              <a:rPr lang="ru-RU" sz="6400" b="1" dirty="0" smtClean="0"/>
              <a:t>В.Колебания груза на нити, один раз отведенного от положения равновесия и отпущенного</a:t>
            </a:r>
            <a:r>
              <a:rPr lang="ru-RU" sz="6400" dirty="0" smtClean="0"/>
              <a:t>.</a:t>
            </a:r>
          </a:p>
          <a:p>
            <a:r>
              <a:rPr lang="ru-RU" sz="6400" dirty="0" smtClean="0"/>
              <a:t>3.Частота колебаний тела равна 2000Гц. Чему равен период колебаний?</a:t>
            </a:r>
          </a:p>
          <a:p>
            <a:r>
              <a:rPr lang="ru-RU" sz="6400" dirty="0" smtClean="0"/>
              <a:t>4.Дано уравнение </a:t>
            </a:r>
            <a:r>
              <a:rPr lang="en-US" sz="6400" dirty="0" smtClean="0"/>
              <a:t>x</a:t>
            </a:r>
            <a:r>
              <a:rPr lang="ru-RU" sz="6400" dirty="0" smtClean="0"/>
              <a:t>=0,4 </a:t>
            </a:r>
            <a:r>
              <a:rPr lang="en-US" sz="6400" dirty="0" err="1" smtClean="0"/>
              <a:t>cos</a:t>
            </a:r>
            <a:r>
              <a:rPr lang="ru-RU" sz="6400" dirty="0" smtClean="0"/>
              <a:t> 5</a:t>
            </a:r>
            <a:r>
              <a:rPr lang="en-US" sz="6400" dirty="0" err="1" smtClean="0"/>
              <a:t>nt</a:t>
            </a:r>
            <a:r>
              <a:rPr lang="ru-RU" sz="6400" dirty="0" smtClean="0"/>
              <a:t>. Определить амплитуду, период колебания.</a:t>
            </a:r>
          </a:p>
          <a:p>
            <a:r>
              <a:rPr lang="ru-RU" sz="6400" dirty="0" smtClean="0"/>
              <a:t>5.Подвешенный на нити груз совершает малые колебания. Считая колебания  незатухающими укажите правильные ответы.</a:t>
            </a:r>
          </a:p>
          <a:p>
            <a:r>
              <a:rPr lang="ru-RU" sz="6400" b="1" dirty="0" smtClean="0"/>
              <a:t>А.Чем длиннее нить, тем больше частота колебаний.</a:t>
            </a:r>
          </a:p>
          <a:p>
            <a:r>
              <a:rPr lang="ru-RU" sz="6400" b="1" dirty="0" smtClean="0"/>
              <a:t>Б.При прохождении грузом положения равновесия скорость груза максимальна.</a:t>
            </a:r>
          </a:p>
          <a:p>
            <a:r>
              <a:rPr lang="ru-RU" sz="6400" b="1" dirty="0" smtClean="0"/>
              <a:t>В.Груз совершает периодическое движение.</a:t>
            </a:r>
          </a:p>
          <a:p>
            <a:r>
              <a:rPr lang="ru-RU" sz="6400" b="1" dirty="0" smtClean="0"/>
              <a:t> </a:t>
            </a:r>
          </a:p>
          <a:p>
            <a:endParaRPr lang="ru-RU" sz="6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2800" dirty="0" smtClean="0"/>
              <a:t> Вариант №2</a:t>
            </a:r>
            <a:endParaRPr lang="ru-RU" sz="2800" b="1" dirty="0" smtClean="0"/>
          </a:p>
          <a:p>
            <a:r>
              <a:rPr lang="ru-RU" sz="2800" dirty="0" smtClean="0"/>
              <a:t>1.Какие из перечисленных ниже движений являются механическими колебаниями?</a:t>
            </a:r>
          </a:p>
          <a:p>
            <a:r>
              <a:rPr lang="ru-RU" sz="2800" b="1" dirty="0" smtClean="0"/>
              <a:t>А.Движение веток деревьев.</a:t>
            </a:r>
          </a:p>
          <a:p>
            <a:r>
              <a:rPr lang="ru-RU" sz="2800" b="1" dirty="0" smtClean="0"/>
              <a:t>Б.Движение капелек дождя на землю.</a:t>
            </a:r>
          </a:p>
          <a:p>
            <a:r>
              <a:rPr lang="ru-RU" sz="2800" b="1" dirty="0" smtClean="0"/>
              <a:t>В.Движение звучащей струны гитары.</a:t>
            </a:r>
          </a:p>
          <a:p>
            <a:r>
              <a:rPr lang="ru-RU" sz="2800" dirty="0" smtClean="0"/>
              <a:t>2.Какие из перечисленных ниже колебаний являются вынужденными?</a:t>
            </a:r>
          </a:p>
          <a:p>
            <a:r>
              <a:rPr lang="ru-RU" sz="2800" b="1" dirty="0" smtClean="0"/>
              <a:t>А.Колебания груза на  пружине после  однократного отклонения его от положения равновесия.</a:t>
            </a:r>
          </a:p>
          <a:p>
            <a:r>
              <a:rPr lang="ru-RU" sz="2800" b="1" dirty="0" smtClean="0"/>
              <a:t>Б.Движение поршня в цилиндре двигателя  внутреннего сгорания.</a:t>
            </a:r>
          </a:p>
          <a:p>
            <a:r>
              <a:rPr lang="ru-RU" sz="2800" b="1" dirty="0" smtClean="0"/>
              <a:t>В.Колебания груза на нити, один раз отведенного от положения равновесия и отпущенного.</a:t>
            </a:r>
          </a:p>
          <a:p>
            <a:r>
              <a:rPr lang="ru-RU" sz="2800" dirty="0" smtClean="0"/>
              <a:t>3.Период колебаний тела 0,01с. Чему равна частота колебаний?</a:t>
            </a:r>
          </a:p>
          <a:p>
            <a:r>
              <a:rPr lang="ru-RU" sz="2800" dirty="0" smtClean="0"/>
              <a:t>4.Тело совершает гармоническое колебание по закону =20 </a:t>
            </a:r>
            <a:r>
              <a:rPr lang="en-US" sz="2800" dirty="0" smtClean="0"/>
              <a:t>sin </a:t>
            </a:r>
            <a:r>
              <a:rPr lang="en-US" sz="2800" dirty="0" err="1" smtClean="0"/>
              <a:t>nt</a:t>
            </a:r>
            <a:r>
              <a:rPr lang="ru-RU" sz="2800" dirty="0" smtClean="0"/>
              <a:t>. Определить амплитуду,  период колебаний.</a:t>
            </a:r>
          </a:p>
          <a:p>
            <a:r>
              <a:rPr lang="ru-RU" sz="2800" dirty="0" smtClean="0"/>
              <a:t>5.Подвешенный на пружине  груз совершает малые колебания в вертикальном  направлении. Считая колебания  незатухающими,  укажите правильные ответы.</a:t>
            </a:r>
          </a:p>
          <a:p>
            <a:r>
              <a:rPr lang="ru-RU" sz="2800" b="1" dirty="0" smtClean="0"/>
              <a:t>А.Чем больше жесткость пружины , тем больше период колебаний.</a:t>
            </a:r>
          </a:p>
          <a:p>
            <a:r>
              <a:rPr lang="ru-RU" sz="2800" b="1" dirty="0" smtClean="0"/>
              <a:t>Б.Период колебаний зависит от  амплитуды.</a:t>
            </a:r>
          </a:p>
          <a:p>
            <a:r>
              <a:rPr lang="ru-RU" sz="2800" b="1" dirty="0" smtClean="0"/>
              <a:t>В.Скорость груза  изменяется со временем периодически.</a:t>
            </a:r>
          </a:p>
          <a:p>
            <a:r>
              <a:rPr lang="ru-RU" sz="2800" dirty="0" smtClean="0"/>
              <a:t>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Формирование новых знаний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dirty="0" smtClean="0"/>
              <a:t>В любой упругой среде (газы, жидкости, твердые тела) происходят  колебания частиц  и распространение возмущений.</a:t>
            </a:r>
            <a:r>
              <a:rPr lang="ru-RU" sz="28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ru-RU" sz="2800" dirty="0" smtClean="0"/>
              <a:t>Возмущение упругой среды  это отклонение частиц от своего первоначального  положения равновесия.</a:t>
            </a:r>
            <a:r>
              <a:rPr lang="ru-RU" sz="24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ru-RU" sz="2800" dirty="0" smtClean="0"/>
              <a:t>Упругие волны – возмущения   частиц , распространяющиеся в различных средах из-за  действия в них сил упругости.</a:t>
            </a:r>
          </a:p>
          <a:p>
            <a:pPr>
              <a:lnSpc>
                <a:spcPct val="80000"/>
              </a:lnSpc>
            </a:pPr>
            <a:r>
              <a:rPr lang="ru-RU" sz="2800" dirty="0" smtClean="0"/>
              <a:t> Источник волны -  тело, вызывающее начальное возмущение среды и приводящее к появлению в ней волны.</a:t>
            </a:r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642918"/>
            <a:ext cx="7615262" cy="1214446"/>
          </a:xfrm>
        </p:spPr>
        <p:txBody>
          <a:bodyPr>
            <a:normAutofit fontScale="90000"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Волна-это процесс переноса энергии без переноса вещества.</a:t>
            </a:r>
            <a:br>
              <a:rPr lang="ru-RU" sz="2400" dirty="0" smtClean="0"/>
            </a:b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 smtClean="0"/>
              <a:t> Волны в океане</a:t>
            </a:r>
            <a:endParaRPr lang="ru-RU" sz="2400" dirty="0"/>
          </a:p>
        </p:txBody>
      </p:sp>
      <p:pic>
        <p:nvPicPr>
          <p:cNvPr id="1026" name="Picture 2" descr="C:\Documents and Settings\Администратор\Рабочий стол\i(18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152727" y="1784350"/>
            <a:ext cx="7295745" cy="4572000"/>
          </a:xfrm>
          <a:prstGeom prst="rect">
            <a:avLst/>
          </a:prstGeom>
          <a:noFill/>
        </p:spPr>
      </p:pic>
      <p:pic>
        <p:nvPicPr>
          <p:cNvPr id="1027" name="Picture 3" descr="C:\Documents and Settings\Администратор\Рабочий стол\i(39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2357430"/>
            <a:ext cx="3571900" cy="1785950"/>
          </a:xfrm>
          <a:prstGeom prst="rect">
            <a:avLst/>
          </a:prstGeom>
          <a:noFill/>
        </p:spPr>
      </p:pic>
      <p:pic>
        <p:nvPicPr>
          <p:cNvPr id="2" name="Picture 2" descr="C:\Documents and Settings\Администратор\Рабочий стол\i(48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2357430"/>
            <a:ext cx="3500462" cy="1857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Механическая волна – это возмущение, распространяющееся в упругой среде  от  точки  к  точке. </a:t>
            </a:r>
            <a:br>
              <a:rPr lang="ru-RU" sz="2400" dirty="0" smtClean="0"/>
            </a:br>
            <a:r>
              <a:rPr lang="ru-RU" sz="2400" dirty="0" smtClean="0"/>
              <a:t>Упругие волны.</a:t>
            </a:r>
            <a:endParaRPr lang="ru-RU" sz="24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3357563"/>
            <a:ext cx="8291513" cy="15843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dirty="0"/>
              <a:t>         </a:t>
            </a:r>
            <a:endParaRPr lang="ru-RU" sz="1800" dirty="0"/>
          </a:p>
        </p:txBody>
      </p:sp>
      <p:pic>
        <p:nvPicPr>
          <p:cNvPr id="10245" name="Picture 5" descr="2-6-1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71472" y="3571876"/>
            <a:ext cx="4572032" cy="1798639"/>
          </a:xfrm>
          <a:prstGeom prst="rect">
            <a:avLst/>
          </a:prstGeom>
          <a:noFill/>
        </p:spPr>
      </p:pic>
      <p:pic>
        <p:nvPicPr>
          <p:cNvPr id="10248" name="Picture 8" descr="851BC769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l="31447" t="30234" r="27182" b="57719"/>
          <a:stretch>
            <a:fillRect/>
          </a:stretch>
        </p:blipFill>
        <p:spPr bwMode="auto">
          <a:xfrm>
            <a:off x="4714876" y="1571612"/>
            <a:ext cx="3767117" cy="16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Когда   возникает   механическая волна?</a:t>
            </a:r>
            <a:endParaRPr lang="ru-RU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4114800" cy="43021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 smtClean="0"/>
              <a:t>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 smtClean="0"/>
              <a:t>    Механическая волна  возникает  в  момент проявления   в возмущениях   сил упругости.  </a:t>
            </a:r>
            <a:endParaRPr lang="ru-RU" sz="2800" dirty="0"/>
          </a:p>
        </p:txBody>
      </p:sp>
      <p:pic>
        <p:nvPicPr>
          <p:cNvPr id="11270" name="Picture 6" descr="Картинка 45 из 179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invGray">
          <a:xfrm>
            <a:off x="4429124" y="2214554"/>
            <a:ext cx="3442241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 волн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ru-RU" dirty="0" smtClean="0"/>
              <a:t>           </a:t>
            </a:r>
          </a:p>
          <a:p>
            <a:pPr>
              <a:buFont typeface="Wingdings" pitchFamily="2" charset="2"/>
              <a:buNone/>
            </a:pPr>
            <a:endParaRPr lang="ru-RU" dirty="0" smtClean="0"/>
          </a:p>
          <a:p>
            <a:pPr>
              <a:buFont typeface="Wingdings" pitchFamily="2" charset="2"/>
              <a:buNone/>
            </a:pPr>
            <a:r>
              <a:rPr lang="ru-RU" dirty="0" smtClean="0"/>
              <a:t>         Существуют два вида движения: колебания частиц среды и распространение возмущения, поэтому различают   волны: </a:t>
            </a:r>
          </a:p>
          <a:p>
            <a:pPr>
              <a:buNone/>
            </a:pPr>
            <a:r>
              <a:rPr lang="ru-RU" dirty="0" smtClean="0"/>
              <a:t>                  а) поперечные,</a:t>
            </a:r>
          </a:p>
          <a:p>
            <a:pPr>
              <a:buNone/>
            </a:pPr>
            <a:r>
              <a:rPr lang="ru-RU" dirty="0" smtClean="0"/>
              <a:t>                  б) продольные волны. </a:t>
            </a:r>
          </a:p>
          <a:p>
            <a:pPr>
              <a:buFont typeface="Wingdings" pitchFamily="2" charset="2"/>
              <a:buNone/>
            </a:pPr>
            <a:r>
              <a:rPr lang="ru-RU" dirty="0" smtClean="0"/>
              <a:t>    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391</TotalTime>
  <Words>701</Words>
  <Application>Microsoft Office PowerPoint</Application>
  <PresentationFormat>Экран (4:3)</PresentationFormat>
  <Paragraphs>93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Метро</vt:lpstr>
      <vt:lpstr>Распространение   колебаний в  среде. </vt:lpstr>
      <vt:lpstr>Цели урока:</vt:lpstr>
      <vt:lpstr>Повторение - тест</vt:lpstr>
      <vt:lpstr>Слайд 4</vt:lpstr>
      <vt:lpstr>Формирование новых знаний</vt:lpstr>
      <vt:lpstr>Волна-это процесс переноса энергии без переноса вещества.    Волны в океане</vt:lpstr>
      <vt:lpstr>Механическая волна – это возмущение, распространяющееся в упругой среде  от  точки  к  точке.  Упругие волны.</vt:lpstr>
      <vt:lpstr>Когда   возникает   механическая волна?</vt:lpstr>
      <vt:lpstr>Виды  волн</vt:lpstr>
      <vt:lpstr>Поперечные волны</vt:lpstr>
      <vt:lpstr>Продольные волны</vt:lpstr>
      <vt:lpstr>Скорость волны</vt:lpstr>
      <vt:lpstr>Длина волны</vt:lpstr>
      <vt:lpstr>Графическое представление волны </vt:lpstr>
      <vt:lpstr>Формирование умений и навыков</vt:lpstr>
      <vt:lpstr>Итоги урока:</vt:lpstr>
      <vt:lpstr>Домашнее задание</vt:lpstr>
      <vt:lpstr>Литература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Механические волны</dc:title>
  <dc:creator>USER</dc:creator>
  <cp:lastModifiedBy>USER</cp:lastModifiedBy>
  <cp:revision>47</cp:revision>
  <dcterms:created xsi:type="dcterms:W3CDTF">2010-01-28T12:14:22Z</dcterms:created>
  <dcterms:modified xsi:type="dcterms:W3CDTF">2010-01-30T05:29:38Z</dcterms:modified>
</cp:coreProperties>
</file>