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16"/>
  </p:notesMasterIdLst>
  <p:sldIdLst>
    <p:sldId id="256" r:id="rId2"/>
    <p:sldId id="265" r:id="rId3"/>
    <p:sldId id="266" r:id="rId4"/>
    <p:sldId id="257" r:id="rId5"/>
    <p:sldId id="258" r:id="rId6"/>
    <p:sldId id="259" r:id="rId7"/>
    <p:sldId id="260" r:id="rId8"/>
    <p:sldId id="261" r:id="rId9"/>
    <p:sldId id="262" r:id="rId10"/>
    <p:sldId id="268" r:id="rId11"/>
    <p:sldId id="267" r:id="rId12"/>
    <p:sldId id="263" r:id="rId13"/>
    <p:sldId id="269" r:id="rId14"/>
    <p:sldId id="264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5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13" Type="http://schemas.openxmlformats.org/officeDocument/2006/relationships/image" Target="../media/image18.wmf"/><Relationship Id="rId18" Type="http://schemas.openxmlformats.org/officeDocument/2006/relationships/image" Target="../media/image23.wmf"/><Relationship Id="rId3" Type="http://schemas.openxmlformats.org/officeDocument/2006/relationships/image" Target="../media/image8.wmf"/><Relationship Id="rId7" Type="http://schemas.openxmlformats.org/officeDocument/2006/relationships/image" Target="../media/image12.wmf"/><Relationship Id="rId12" Type="http://schemas.openxmlformats.org/officeDocument/2006/relationships/image" Target="../media/image17.wmf"/><Relationship Id="rId17" Type="http://schemas.openxmlformats.org/officeDocument/2006/relationships/image" Target="../media/image22.wmf"/><Relationship Id="rId2" Type="http://schemas.openxmlformats.org/officeDocument/2006/relationships/image" Target="../media/image7.wmf"/><Relationship Id="rId16" Type="http://schemas.openxmlformats.org/officeDocument/2006/relationships/image" Target="../media/image21.wmf"/><Relationship Id="rId20" Type="http://schemas.openxmlformats.org/officeDocument/2006/relationships/image" Target="../media/image25.wmf"/><Relationship Id="rId1" Type="http://schemas.openxmlformats.org/officeDocument/2006/relationships/image" Target="../media/image6.wmf"/><Relationship Id="rId6" Type="http://schemas.openxmlformats.org/officeDocument/2006/relationships/image" Target="../media/image11.wmf"/><Relationship Id="rId11" Type="http://schemas.openxmlformats.org/officeDocument/2006/relationships/image" Target="../media/image16.wmf"/><Relationship Id="rId5" Type="http://schemas.openxmlformats.org/officeDocument/2006/relationships/image" Target="../media/image10.wmf"/><Relationship Id="rId15" Type="http://schemas.openxmlformats.org/officeDocument/2006/relationships/image" Target="../media/image20.wmf"/><Relationship Id="rId10" Type="http://schemas.openxmlformats.org/officeDocument/2006/relationships/image" Target="../media/image15.wmf"/><Relationship Id="rId19" Type="http://schemas.openxmlformats.org/officeDocument/2006/relationships/image" Target="../media/image24.wmf"/><Relationship Id="rId4" Type="http://schemas.openxmlformats.org/officeDocument/2006/relationships/image" Target="../media/image9.wmf"/><Relationship Id="rId9" Type="http://schemas.openxmlformats.org/officeDocument/2006/relationships/image" Target="../media/image14.wmf"/><Relationship Id="rId14" Type="http://schemas.openxmlformats.org/officeDocument/2006/relationships/image" Target="../media/image19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image" Target="../media/image28.wmf"/><Relationship Id="rId7" Type="http://schemas.openxmlformats.org/officeDocument/2006/relationships/image" Target="../media/image32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6" Type="http://schemas.openxmlformats.org/officeDocument/2006/relationships/image" Target="../media/image31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Relationship Id="rId9" Type="http://schemas.openxmlformats.org/officeDocument/2006/relationships/image" Target="../media/image34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4" Type="http://schemas.openxmlformats.org/officeDocument/2006/relationships/image" Target="../media/image38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3" Type="http://schemas.openxmlformats.org/officeDocument/2006/relationships/image" Target="../media/image41.wmf"/><Relationship Id="rId7" Type="http://schemas.openxmlformats.org/officeDocument/2006/relationships/image" Target="../media/image45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Relationship Id="rId6" Type="http://schemas.openxmlformats.org/officeDocument/2006/relationships/image" Target="../media/image44.wmf"/><Relationship Id="rId5" Type="http://schemas.openxmlformats.org/officeDocument/2006/relationships/image" Target="../media/image43.wmf"/><Relationship Id="rId4" Type="http://schemas.openxmlformats.org/officeDocument/2006/relationships/image" Target="../media/image42.wmf"/><Relationship Id="rId9" Type="http://schemas.openxmlformats.org/officeDocument/2006/relationships/image" Target="../media/image4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016AF8-0BA5-4AAB-BFE3-EB4DC8997EE0}" type="datetimeFigureOut">
              <a:rPr lang="ru-RU" smtClean="0"/>
              <a:pPr/>
              <a:t>25.01.2010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6F2AFE-1651-401C-8D52-596C8862A51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DAA1FA-1D26-43E3-8313-E17B2DA1B897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0ACE484-161A-40DE-B7CC-05BEC93EF8FA}" type="datetimeFigureOut">
              <a:rPr lang="ru-RU" smtClean="0"/>
              <a:pPr/>
              <a:t>25.01.2010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324CEEA2-2088-45A6-87F6-435BB7C75C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CE484-161A-40DE-B7CC-05BEC93EF8FA}" type="datetimeFigureOut">
              <a:rPr lang="ru-RU" smtClean="0"/>
              <a:pPr/>
              <a:t>25.01.2010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CEEA2-2088-45A6-87F6-435BB7C75C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CE484-161A-40DE-B7CC-05BEC93EF8FA}" type="datetimeFigureOut">
              <a:rPr lang="ru-RU" smtClean="0"/>
              <a:pPr/>
              <a:t>25.01.2010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CEEA2-2088-45A6-87F6-435BB7C75C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5157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D620DF4D-D890-4EE2-8A63-3DF0CB6DF50D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>
          <a:xfrm>
            <a:off x="3124200" y="6248400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8CFF0CCE-E410-4B52-8950-4F80DA8DD57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6834BE71-5D02-49C9-8E8A-BF255B4B518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0ACE484-161A-40DE-B7CC-05BEC93EF8FA}" type="datetimeFigureOut">
              <a:rPr lang="ru-RU" smtClean="0"/>
              <a:pPr/>
              <a:t>25.01.2010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24CEEA2-2088-45A6-87F6-435BB7C75C5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0ACE484-161A-40DE-B7CC-05BEC93EF8FA}" type="datetimeFigureOut">
              <a:rPr lang="ru-RU" smtClean="0"/>
              <a:pPr/>
              <a:t>25.01.2010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324CEEA2-2088-45A6-87F6-435BB7C75C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CE484-161A-40DE-B7CC-05BEC93EF8FA}" type="datetimeFigureOut">
              <a:rPr lang="ru-RU" smtClean="0"/>
              <a:pPr/>
              <a:t>25.01.2010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CEEA2-2088-45A6-87F6-435BB7C75C5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CE484-161A-40DE-B7CC-05BEC93EF8FA}" type="datetimeFigureOut">
              <a:rPr lang="ru-RU" smtClean="0"/>
              <a:pPr/>
              <a:t>25.01.2010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CEEA2-2088-45A6-87F6-435BB7C75C5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0ACE484-161A-40DE-B7CC-05BEC93EF8FA}" type="datetimeFigureOut">
              <a:rPr lang="ru-RU" smtClean="0"/>
              <a:pPr/>
              <a:t>25.01.2010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24CEEA2-2088-45A6-87F6-435BB7C75C5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CE484-161A-40DE-B7CC-05BEC93EF8FA}" type="datetimeFigureOut">
              <a:rPr lang="ru-RU" smtClean="0"/>
              <a:pPr/>
              <a:t>25.01.2010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CEEA2-2088-45A6-87F6-435BB7C75C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0ACE484-161A-40DE-B7CC-05BEC93EF8FA}" type="datetimeFigureOut">
              <a:rPr lang="ru-RU" smtClean="0"/>
              <a:pPr/>
              <a:t>25.01.2010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24CEEA2-2088-45A6-87F6-435BB7C75C5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0ACE484-161A-40DE-B7CC-05BEC93EF8FA}" type="datetimeFigureOut">
              <a:rPr lang="ru-RU" smtClean="0"/>
              <a:pPr/>
              <a:t>25.01.2010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24CEEA2-2088-45A6-87F6-435BB7C75C5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0ACE484-161A-40DE-B7CC-05BEC93EF8FA}" type="datetimeFigureOut">
              <a:rPr lang="ru-RU" smtClean="0"/>
              <a:pPr/>
              <a:t>25.01.2010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24CEEA2-2088-45A6-87F6-435BB7C75C5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  <p:sldLayoutId id="2147483676" r:id="rId13"/>
    <p:sldLayoutId id="2147483677" r:id="rId14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png"/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png"/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3.png"/><Relationship Id="rId13" Type="http://schemas.openxmlformats.org/officeDocument/2006/relationships/image" Target="../media/image68.png"/><Relationship Id="rId3" Type="http://schemas.openxmlformats.org/officeDocument/2006/relationships/image" Target="../media/image58.png"/><Relationship Id="rId7" Type="http://schemas.openxmlformats.org/officeDocument/2006/relationships/image" Target="../media/image62.png"/><Relationship Id="rId12" Type="http://schemas.openxmlformats.org/officeDocument/2006/relationships/image" Target="../media/image67.png"/><Relationship Id="rId17" Type="http://schemas.openxmlformats.org/officeDocument/2006/relationships/image" Target="../media/image72.png"/><Relationship Id="rId2" Type="http://schemas.openxmlformats.org/officeDocument/2006/relationships/image" Target="../media/image57.png"/><Relationship Id="rId16" Type="http://schemas.openxmlformats.org/officeDocument/2006/relationships/image" Target="../media/image7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1.png"/><Relationship Id="rId11" Type="http://schemas.openxmlformats.org/officeDocument/2006/relationships/image" Target="../media/image66.png"/><Relationship Id="rId5" Type="http://schemas.openxmlformats.org/officeDocument/2006/relationships/image" Target="../media/image60.png"/><Relationship Id="rId15" Type="http://schemas.openxmlformats.org/officeDocument/2006/relationships/image" Target="../media/image70.png"/><Relationship Id="rId10" Type="http://schemas.openxmlformats.org/officeDocument/2006/relationships/image" Target="../media/image65.png"/><Relationship Id="rId4" Type="http://schemas.openxmlformats.org/officeDocument/2006/relationships/image" Target="../media/image59.png"/><Relationship Id="rId9" Type="http://schemas.openxmlformats.org/officeDocument/2006/relationships/image" Target="../media/image64.png"/><Relationship Id="rId14" Type="http://schemas.openxmlformats.org/officeDocument/2006/relationships/image" Target="../media/image6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4.png"/><Relationship Id="rId2" Type="http://schemas.openxmlformats.org/officeDocument/2006/relationships/image" Target="../media/image7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6.png"/><Relationship Id="rId2" Type="http://schemas.openxmlformats.org/officeDocument/2006/relationships/image" Target="../media/image7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6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13" Type="http://schemas.openxmlformats.org/officeDocument/2006/relationships/oleObject" Target="../embeddings/oleObject17.bin"/><Relationship Id="rId18" Type="http://schemas.openxmlformats.org/officeDocument/2006/relationships/oleObject" Target="../embeddings/oleObject22.bin"/><Relationship Id="rId26" Type="http://schemas.openxmlformats.org/officeDocument/2006/relationships/oleObject" Target="../embeddings/oleObject30.bin"/><Relationship Id="rId3" Type="http://schemas.openxmlformats.org/officeDocument/2006/relationships/oleObject" Target="../embeddings/oleObject7.bin"/><Relationship Id="rId21" Type="http://schemas.openxmlformats.org/officeDocument/2006/relationships/oleObject" Target="../embeddings/oleObject25.bin"/><Relationship Id="rId7" Type="http://schemas.openxmlformats.org/officeDocument/2006/relationships/oleObject" Target="../embeddings/oleObject11.bin"/><Relationship Id="rId12" Type="http://schemas.openxmlformats.org/officeDocument/2006/relationships/oleObject" Target="../embeddings/oleObject16.bin"/><Relationship Id="rId17" Type="http://schemas.openxmlformats.org/officeDocument/2006/relationships/oleObject" Target="../embeddings/oleObject21.bin"/><Relationship Id="rId25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0.bin"/><Relationship Id="rId20" Type="http://schemas.openxmlformats.org/officeDocument/2006/relationships/oleObject" Target="../embeddings/oleObject24.bin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0.bin"/><Relationship Id="rId11" Type="http://schemas.openxmlformats.org/officeDocument/2006/relationships/oleObject" Target="../embeddings/oleObject15.bin"/><Relationship Id="rId24" Type="http://schemas.openxmlformats.org/officeDocument/2006/relationships/oleObject" Target="../embeddings/oleObject28.bin"/><Relationship Id="rId5" Type="http://schemas.openxmlformats.org/officeDocument/2006/relationships/oleObject" Target="../embeddings/oleObject9.bin"/><Relationship Id="rId15" Type="http://schemas.openxmlformats.org/officeDocument/2006/relationships/oleObject" Target="../embeddings/oleObject19.bin"/><Relationship Id="rId23" Type="http://schemas.openxmlformats.org/officeDocument/2006/relationships/oleObject" Target="../embeddings/oleObject27.bin"/><Relationship Id="rId10" Type="http://schemas.openxmlformats.org/officeDocument/2006/relationships/oleObject" Target="../embeddings/oleObject14.bin"/><Relationship Id="rId19" Type="http://schemas.openxmlformats.org/officeDocument/2006/relationships/oleObject" Target="../embeddings/oleObject23.bin"/><Relationship Id="rId4" Type="http://schemas.openxmlformats.org/officeDocument/2006/relationships/oleObject" Target="../embeddings/oleObject8.bin"/><Relationship Id="rId9" Type="http://schemas.openxmlformats.org/officeDocument/2006/relationships/oleObject" Target="../embeddings/oleObject13.bin"/><Relationship Id="rId14" Type="http://schemas.openxmlformats.org/officeDocument/2006/relationships/oleObject" Target="../embeddings/oleObject18.bin"/><Relationship Id="rId22" Type="http://schemas.openxmlformats.org/officeDocument/2006/relationships/oleObject" Target="../embeddings/oleObject26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6.bin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34.bin"/><Relationship Id="rId11" Type="http://schemas.openxmlformats.org/officeDocument/2006/relationships/oleObject" Target="../embeddings/oleObject39.bin"/><Relationship Id="rId5" Type="http://schemas.openxmlformats.org/officeDocument/2006/relationships/oleObject" Target="../embeddings/oleObject33.bin"/><Relationship Id="rId10" Type="http://schemas.openxmlformats.org/officeDocument/2006/relationships/oleObject" Target="../embeddings/oleObject38.bin"/><Relationship Id="rId4" Type="http://schemas.openxmlformats.org/officeDocument/2006/relationships/oleObject" Target="../embeddings/oleObject32.bin"/><Relationship Id="rId9" Type="http://schemas.openxmlformats.org/officeDocument/2006/relationships/oleObject" Target="../embeddings/oleObject37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oleObject43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42.bin"/><Relationship Id="rId5" Type="http://schemas.openxmlformats.org/officeDocument/2006/relationships/oleObject" Target="../embeddings/oleObject41.bin"/><Relationship Id="rId4" Type="http://schemas.openxmlformats.org/officeDocument/2006/relationships/oleObject" Target="../embeddings/oleObject40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9.bin"/><Relationship Id="rId3" Type="http://schemas.openxmlformats.org/officeDocument/2006/relationships/oleObject" Target="../embeddings/oleObject44.bin"/><Relationship Id="rId7" Type="http://schemas.openxmlformats.org/officeDocument/2006/relationships/oleObject" Target="../embeddings/oleObject4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47.bin"/><Relationship Id="rId11" Type="http://schemas.openxmlformats.org/officeDocument/2006/relationships/oleObject" Target="../embeddings/oleObject52.bin"/><Relationship Id="rId5" Type="http://schemas.openxmlformats.org/officeDocument/2006/relationships/oleObject" Target="../embeddings/oleObject46.bin"/><Relationship Id="rId10" Type="http://schemas.openxmlformats.org/officeDocument/2006/relationships/oleObject" Target="../embeddings/oleObject51.bin"/><Relationship Id="rId4" Type="http://schemas.openxmlformats.org/officeDocument/2006/relationships/oleObject" Target="../embeddings/oleObject45.bin"/><Relationship Id="rId9" Type="http://schemas.openxmlformats.org/officeDocument/2006/relationships/oleObject" Target="../embeddings/oleObject50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1.png"/><Relationship Id="rId4" Type="http://schemas.openxmlformats.org/officeDocument/2006/relationships/image" Target="../media/image5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428860" y="1214422"/>
            <a:ext cx="6172200" cy="189436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Преобразование выражений, содержащих обратные тригонометрические функции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357966" cy="1497512"/>
          </a:xfrm>
        </p:spPr>
        <p:txBody>
          <a:bodyPr/>
          <a:lstStyle/>
          <a:p>
            <a:pPr algn="r"/>
            <a:r>
              <a:rPr lang="ru-RU" dirty="0" smtClean="0"/>
              <a:t>Урок алгебры в 10 классе</a:t>
            </a:r>
          </a:p>
          <a:p>
            <a:pPr algn="r"/>
            <a:r>
              <a:rPr lang="ru-RU" dirty="0" smtClean="0"/>
              <a:t>учитель математики </a:t>
            </a:r>
          </a:p>
          <a:p>
            <a:pPr algn="r"/>
            <a:r>
              <a:rPr lang="ru-RU" dirty="0" smtClean="0"/>
              <a:t>МОУ СОШ №2 г. Пугачёва Саратовской области</a:t>
            </a:r>
          </a:p>
          <a:p>
            <a:pPr algn="r"/>
            <a:r>
              <a:rPr lang="ru-RU" dirty="0" smtClean="0"/>
              <a:t>Горина Т.Е.</a:t>
            </a:r>
          </a:p>
          <a:p>
            <a:pPr algn="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Соотношения между обратными тригонометрическими функциями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r>
              <a:rPr lang="ru-RU" b="1" dirty="0" smtClean="0"/>
              <a:t>1.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b="1" dirty="0" smtClean="0"/>
              <a:t>2.</a:t>
            </a:r>
            <a:endParaRPr lang="ru-RU" b="1" dirty="0"/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721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85852" y="2357430"/>
            <a:ext cx="3429024" cy="785818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5357818" y="2500306"/>
            <a:ext cx="179719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 </a:t>
            </a:r>
            <a:r>
              <a:rPr lang="ru-RU" sz="2400" b="1" dirty="0"/>
              <a:t>- 1 ≤ </a:t>
            </a:r>
            <a:r>
              <a:rPr lang="en-US" sz="2400" b="1" i="1" dirty="0"/>
              <a:t>x</a:t>
            </a:r>
            <a:r>
              <a:rPr lang="ru-RU" sz="2400" b="1" dirty="0"/>
              <a:t> ≤ 1</a:t>
            </a:r>
            <a:endParaRPr lang="ru-RU" sz="2400" dirty="0"/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723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14414" y="3643314"/>
            <a:ext cx="3571900" cy="78581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0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68346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/>
              <a:t>Пример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При каких значениях параметра </a:t>
            </a:r>
            <a:r>
              <a:rPr lang="ru-RU" i="1" dirty="0" smtClean="0"/>
              <a:t>а</a:t>
            </a:r>
            <a:r>
              <a:rPr lang="ru-RU" dirty="0" smtClean="0"/>
              <a:t> число   </a:t>
            </a:r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   </a:t>
            </a:r>
          </a:p>
          <a:p>
            <a:pPr>
              <a:buNone/>
            </a:pPr>
            <a:r>
              <a:rPr lang="ru-RU" dirty="0" smtClean="0"/>
              <a:t>     принадлежит промежутку (     ; </a:t>
            </a:r>
            <a:r>
              <a:rPr lang="ru-RU" i="1" dirty="0" err="1" smtClean="0"/>
              <a:t>π</a:t>
            </a:r>
            <a:r>
              <a:rPr lang="ru-RU" dirty="0" smtClean="0"/>
              <a:t>)?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169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28860" y="2143116"/>
            <a:ext cx="4000528" cy="714380"/>
          </a:xfrm>
          <a:prstGeom prst="rect">
            <a:avLst/>
          </a:prstGeom>
          <a:noFill/>
        </p:spPr>
      </p:pic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0" y="209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72067" y="2857496"/>
            <a:ext cx="285752" cy="69056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7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115328" cy="100013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600" b="1" dirty="0" smtClean="0">
                <a:solidFill>
                  <a:srgbClr val="665F6D"/>
                </a:solidFill>
              </a:rPr>
              <a:t>Тригонометрические операции над обратными </a:t>
            </a:r>
            <a:r>
              <a:rPr lang="ru-RU" sz="2600" dirty="0" smtClean="0">
                <a:solidFill>
                  <a:srgbClr val="665F6D"/>
                </a:solidFill>
              </a:rPr>
              <a:t/>
            </a:r>
            <a:br>
              <a:rPr lang="ru-RU" sz="2600" dirty="0" smtClean="0">
                <a:solidFill>
                  <a:srgbClr val="665F6D"/>
                </a:solidFill>
              </a:rPr>
            </a:br>
            <a:r>
              <a:rPr lang="ru-RU" sz="2600" b="1" dirty="0" smtClean="0">
                <a:solidFill>
                  <a:srgbClr val="665F6D"/>
                </a:solidFill>
              </a:rPr>
              <a:t>тригонометрическими функциями</a:t>
            </a:r>
            <a:r>
              <a:rPr lang="ru-RU" sz="2600" dirty="0" smtClean="0">
                <a:solidFill>
                  <a:srgbClr val="665F6D"/>
                </a:solidFill>
              </a:rPr>
              <a:t> </a:t>
            </a:r>
            <a:endParaRPr lang="ru-RU" sz="2600" dirty="0">
              <a:solidFill>
                <a:srgbClr val="665F6D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500034" y="1285861"/>
          <a:ext cx="8072494" cy="5357847"/>
        </p:xfrm>
        <a:graphic>
          <a:graphicData uri="http://schemas.openxmlformats.org/drawingml/2006/table">
            <a:tbl>
              <a:tblPr/>
              <a:tblGrid>
                <a:gridCol w="4036247"/>
                <a:gridCol w="4036247"/>
              </a:tblGrid>
              <a:tr h="7332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                           , |</a:t>
                      </a:r>
                      <a:r>
                        <a:rPr lang="en-US" sz="2400" i="1" dirty="0">
                          <a:latin typeface="Times New Roman"/>
                          <a:ea typeface="Times New Roman"/>
                          <a:cs typeface="Times New Roman"/>
                        </a:rPr>
                        <a:t>x| ≤ </a:t>
                      </a:r>
                      <a:r>
                        <a:rPr lang="en-US" sz="2400" i="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400" i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                         , |x</a:t>
                      </a:r>
                      <a:r>
                        <a:rPr lang="en-US" sz="2400" i="1" dirty="0">
                          <a:latin typeface="Times New Roman"/>
                          <a:ea typeface="Times New Roman"/>
                          <a:cs typeface="Times New Roman"/>
                        </a:rPr>
                        <a:t>| ≤ </a:t>
                      </a:r>
                      <a:r>
                        <a:rPr lang="en-US" sz="2400" i="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400" i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59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                           , |</a:t>
                      </a:r>
                      <a:r>
                        <a:rPr lang="en-US" sz="2400" i="1" dirty="0">
                          <a:latin typeface="Times New Roman"/>
                          <a:ea typeface="Times New Roman"/>
                          <a:cs typeface="Times New Roman"/>
                        </a:rPr>
                        <a:t>x| ≤ </a:t>
                      </a:r>
                      <a:r>
                        <a:rPr lang="en-US" sz="2400" i="0" dirty="0">
                          <a:latin typeface="Times New Roman"/>
                          <a:ea typeface="Times New Roman"/>
                          <a:cs typeface="Times New Roman"/>
                        </a:rPr>
                        <a:t>1 </a:t>
                      </a:r>
                      <a:endParaRPr lang="ru-RU" sz="2400" i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 i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                          , |</a:t>
                      </a:r>
                      <a:r>
                        <a:rPr lang="en-US" sz="2400" i="1" dirty="0">
                          <a:latin typeface="Times New Roman"/>
                          <a:ea typeface="Times New Roman"/>
                          <a:cs typeface="Times New Roman"/>
                        </a:rPr>
                        <a:t>x| ≤ </a:t>
                      </a:r>
                      <a:r>
                        <a:rPr lang="en-US" sz="2400" i="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400" i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59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i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                          </a:t>
                      </a:r>
                      <a:r>
                        <a:rPr lang="ru-RU" sz="2400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, |</a:t>
                      </a:r>
                      <a:r>
                        <a:rPr lang="en-US" sz="2400" i="1" dirty="0"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r>
                        <a:rPr lang="ru-RU" sz="2400" i="1" dirty="0">
                          <a:latin typeface="Times New Roman"/>
                          <a:ea typeface="Times New Roman"/>
                          <a:cs typeface="Times New Roman"/>
                        </a:rPr>
                        <a:t>| &lt; </a:t>
                      </a:r>
                      <a:r>
                        <a:rPr lang="ru-RU" sz="2400" i="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400" i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i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                      </a:t>
                      </a:r>
                      <a:r>
                        <a:rPr lang="ru-RU" sz="2000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,|</a:t>
                      </a:r>
                      <a:r>
                        <a:rPr lang="en-US" sz="2000" i="1" dirty="0"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r>
                        <a:rPr lang="ru-RU" sz="2000" i="1" dirty="0">
                          <a:latin typeface="Times New Roman"/>
                          <a:ea typeface="Times New Roman"/>
                          <a:cs typeface="Times New Roman"/>
                        </a:rPr>
                        <a:t>| ≤ </a:t>
                      </a:r>
                      <a:r>
                        <a:rPr lang="ru-RU" sz="2000" i="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r>
                        <a:rPr lang="ru-RU" sz="2000" i="1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000" i="1" dirty="0"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r>
                        <a:rPr lang="ru-RU" sz="2000" i="1" dirty="0">
                          <a:latin typeface="Times New Roman"/>
                          <a:ea typeface="Times New Roman"/>
                          <a:cs typeface="Times New Roman"/>
                        </a:rPr>
                        <a:t> ≠ </a:t>
                      </a:r>
                      <a:r>
                        <a:rPr lang="ru-RU" sz="2000" i="0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000" i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05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i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                       ,</a:t>
                      </a:r>
                      <a:r>
                        <a:rPr lang="en-US" sz="2000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|</a:t>
                      </a:r>
                      <a:r>
                        <a:rPr lang="en-US" sz="2000" i="1" dirty="0"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r>
                        <a:rPr lang="ru-RU" sz="2000" i="1" dirty="0">
                          <a:latin typeface="Times New Roman"/>
                          <a:ea typeface="Times New Roman"/>
                          <a:cs typeface="Times New Roman"/>
                        </a:rPr>
                        <a:t>| </a:t>
                      </a:r>
                      <a:r>
                        <a:rPr lang="ru-RU" sz="2000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≤</a:t>
                      </a:r>
                      <a:r>
                        <a:rPr lang="en-US" sz="2000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i="0" dirty="0" smtClean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r>
                        <a:rPr lang="ru-RU" sz="2000" i="1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n-US" sz="2000" i="1" dirty="0"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r>
                        <a:rPr lang="ru-RU" sz="2000" i="1" dirty="0">
                          <a:latin typeface="Times New Roman"/>
                          <a:ea typeface="Times New Roman"/>
                          <a:cs typeface="Times New Roman"/>
                        </a:rPr>
                        <a:t> ≠ </a:t>
                      </a:r>
                      <a:r>
                        <a:rPr lang="ru-RU" sz="2000" i="0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000" i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i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                           </a:t>
                      </a:r>
                      <a:r>
                        <a:rPr lang="ru-RU" sz="2400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  <a:r>
                        <a:rPr lang="en-US" sz="2400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|</a:t>
                      </a:r>
                      <a:r>
                        <a:rPr lang="en-US" sz="2400" i="1" dirty="0"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r>
                        <a:rPr lang="ru-RU" sz="2400" i="1" dirty="0">
                          <a:latin typeface="Times New Roman"/>
                          <a:ea typeface="Times New Roman"/>
                          <a:cs typeface="Times New Roman"/>
                        </a:rPr>
                        <a:t>| &lt; </a:t>
                      </a:r>
                      <a:r>
                        <a:rPr lang="ru-RU" sz="2400" i="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400" i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05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05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05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05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 i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                          ,    x</a:t>
                      </a:r>
                      <a:r>
                        <a:rPr lang="ru-RU" sz="2400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i="1" dirty="0">
                          <a:latin typeface="Times New Roman"/>
                          <a:ea typeface="Times New Roman"/>
                          <a:cs typeface="Times New Roman"/>
                        </a:rPr>
                        <a:t>≠ </a:t>
                      </a:r>
                      <a:r>
                        <a:rPr lang="ru-RU" sz="2400" i="0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400" i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400" i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400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                 ,    x</a:t>
                      </a:r>
                      <a:r>
                        <a:rPr lang="ru-RU" sz="2400" i="1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i="1" dirty="0">
                          <a:latin typeface="Times New Roman"/>
                          <a:ea typeface="Times New Roman"/>
                          <a:cs typeface="Times New Roman"/>
                        </a:rPr>
                        <a:t>≠ </a:t>
                      </a:r>
                      <a:r>
                        <a:rPr lang="ru-RU" sz="2400" i="0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400" i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78864" name="Picture 16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57224" y="1357298"/>
            <a:ext cx="2311985" cy="423864"/>
          </a:xfrm>
          <a:prstGeom prst="rect">
            <a:avLst/>
          </a:prstGeom>
          <a:noFill/>
        </p:spPr>
      </p:pic>
      <p:pic>
        <p:nvPicPr>
          <p:cNvPr id="78863" name="Picture 1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57752" y="1357298"/>
            <a:ext cx="2357454" cy="413645"/>
          </a:xfrm>
          <a:prstGeom prst="rect">
            <a:avLst/>
          </a:prstGeom>
          <a:noFill/>
        </p:spPr>
      </p:pic>
      <p:pic>
        <p:nvPicPr>
          <p:cNvPr id="78862" name="Picture 14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472" y="2071678"/>
            <a:ext cx="2643206" cy="370976"/>
          </a:xfrm>
          <a:prstGeom prst="rect">
            <a:avLst/>
          </a:prstGeom>
          <a:noFill/>
        </p:spPr>
      </p:pic>
      <p:pic>
        <p:nvPicPr>
          <p:cNvPr id="78861" name="Picture 13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86314" y="2143116"/>
            <a:ext cx="2485447" cy="428628"/>
          </a:xfrm>
          <a:prstGeom prst="rect">
            <a:avLst/>
          </a:prstGeom>
          <a:noFill/>
        </p:spPr>
      </p:pic>
      <p:pic>
        <p:nvPicPr>
          <p:cNvPr id="78860" name="Picture 12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5786" y="2786058"/>
            <a:ext cx="2483086" cy="500066"/>
          </a:xfrm>
          <a:prstGeom prst="rect">
            <a:avLst/>
          </a:prstGeom>
          <a:noFill/>
        </p:spPr>
      </p:pic>
      <p:pic>
        <p:nvPicPr>
          <p:cNvPr id="78859" name="Picture 11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86314" y="2643182"/>
            <a:ext cx="2088511" cy="500066"/>
          </a:xfrm>
          <a:prstGeom prst="rect">
            <a:avLst/>
          </a:prstGeom>
          <a:noFill/>
        </p:spPr>
      </p:pic>
      <p:pic>
        <p:nvPicPr>
          <p:cNvPr id="78858" name="Picture 10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2910" y="3357561"/>
            <a:ext cx="2357454" cy="517119"/>
          </a:xfrm>
          <a:prstGeom prst="rect">
            <a:avLst/>
          </a:prstGeom>
          <a:noFill/>
        </p:spPr>
      </p:pic>
      <p:pic>
        <p:nvPicPr>
          <p:cNvPr id="78857" name="Picture 9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86314" y="3286124"/>
            <a:ext cx="2586548" cy="500066"/>
          </a:xfrm>
          <a:prstGeom prst="rect">
            <a:avLst/>
          </a:prstGeom>
          <a:noFill/>
        </p:spPr>
      </p:pic>
      <p:pic>
        <p:nvPicPr>
          <p:cNvPr id="78856" name="Picture 8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14414" y="4143380"/>
            <a:ext cx="2104174" cy="428628"/>
          </a:xfrm>
          <a:prstGeom prst="rect">
            <a:avLst/>
          </a:prstGeom>
          <a:noFill/>
        </p:spPr>
      </p:pic>
      <p:pic>
        <p:nvPicPr>
          <p:cNvPr id="78855" name="Picture 7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57752" y="4143380"/>
            <a:ext cx="2396421" cy="428628"/>
          </a:xfrm>
          <a:prstGeom prst="rect">
            <a:avLst/>
          </a:prstGeom>
          <a:noFill/>
        </p:spPr>
      </p:pic>
      <p:pic>
        <p:nvPicPr>
          <p:cNvPr id="78854" name="Picture 6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71538" y="4714884"/>
            <a:ext cx="2364781" cy="576415"/>
          </a:xfrm>
          <a:prstGeom prst="rect">
            <a:avLst/>
          </a:prstGeom>
          <a:noFill/>
        </p:spPr>
      </p:pic>
      <p:pic>
        <p:nvPicPr>
          <p:cNvPr id="78853" name="Picture 5"/>
          <p:cNvPicPr>
            <a:picLocks noChangeAspect="1" noChangeArrowheads="1"/>
          </p:cNvPicPr>
          <p:nvPr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57752" y="4714884"/>
            <a:ext cx="2413584" cy="500066"/>
          </a:xfrm>
          <a:prstGeom prst="rect">
            <a:avLst/>
          </a:prstGeom>
          <a:noFill/>
        </p:spPr>
      </p:pic>
      <p:pic>
        <p:nvPicPr>
          <p:cNvPr id="78852" name="Picture 4"/>
          <p:cNvPicPr>
            <a:picLocks noChangeAspect="1" noChangeArrowheads="1"/>
          </p:cNvPicPr>
          <p:nvPr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71538" y="5357826"/>
            <a:ext cx="2418687" cy="500066"/>
          </a:xfrm>
          <a:prstGeom prst="rect">
            <a:avLst/>
          </a:prstGeom>
          <a:noFill/>
        </p:spPr>
      </p:pic>
      <p:pic>
        <p:nvPicPr>
          <p:cNvPr id="78851" name="Picture 3"/>
          <p:cNvPicPr>
            <a:picLocks noChangeAspect="1" noChangeArrowheads="1"/>
          </p:cNvPicPr>
          <p:nvPr/>
        </p:nvPicPr>
        <p:blipFill>
          <a:blip r:embed="rId1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57752" y="5357826"/>
            <a:ext cx="2500330" cy="500066"/>
          </a:xfrm>
          <a:prstGeom prst="rect">
            <a:avLst/>
          </a:prstGeom>
          <a:noFill/>
        </p:spPr>
      </p:pic>
      <p:pic>
        <p:nvPicPr>
          <p:cNvPr id="78850" name="Picture 2"/>
          <p:cNvPicPr>
            <a:picLocks noChangeAspect="1" noChangeArrowheads="1"/>
          </p:cNvPicPr>
          <p:nvPr/>
        </p:nvPicPr>
        <p:blipFill>
          <a:blip r:embed="rId1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14414" y="6000768"/>
            <a:ext cx="1900251" cy="500066"/>
          </a:xfrm>
          <a:prstGeom prst="rect">
            <a:avLst/>
          </a:prstGeom>
          <a:noFill/>
        </p:spPr>
      </p:pic>
      <p:pic>
        <p:nvPicPr>
          <p:cNvPr id="78849" name="Picture 1"/>
          <p:cNvPicPr>
            <a:picLocks noChangeAspect="1" noChangeArrowheads="1"/>
          </p:cNvPicPr>
          <p:nvPr/>
        </p:nvPicPr>
        <p:blipFill>
          <a:blip r:embed="rId1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0628" y="6000768"/>
            <a:ext cx="1900250" cy="500066"/>
          </a:xfrm>
          <a:prstGeom prst="rect">
            <a:avLst/>
          </a:prstGeom>
          <a:noFill/>
        </p:spPr>
      </p:pic>
    </p:spTree>
  </p:cSld>
  <p:clrMapOvr>
    <a:masterClrMapping/>
  </p:clrMapOvr>
  <p:transition>
    <p:cover dir="l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7467600" cy="120334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Обратные тригонометрические операции над  тригонометрическими функциями</a:t>
            </a:r>
            <a:endParaRPr lang="ru-RU" dirty="0"/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174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4348" y="1928802"/>
            <a:ext cx="7572428" cy="1571636"/>
          </a:xfrm>
          <a:prstGeom prst="rect">
            <a:avLst/>
          </a:prstGeom>
          <a:noFill/>
        </p:spPr>
      </p:pic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0" y="11620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1748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5786" y="4429132"/>
            <a:ext cx="7215238" cy="857256"/>
          </a:xfrm>
          <a:prstGeom prst="rect">
            <a:avLst/>
          </a:prstGeom>
          <a:noFill/>
        </p:spPr>
      </p:pic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0" y="8096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1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1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39784"/>
          </a:xfrm>
        </p:spPr>
        <p:txBody>
          <a:bodyPr/>
          <a:lstStyle/>
          <a:p>
            <a:pPr algn="ctr"/>
            <a:r>
              <a:rPr lang="ru-RU" sz="3200" b="1" i="1" dirty="0" smtClean="0"/>
              <a:t>Домашнее 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115328" cy="4873752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latin typeface="Arial"/>
                <a:ea typeface="Times New Roman"/>
                <a:cs typeface="Times New Roman"/>
              </a:rPr>
              <a:t>1) </a:t>
            </a:r>
            <a:r>
              <a:rPr lang="ru-RU" dirty="0" smtClean="0">
                <a:latin typeface="Calibri"/>
                <a:ea typeface="Times New Roman"/>
                <a:cs typeface="Arial"/>
              </a:rPr>
              <a:t>§</a:t>
            </a:r>
            <a:r>
              <a:rPr lang="ru-RU" dirty="0" smtClean="0">
                <a:latin typeface="Arial"/>
                <a:ea typeface="Times New Roman"/>
                <a:cs typeface="Times New Roman"/>
              </a:rPr>
              <a:t>21(л.1,2,3,4 – </a:t>
            </a:r>
            <a:r>
              <a:rPr lang="ru-RU" dirty="0" err="1" smtClean="0">
                <a:latin typeface="Arial"/>
                <a:ea typeface="Times New Roman"/>
                <a:cs typeface="Times New Roman"/>
              </a:rPr>
              <a:t>повт</a:t>
            </a:r>
            <a:r>
              <a:rPr lang="ru-RU" dirty="0" smtClean="0">
                <a:latin typeface="Arial"/>
                <a:ea typeface="Times New Roman"/>
                <a:cs typeface="Times New Roman"/>
              </a:rPr>
              <a:t>., п. 5 – </a:t>
            </a:r>
            <a:r>
              <a:rPr lang="ru-RU" dirty="0" err="1" smtClean="0">
                <a:latin typeface="Arial"/>
                <a:ea typeface="Times New Roman"/>
                <a:cs typeface="Times New Roman"/>
              </a:rPr>
              <a:t>чит</a:t>
            </a:r>
            <a:r>
              <a:rPr lang="ru-RU" dirty="0" smtClean="0">
                <a:latin typeface="Arial"/>
                <a:ea typeface="Times New Roman"/>
                <a:cs typeface="Times New Roman"/>
              </a:rPr>
              <a:t>.)</a:t>
            </a:r>
            <a:endParaRPr lang="ru-RU" dirty="0" smtClean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ru-RU" sz="2800" dirty="0" smtClean="0">
              <a:latin typeface="Arial"/>
              <a:ea typeface="Times New Roman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latin typeface="Arial"/>
                <a:ea typeface="Times New Roman"/>
                <a:cs typeface="Times New Roman"/>
              </a:rPr>
              <a:t>2) Дано                      .  Выразить через остальные аркфункции.</a:t>
            </a:r>
            <a:endParaRPr lang="ru-RU" dirty="0" smtClean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ru-RU" dirty="0" smtClean="0">
              <a:latin typeface="Arial"/>
              <a:ea typeface="Times New Roman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latin typeface="Arial"/>
                <a:ea typeface="Times New Roman"/>
                <a:cs typeface="Times New Roman"/>
              </a:rPr>
              <a:t>3) Вычислить:  а)                       ;  б)                           .</a:t>
            </a:r>
            <a:endParaRPr lang="ru-RU" dirty="0" smtClean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endParaRPr lang="ru-RU" dirty="0" smtClean="0">
              <a:latin typeface="Arial"/>
              <a:ea typeface="Times New Roman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latin typeface="Arial"/>
                <a:ea typeface="Times New Roman"/>
                <a:cs typeface="Times New Roman"/>
              </a:rPr>
              <a:t>4) №21.52 а)б) </a:t>
            </a:r>
            <a:endParaRPr lang="ru-RU" dirty="0" smtClean="0">
              <a:latin typeface="Calibri"/>
              <a:ea typeface="Calibri"/>
              <a:cs typeface="Times New Roman"/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747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4753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3108" y="2786058"/>
            <a:ext cx="1428760" cy="857256"/>
          </a:xfrm>
          <a:prstGeom prst="rect">
            <a:avLst/>
          </a:prstGeom>
          <a:noFill/>
        </p:spPr>
      </p:pic>
      <p:sp>
        <p:nvSpPr>
          <p:cNvPr id="747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4755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86116" y="4643446"/>
            <a:ext cx="1857388" cy="500066"/>
          </a:xfrm>
          <a:prstGeom prst="rect">
            <a:avLst/>
          </a:prstGeom>
          <a:noFill/>
        </p:spPr>
      </p:pic>
      <p:sp>
        <p:nvSpPr>
          <p:cNvPr id="7475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4757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5008" y="4643446"/>
            <a:ext cx="2286016" cy="428628"/>
          </a:xfrm>
          <a:prstGeom prst="rect">
            <a:avLst/>
          </a:prstGeom>
          <a:noFill/>
        </p:spPr>
      </p:pic>
      <p:sp>
        <p:nvSpPr>
          <p:cNvPr id="74759" name="Rectangle 7"/>
          <p:cNvSpPr>
            <a:spLocks noChangeArrowheads="1"/>
          </p:cNvSpPr>
          <p:nvPr/>
        </p:nvSpPr>
        <p:spPr bwMode="auto">
          <a:xfrm>
            <a:off x="0" y="209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47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47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74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47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47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74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47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47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74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Заголовок 2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200" b="1" dirty="0" smtClean="0">
                <a:latin typeface="Arial" pitchFamily="34" charset="0"/>
                <a:cs typeface="Arial" pitchFamily="34" charset="0"/>
              </a:rPr>
              <a:t>Функция </a:t>
            </a:r>
            <a:r>
              <a:rPr lang="en-US" sz="3200" b="1" i="1" dirty="0" smtClean="0">
                <a:latin typeface="Arial" pitchFamily="34" charset="0"/>
                <a:cs typeface="Arial" pitchFamily="34" charset="0"/>
              </a:rPr>
              <a:t>y = </a:t>
            </a:r>
            <a:r>
              <a:rPr lang="en-US" sz="3200" b="1" i="1" dirty="0" err="1" smtClean="0">
                <a:latin typeface="Arial" pitchFamily="34" charset="0"/>
                <a:cs typeface="Arial" pitchFamily="34" charset="0"/>
              </a:rPr>
              <a:t>arcsin</a:t>
            </a:r>
            <a:r>
              <a:rPr lang="en-US" sz="3200" b="1" i="1" dirty="0" smtClean="0">
                <a:latin typeface="Arial" pitchFamily="34" charset="0"/>
                <a:cs typeface="Arial" pitchFamily="34" charset="0"/>
              </a:rPr>
              <a:t>  x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3200" b="1" dirty="0" smtClean="0">
                <a:latin typeface="Arial" pitchFamily="34" charset="0"/>
                <a:cs typeface="Arial" pitchFamily="34" charset="0"/>
              </a:rPr>
            </a:b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Текст 26"/>
          <p:cNvSpPr>
            <a:spLocks noGrp="1"/>
          </p:cNvSpPr>
          <p:nvPr>
            <p:ph type="body" sz="half" idx="1"/>
          </p:nvPr>
        </p:nvSpPr>
        <p:spPr>
          <a:xfrm>
            <a:off x="4071934" y="1285860"/>
            <a:ext cx="4467228" cy="500066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3200" dirty="0" smtClean="0">
                <a:solidFill>
                  <a:schemeClr val="tx2"/>
                </a:solidFill>
                <a:cs typeface="Arial" pitchFamily="34" charset="0"/>
              </a:rPr>
              <a:t>Свойства функции </a:t>
            </a:r>
            <a:endParaRPr lang="en-US" sz="3200" dirty="0" smtClean="0">
              <a:solidFill>
                <a:schemeClr val="tx2"/>
              </a:solidFill>
              <a:cs typeface="Arial" pitchFamily="34" charset="0"/>
            </a:endParaRPr>
          </a:p>
          <a:p>
            <a:pPr algn="ctr">
              <a:buNone/>
            </a:pPr>
            <a:r>
              <a:rPr lang="en-US" sz="3200" i="1" dirty="0" smtClean="0">
                <a:solidFill>
                  <a:schemeClr val="tx2"/>
                </a:solidFill>
                <a:cs typeface="Arial" pitchFamily="34" charset="0"/>
              </a:rPr>
              <a:t>y = </a:t>
            </a:r>
            <a:r>
              <a:rPr lang="en-US" sz="3200" i="1" dirty="0" err="1" smtClean="0">
                <a:solidFill>
                  <a:schemeClr val="tx2"/>
                </a:solidFill>
                <a:cs typeface="Arial" pitchFamily="34" charset="0"/>
              </a:rPr>
              <a:t>arcsin</a:t>
            </a:r>
            <a:r>
              <a:rPr lang="en-US" sz="3200" i="1" dirty="0" smtClean="0">
                <a:solidFill>
                  <a:schemeClr val="tx2"/>
                </a:solidFill>
                <a:cs typeface="Arial" pitchFamily="34" charset="0"/>
              </a:rPr>
              <a:t>  x</a:t>
            </a:r>
            <a:endParaRPr lang="ru-RU" sz="3200" i="1" dirty="0" smtClean="0">
              <a:solidFill>
                <a:schemeClr val="tx2"/>
              </a:solidFill>
              <a:cs typeface="Arial" pitchFamily="34" charset="0"/>
            </a:endParaRPr>
          </a:p>
          <a:p>
            <a:r>
              <a:rPr lang="en-US" sz="2800" dirty="0" smtClean="0"/>
              <a:t>D(f) = [-1;1].</a:t>
            </a:r>
          </a:p>
          <a:p>
            <a:r>
              <a:rPr lang="en-US" sz="2800" dirty="0" smtClean="0"/>
              <a:t>E(f) = [-   ;   ].</a:t>
            </a:r>
          </a:p>
          <a:p>
            <a:r>
              <a:rPr lang="ru-RU" sz="2800" dirty="0" smtClean="0"/>
              <a:t>Функция является нечётной: </a:t>
            </a:r>
          </a:p>
          <a:p>
            <a:pPr>
              <a:buNone/>
            </a:pPr>
            <a:r>
              <a:rPr lang="ru-RU" sz="2800" i="1" dirty="0" smtClean="0">
                <a:cs typeface="Arial" pitchFamily="34" charset="0"/>
              </a:rPr>
              <a:t>      </a:t>
            </a:r>
            <a:r>
              <a:rPr lang="en-US" sz="2800" i="1" dirty="0" err="1" smtClean="0">
                <a:cs typeface="Arial" pitchFamily="34" charset="0"/>
              </a:rPr>
              <a:t>arcsin</a:t>
            </a:r>
            <a:r>
              <a:rPr lang="ru-RU" sz="2800" i="1" dirty="0" smtClean="0">
                <a:cs typeface="Arial" pitchFamily="34" charset="0"/>
              </a:rPr>
              <a:t>(- </a:t>
            </a:r>
            <a:r>
              <a:rPr lang="en-US" sz="2800" i="1" dirty="0" smtClean="0">
                <a:cs typeface="Arial" pitchFamily="34" charset="0"/>
              </a:rPr>
              <a:t>x) = - </a:t>
            </a:r>
            <a:r>
              <a:rPr lang="en-US" sz="2800" i="1" dirty="0" err="1" smtClean="0">
                <a:cs typeface="Arial" pitchFamily="34" charset="0"/>
              </a:rPr>
              <a:t>arcsin</a:t>
            </a:r>
            <a:r>
              <a:rPr lang="en-US" sz="2800" i="1" dirty="0" smtClean="0">
                <a:cs typeface="Arial" pitchFamily="34" charset="0"/>
              </a:rPr>
              <a:t> x</a:t>
            </a:r>
            <a:r>
              <a:rPr lang="ru-RU" sz="2800" i="1" dirty="0" smtClean="0">
                <a:cs typeface="Arial" pitchFamily="34" charset="0"/>
              </a:rPr>
              <a:t>.</a:t>
            </a:r>
            <a:endParaRPr lang="en-US" sz="2800" i="1" dirty="0" smtClean="0">
              <a:cs typeface="Arial" pitchFamily="34" charset="0"/>
            </a:endParaRPr>
          </a:p>
          <a:p>
            <a:r>
              <a:rPr lang="ru-RU" sz="2800" dirty="0" smtClean="0">
                <a:cs typeface="Arial" pitchFamily="34" charset="0"/>
              </a:rPr>
              <a:t>Функция  возрастает.</a:t>
            </a:r>
          </a:p>
          <a:p>
            <a:r>
              <a:rPr lang="ru-RU" sz="2800" dirty="0" smtClean="0">
                <a:cs typeface="Arial" pitchFamily="34" charset="0"/>
              </a:rPr>
              <a:t>Функция непрерывна.</a:t>
            </a:r>
            <a:endParaRPr lang="en-US" sz="2800" dirty="0" smtClean="0"/>
          </a:p>
          <a:p>
            <a:pPr>
              <a:buNone/>
            </a:pPr>
            <a:endParaRPr lang="en-US" sz="2800" dirty="0" smtClean="0"/>
          </a:p>
        </p:txBody>
      </p:sp>
      <p:graphicFrame>
        <p:nvGraphicFramePr>
          <p:cNvPr id="67587" name="Object 3"/>
          <p:cNvGraphicFramePr>
            <a:graphicFrameLocks noChangeAspect="1"/>
          </p:cNvGraphicFramePr>
          <p:nvPr>
            <p:ph sz="half" idx="2"/>
          </p:nvPr>
        </p:nvGraphicFramePr>
        <p:xfrm>
          <a:off x="2214546" y="4500570"/>
          <a:ext cx="279400" cy="393700"/>
        </p:xfrm>
        <a:graphic>
          <a:graphicData uri="http://schemas.openxmlformats.org/presentationml/2006/ole">
            <p:oleObj spid="_x0000_s5122" name="Equation" r:id="rId3" imgW="279360" imgH="393480" progId="Equation.3">
              <p:embed/>
            </p:oleObj>
          </a:graphicData>
        </a:graphic>
      </p:graphicFrame>
      <p:graphicFrame>
        <p:nvGraphicFramePr>
          <p:cNvPr id="67598" name="Object 14"/>
          <p:cNvGraphicFramePr>
            <a:graphicFrameLocks noChangeAspect="1"/>
          </p:cNvGraphicFramePr>
          <p:nvPr>
            <p:ph sz="quarter" idx="4294967295"/>
          </p:nvPr>
        </p:nvGraphicFramePr>
        <p:xfrm>
          <a:off x="1643042" y="2357430"/>
          <a:ext cx="214313" cy="466725"/>
        </p:xfrm>
        <a:graphic>
          <a:graphicData uri="http://schemas.openxmlformats.org/presentationml/2006/ole">
            <p:oleObj spid="_x0000_s5123" name="Equation" r:id="rId4" imgW="164880" imgH="393480" progId="Equation.3">
              <p:embed/>
            </p:oleObj>
          </a:graphicData>
        </a:graphic>
      </p:graphicFrame>
      <p:sp>
        <p:nvSpPr>
          <p:cNvPr id="67588" name="Line 4"/>
          <p:cNvSpPr>
            <a:spLocks noChangeShapeType="1"/>
          </p:cNvSpPr>
          <p:nvPr/>
        </p:nvSpPr>
        <p:spPr bwMode="auto">
          <a:xfrm>
            <a:off x="642910" y="3786190"/>
            <a:ext cx="2937301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 dirty="0">
              <a:latin typeface="Arial" pitchFamily="34" charset="0"/>
            </a:endParaRPr>
          </a:p>
        </p:txBody>
      </p:sp>
      <p:sp>
        <p:nvSpPr>
          <p:cNvPr id="67589" name="Line 5"/>
          <p:cNvSpPr>
            <a:spLocks noChangeShapeType="1"/>
          </p:cNvSpPr>
          <p:nvPr/>
        </p:nvSpPr>
        <p:spPr bwMode="auto">
          <a:xfrm flipH="1" flipV="1">
            <a:off x="2000232" y="2000240"/>
            <a:ext cx="0" cy="3527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 dirty="0">
              <a:latin typeface="Arial" pitchFamily="34" charset="0"/>
            </a:endParaRPr>
          </a:p>
        </p:txBody>
      </p:sp>
      <p:sp>
        <p:nvSpPr>
          <p:cNvPr id="67590" name="Line 6"/>
          <p:cNvSpPr>
            <a:spLocks noChangeShapeType="1"/>
          </p:cNvSpPr>
          <p:nvPr/>
        </p:nvSpPr>
        <p:spPr bwMode="auto">
          <a:xfrm>
            <a:off x="2000232" y="2571744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 dirty="0">
              <a:latin typeface="Arial" pitchFamily="34" charset="0"/>
            </a:endParaRPr>
          </a:p>
        </p:txBody>
      </p:sp>
      <p:sp>
        <p:nvSpPr>
          <p:cNvPr id="67591" name="Line 7"/>
          <p:cNvSpPr>
            <a:spLocks noChangeShapeType="1"/>
          </p:cNvSpPr>
          <p:nvPr/>
        </p:nvSpPr>
        <p:spPr bwMode="auto">
          <a:xfrm>
            <a:off x="2000232" y="4786322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 dirty="0">
              <a:latin typeface="Arial" pitchFamily="34" charset="0"/>
            </a:endParaRPr>
          </a:p>
        </p:txBody>
      </p:sp>
      <p:sp>
        <p:nvSpPr>
          <p:cNvPr id="67592" name="Line 8"/>
          <p:cNvSpPr>
            <a:spLocks noChangeShapeType="1"/>
          </p:cNvSpPr>
          <p:nvPr/>
        </p:nvSpPr>
        <p:spPr bwMode="auto">
          <a:xfrm>
            <a:off x="2857488" y="3643314"/>
            <a:ext cx="0" cy="14287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 dirty="0">
              <a:latin typeface="Arial" pitchFamily="34" charset="0"/>
            </a:endParaRPr>
          </a:p>
        </p:txBody>
      </p:sp>
      <p:sp>
        <p:nvSpPr>
          <p:cNvPr id="67593" name="Line 9"/>
          <p:cNvSpPr>
            <a:spLocks noChangeShapeType="1"/>
          </p:cNvSpPr>
          <p:nvPr/>
        </p:nvSpPr>
        <p:spPr bwMode="auto">
          <a:xfrm>
            <a:off x="1214414" y="3643314"/>
            <a:ext cx="0" cy="14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 dirty="0">
              <a:latin typeface="Arial" pitchFamily="34" charset="0"/>
            </a:endParaRPr>
          </a:p>
        </p:txBody>
      </p:sp>
      <p:sp>
        <p:nvSpPr>
          <p:cNvPr id="67594" name="Text Box 10"/>
          <p:cNvSpPr txBox="1">
            <a:spLocks noChangeArrowheads="1"/>
          </p:cNvSpPr>
          <p:nvPr/>
        </p:nvSpPr>
        <p:spPr bwMode="auto">
          <a:xfrm>
            <a:off x="1714480" y="1857364"/>
            <a:ext cx="298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dirty="0">
                <a:latin typeface="Arial" pitchFamily="34" charset="0"/>
              </a:rPr>
              <a:t>у</a:t>
            </a:r>
          </a:p>
        </p:txBody>
      </p:sp>
      <p:sp>
        <p:nvSpPr>
          <p:cNvPr id="67595" name="Text Box 11"/>
          <p:cNvSpPr txBox="1">
            <a:spLocks noChangeArrowheads="1"/>
          </p:cNvSpPr>
          <p:nvPr/>
        </p:nvSpPr>
        <p:spPr bwMode="auto">
          <a:xfrm>
            <a:off x="3357554" y="3857628"/>
            <a:ext cx="298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dirty="0" err="1">
                <a:latin typeface="Arial" pitchFamily="34" charset="0"/>
              </a:rPr>
              <a:t>х</a:t>
            </a:r>
            <a:endParaRPr lang="ru-RU" dirty="0">
              <a:latin typeface="Arial" pitchFamily="34" charset="0"/>
            </a:endParaRPr>
          </a:p>
        </p:txBody>
      </p:sp>
      <p:sp>
        <p:nvSpPr>
          <p:cNvPr id="67596" name="Text Box 12"/>
          <p:cNvSpPr txBox="1">
            <a:spLocks noChangeArrowheads="1"/>
          </p:cNvSpPr>
          <p:nvPr/>
        </p:nvSpPr>
        <p:spPr bwMode="auto">
          <a:xfrm>
            <a:off x="1643042" y="3357562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dirty="0">
                <a:latin typeface="Arial" pitchFamily="34" charset="0"/>
              </a:rPr>
              <a:t>0</a:t>
            </a:r>
          </a:p>
        </p:txBody>
      </p:sp>
      <p:sp>
        <p:nvSpPr>
          <p:cNvPr id="67597" name="Text Box 13"/>
          <p:cNvSpPr txBox="1">
            <a:spLocks noChangeArrowheads="1"/>
          </p:cNvSpPr>
          <p:nvPr/>
        </p:nvSpPr>
        <p:spPr bwMode="auto">
          <a:xfrm>
            <a:off x="4408488" y="236855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ru-RU" dirty="0">
              <a:latin typeface="Arial" pitchFamily="34" charset="0"/>
            </a:endParaRPr>
          </a:p>
        </p:txBody>
      </p:sp>
      <p:sp>
        <p:nvSpPr>
          <p:cNvPr id="67599" name="Text Box 15"/>
          <p:cNvSpPr txBox="1">
            <a:spLocks noChangeArrowheads="1"/>
          </p:cNvSpPr>
          <p:nvPr/>
        </p:nvSpPr>
        <p:spPr bwMode="auto">
          <a:xfrm>
            <a:off x="1071538" y="3786190"/>
            <a:ext cx="387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dirty="0">
                <a:latin typeface="Arial" pitchFamily="34" charset="0"/>
              </a:rPr>
              <a:t>-1</a:t>
            </a:r>
          </a:p>
        </p:txBody>
      </p:sp>
      <p:sp>
        <p:nvSpPr>
          <p:cNvPr id="67600" name="Text Box 16"/>
          <p:cNvSpPr txBox="1">
            <a:spLocks noChangeArrowheads="1"/>
          </p:cNvSpPr>
          <p:nvPr/>
        </p:nvSpPr>
        <p:spPr bwMode="auto">
          <a:xfrm>
            <a:off x="2571736" y="3857628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dirty="0">
                <a:latin typeface="Arial" pitchFamily="34" charset="0"/>
              </a:rPr>
              <a:t>1</a:t>
            </a:r>
          </a:p>
        </p:txBody>
      </p:sp>
      <p:sp>
        <p:nvSpPr>
          <p:cNvPr id="67604" name="Freeform 20"/>
          <p:cNvSpPr>
            <a:spLocks/>
          </p:cNvSpPr>
          <p:nvPr/>
        </p:nvSpPr>
        <p:spPr bwMode="auto">
          <a:xfrm rot="16200000" flipV="1">
            <a:off x="1819257" y="2752719"/>
            <a:ext cx="1223962" cy="862012"/>
          </a:xfrm>
          <a:custGeom>
            <a:avLst/>
            <a:gdLst/>
            <a:ahLst/>
            <a:cxnLst>
              <a:cxn ang="0">
                <a:pos x="0" y="499"/>
              </a:cxn>
              <a:cxn ang="0">
                <a:pos x="499" y="91"/>
              </a:cxn>
              <a:cxn ang="0">
                <a:pos x="816" y="0"/>
              </a:cxn>
            </a:cxnLst>
            <a:rect l="0" t="0" r="r" b="b"/>
            <a:pathLst>
              <a:path w="816" h="499">
                <a:moveTo>
                  <a:pt x="0" y="499"/>
                </a:moveTo>
                <a:cubicBezTo>
                  <a:pt x="181" y="336"/>
                  <a:pt x="363" y="174"/>
                  <a:pt x="499" y="91"/>
                </a:cubicBezTo>
                <a:cubicBezTo>
                  <a:pt x="635" y="8"/>
                  <a:pt x="725" y="4"/>
                  <a:pt x="816" y="0"/>
                </a:cubicBezTo>
              </a:path>
            </a:pathLst>
          </a:custGeom>
          <a:ln>
            <a:headEnd/>
            <a:tailEnd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/>
          <a:lstStyle/>
          <a:p>
            <a:endParaRPr lang="ru-RU" dirty="0">
              <a:latin typeface="Arial" pitchFamily="34" charset="0"/>
            </a:endParaRPr>
          </a:p>
        </p:txBody>
      </p:sp>
      <p:sp>
        <p:nvSpPr>
          <p:cNvPr id="67605" name="Freeform 21"/>
          <p:cNvSpPr>
            <a:spLocks/>
          </p:cNvSpPr>
          <p:nvPr/>
        </p:nvSpPr>
        <p:spPr bwMode="auto">
          <a:xfrm rot="5296675" flipV="1">
            <a:off x="1084134" y="3872733"/>
            <a:ext cx="1009650" cy="862013"/>
          </a:xfrm>
          <a:custGeom>
            <a:avLst/>
            <a:gdLst/>
            <a:ahLst/>
            <a:cxnLst>
              <a:cxn ang="0">
                <a:pos x="0" y="499"/>
              </a:cxn>
              <a:cxn ang="0">
                <a:pos x="499" y="91"/>
              </a:cxn>
              <a:cxn ang="0">
                <a:pos x="816" y="0"/>
              </a:cxn>
            </a:cxnLst>
            <a:rect l="0" t="0" r="r" b="b"/>
            <a:pathLst>
              <a:path w="816" h="499">
                <a:moveTo>
                  <a:pt x="0" y="499"/>
                </a:moveTo>
                <a:cubicBezTo>
                  <a:pt x="181" y="336"/>
                  <a:pt x="363" y="174"/>
                  <a:pt x="499" y="91"/>
                </a:cubicBezTo>
                <a:cubicBezTo>
                  <a:pt x="635" y="8"/>
                  <a:pt x="725" y="4"/>
                  <a:pt x="816" y="0"/>
                </a:cubicBezTo>
              </a:path>
            </a:pathLst>
          </a:custGeom>
          <a:ln>
            <a:headEnd/>
            <a:tailEnd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/>
          <a:lstStyle/>
          <a:p>
            <a:endParaRPr lang="ru-RU" dirty="0">
              <a:latin typeface="Arial" pitchFamily="34" charset="0"/>
            </a:endParaRPr>
          </a:p>
        </p:txBody>
      </p:sp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5715008" y="2928934"/>
          <a:ext cx="285750" cy="538163"/>
        </p:xfrm>
        <a:graphic>
          <a:graphicData uri="http://schemas.openxmlformats.org/presentationml/2006/ole">
            <p:oleObj spid="_x0000_s5125" name="Equation" r:id="rId5" imgW="164880" imgH="393480" progId="Equation.3">
              <p:embed/>
            </p:oleObj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6143636" y="2928934"/>
          <a:ext cx="285752" cy="538163"/>
        </p:xfrm>
        <a:graphic>
          <a:graphicData uri="http://schemas.openxmlformats.org/presentationml/2006/ole">
            <p:oleObj spid="_x0000_s5126" name="Equation" r:id="rId6" imgW="16488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8" grpId="0" animBg="1"/>
      <p:bldP spid="67589" grpId="0" animBg="1"/>
      <p:bldP spid="67594" grpId="0"/>
      <p:bldP spid="67595" grpId="0"/>
      <p:bldP spid="67596" grpId="0"/>
      <p:bldP spid="67599" grpId="0"/>
      <p:bldP spid="6760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Заголовок 40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928670"/>
          </a:xfrm>
        </p:spPr>
        <p:txBody>
          <a:bodyPr/>
          <a:lstStyle/>
          <a:p>
            <a:pPr algn="ctr"/>
            <a:r>
              <a:rPr lang="ru-RU" sz="3200" b="1" dirty="0" smtClean="0">
                <a:latin typeface="Arial" pitchFamily="34" charset="0"/>
                <a:cs typeface="Arial" pitchFamily="34" charset="0"/>
              </a:rPr>
              <a:t>Функция </a:t>
            </a:r>
            <a:r>
              <a:rPr lang="ru-RU" sz="3200" b="1" i="1" dirty="0" smtClean="0">
                <a:latin typeface="Arial" pitchFamily="34" charset="0"/>
                <a:cs typeface="Arial" pitchFamily="34" charset="0"/>
              </a:rPr>
              <a:t>у = </a:t>
            </a:r>
            <a:r>
              <a:rPr lang="en-US" sz="3200" b="1" i="1" dirty="0" err="1" smtClean="0">
                <a:latin typeface="Arial" pitchFamily="34" charset="0"/>
                <a:cs typeface="Arial" pitchFamily="34" charset="0"/>
              </a:rPr>
              <a:t>arccos</a:t>
            </a:r>
            <a:r>
              <a:rPr lang="en-US" sz="3200" b="1" i="1" dirty="0" smtClean="0">
                <a:latin typeface="Arial" pitchFamily="34" charset="0"/>
                <a:cs typeface="Arial" pitchFamily="34" charset="0"/>
              </a:rPr>
              <a:t> x</a:t>
            </a:r>
            <a:endParaRPr lang="ru-RU" dirty="0"/>
          </a:p>
        </p:txBody>
      </p:sp>
      <p:sp>
        <p:nvSpPr>
          <p:cNvPr id="43" name="Текст 42"/>
          <p:cNvSpPr>
            <a:spLocks noGrp="1"/>
          </p:cNvSpPr>
          <p:nvPr>
            <p:ph type="body" sz="half" idx="1"/>
          </p:nvPr>
        </p:nvSpPr>
        <p:spPr>
          <a:xfrm>
            <a:off x="4286248" y="1142984"/>
            <a:ext cx="4429156" cy="507209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200" dirty="0" smtClean="0">
                <a:solidFill>
                  <a:schemeClr val="tx2"/>
                </a:solidFill>
                <a:cs typeface="Arial" pitchFamily="34" charset="0"/>
              </a:rPr>
              <a:t>Свойства </a:t>
            </a:r>
            <a:r>
              <a:rPr lang="ru-RU" sz="3200" dirty="0" smtClean="0">
                <a:solidFill>
                  <a:schemeClr val="tx2"/>
                </a:solidFill>
                <a:cs typeface="Arial" pitchFamily="34" charset="0"/>
              </a:rPr>
              <a:t>функции</a:t>
            </a:r>
            <a:endParaRPr lang="en-US" sz="3200" dirty="0" smtClean="0">
              <a:solidFill>
                <a:schemeClr val="tx2"/>
              </a:solidFill>
              <a:cs typeface="Arial" pitchFamily="34" charset="0"/>
            </a:endParaRPr>
          </a:p>
          <a:p>
            <a:pPr>
              <a:buNone/>
            </a:pPr>
            <a:r>
              <a:rPr lang="en-US" sz="3200" dirty="0" smtClean="0">
                <a:solidFill>
                  <a:schemeClr val="tx2"/>
                </a:solidFill>
                <a:cs typeface="Arial" pitchFamily="34" charset="0"/>
              </a:rPr>
              <a:t> </a:t>
            </a:r>
            <a:r>
              <a:rPr lang="en-US" sz="3200" dirty="0" smtClean="0">
                <a:solidFill>
                  <a:schemeClr val="tx2"/>
                </a:solidFill>
                <a:cs typeface="Arial" pitchFamily="34" charset="0"/>
              </a:rPr>
              <a:t>   </a:t>
            </a:r>
            <a:r>
              <a:rPr lang="ru-RU" sz="3200" dirty="0" smtClean="0">
                <a:solidFill>
                  <a:schemeClr val="tx2"/>
                </a:solidFill>
                <a:cs typeface="Arial" pitchFamily="34" charset="0"/>
              </a:rPr>
              <a:t> </a:t>
            </a:r>
            <a:r>
              <a:rPr lang="en-US" sz="3200" i="1" dirty="0" smtClean="0">
                <a:solidFill>
                  <a:schemeClr val="tx2"/>
                </a:solidFill>
                <a:cs typeface="Arial" pitchFamily="34" charset="0"/>
              </a:rPr>
              <a:t>y = </a:t>
            </a:r>
            <a:r>
              <a:rPr lang="en-US" sz="3200" i="1" dirty="0" err="1" smtClean="0">
                <a:solidFill>
                  <a:schemeClr val="tx2"/>
                </a:solidFill>
                <a:cs typeface="Arial" pitchFamily="34" charset="0"/>
              </a:rPr>
              <a:t>arccos</a:t>
            </a:r>
            <a:r>
              <a:rPr lang="en-US" sz="3200" i="1" dirty="0" smtClean="0">
                <a:solidFill>
                  <a:schemeClr val="tx2"/>
                </a:solidFill>
                <a:cs typeface="Arial" pitchFamily="34" charset="0"/>
              </a:rPr>
              <a:t>  x</a:t>
            </a:r>
            <a:endParaRPr lang="ru-RU" sz="3200" i="1" dirty="0" smtClean="0">
              <a:solidFill>
                <a:schemeClr val="tx2"/>
              </a:solidFill>
              <a:cs typeface="Arial" pitchFamily="34" charset="0"/>
            </a:endParaRPr>
          </a:p>
          <a:p>
            <a:r>
              <a:rPr lang="en-US" sz="2800" dirty="0" smtClean="0"/>
              <a:t>D(f) = [-1;1].</a:t>
            </a:r>
          </a:p>
          <a:p>
            <a:r>
              <a:rPr lang="en-US" sz="2800" dirty="0" smtClean="0"/>
              <a:t>E(f) = [0;</a:t>
            </a:r>
            <a:r>
              <a:rPr lang="el-GR" sz="2800" i="1" dirty="0" smtClean="0"/>
              <a:t>π</a:t>
            </a:r>
            <a:r>
              <a:rPr lang="en-US" sz="2800" dirty="0" smtClean="0"/>
              <a:t> ].</a:t>
            </a:r>
          </a:p>
          <a:p>
            <a:r>
              <a:rPr lang="ru-RU" sz="2800" dirty="0" smtClean="0"/>
              <a:t>Функция</a:t>
            </a:r>
            <a:r>
              <a:rPr lang="en-US" sz="2800" dirty="0" smtClean="0"/>
              <a:t> </a:t>
            </a:r>
            <a:r>
              <a:rPr lang="ru-RU" sz="2800" dirty="0" smtClean="0"/>
              <a:t>не является ни чётной, ни нечётной. </a:t>
            </a:r>
          </a:p>
          <a:p>
            <a:r>
              <a:rPr lang="ru-RU" sz="2800" dirty="0" smtClean="0">
                <a:cs typeface="Arial" pitchFamily="34" charset="0"/>
              </a:rPr>
              <a:t>Функция  убывает.</a:t>
            </a:r>
            <a:endParaRPr lang="en-US" sz="2800" dirty="0" smtClean="0">
              <a:cs typeface="Arial" pitchFamily="34" charset="0"/>
            </a:endParaRPr>
          </a:p>
          <a:p>
            <a:r>
              <a:rPr lang="ru-RU" sz="2800" dirty="0" smtClean="0">
                <a:cs typeface="Arial" pitchFamily="34" charset="0"/>
              </a:rPr>
              <a:t>Функция непрерывна</a:t>
            </a:r>
          </a:p>
        </p:txBody>
      </p:sp>
      <p:graphicFrame>
        <p:nvGraphicFramePr>
          <p:cNvPr id="11285" name="Object 21"/>
          <p:cNvGraphicFramePr>
            <a:graphicFrameLocks noChangeAspect="1"/>
          </p:cNvGraphicFramePr>
          <p:nvPr>
            <p:ph sz="half" idx="2"/>
          </p:nvPr>
        </p:nvGraphicFramePr>
        <p:xfrm>
          <a:off x="2857488" y="2714620"/>
          <a:ext cx="357190" cy="536576"/>
        </p:xfrm>
        <a:graphic>
          <a:graphicData uri="http://schemas.openxmlformats.org/presentationml/2006/ole">
            <p:oleObj spid="_x0000_s6146" name="Формула" r:id="rId3" imgW="164880" imgH="393480" progId="Equation.3">
              <p:embed/>
            </p:oleObj>
          </a:graphicData>
        </a:graphic>
      </p:graphicFrame>
      <p:graphicFrame>
        <p:nvGraphicFramePr>
          <p:cNvPr id="11291" name="Object 27"/>
          <p:cNvGraphicFramePr>
            <a:graphicFrameLocks noChangeAspect="1"/>
          </p:cNvGraphicFramePr>
          <p:nvPr>
            <p:ph sz="quarter" idx="4294967295"/>
          </p:nvPr>
        </p:nvGraphicFramePr>
        <p:xfrm>
          <a:off x="2714612" y="1785926"/>
          <a:ext cx="285750" cy="285750"/>
        </p:xfrm>
        <a:graphic>
          <a:graphicData uri="http://schemas.openxmlformats.org/presentationml/2006/ole">
            <p:oleObj spid="_x0000_s6148" name="Формула" r:id="rId4" imgW="139680" imgH="139680" progId="Equation.3">
              <p:embed/>
            </p:oleObj>
          </a:graphicData>
        </a:graphic>
      </p:graphicFrame>
      <p:sp>
        <p:nvSpPr>
          <p:cNvPr id="11268" name="Line 4"/>
          <p:cNvSpPr>
            <a:spLocks noChangeShapeType="1"/>
          </p:cNvSpPr>
          <p:nvPr/>
        </p:nvSpPr>
        <p:spPr bwMode="auto">
          <a:xfrm>
            <a:off x="1116013" y="4221163"/>
            <a:ext cx="2772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 dirty="0">
              <a:latin typeface="Arial" pitchFamily="34" charset="0"/>
            </a:endParaRPr>
          </a:p>
        </p:txBody>
      </p:sp>
      <p:sp>
        <p:nvSpPr>
          <p:cNvPr id="11269" name="Line 5"/>
          <p:cNvSpPr>
            <a:spLocks noChangeShapeType="1"/>
          </p:cNvSpPr>
          <p:nvPr/>
        </p:nvSpPr>
        <p:spPr bwMode="auto">
          <a:xfrm flipV="1">
            <a:off x="2643174" y="1500174"/>
            <a:ext cx="0" cy="41767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 dirty="0">
              <a:latin typeface="Arial" pitchFamily="34" charset="0"/>
            </a:endParaRPr>
          </a:p>
        </p:txBody>
      </p:sp>
      <p:sp>
        <p:nvSpPr>
          <p:cNvPr id="11270" name="Line 6"/>
          <p:cNvSpPr>
            <a:spLocks noChangeShapeType="1"/>
          </p:cNvSpPr>
          <p:nvPr/>
        </p:nvSpPr>
        <p:spPr bwMode="auto">
          <a:xfrm flipH="1">
            <a:off x="1714480" y="4071942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 dirty="0">
              <a:latin typeface="Arial" pitchFamily="34" charset="0"/>
            </a:endParaRPr>
          </a:p>
        </p:txBody>
      </p:sp>
      <p:sp>
        <p:nvSpPr>
          <p:cNvPr id="11272" name="Line 8"/>
          <p:cNvSpPr>
            <a:spLocks noChangeShapeType="1"/>
          </p:cNvSpPr>
          <p:nvPr/>
        </p:nvSpPr>
        <p:spPr bwMode="auto">
          <a:xfrm flipH="1">
            <a:off x="3563938" y="4076700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 dirty="0">
              <a:latin typeface="Arial" pitchFamily="34" charset="0"/>
            </a:endParaRPr>
          </a:p>
        </p:txBody>
      </p:sp>
      <p:sp>
        <p:nvSpPr>
          <p:cNvPr id="11273" name="Line 9"/>
          <p:cNvSpPr>
            <a:spLocks noChangeShapeType="1"/>
          </p:cNvSpPr>
          <p:nvPr/>
        </p:nvSpPr>
        <p:spPr bwMode="auto">
          <a:xfrm>
            <a:off x="2627313" y="4076700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 dirty="0">
              <a:latin typeface="Arial" pitchFamily="34" charset="0"/>
            </a:endParaRPr>
          </a:p>
        </p:txBody>
      </p:sp>
      <p:sp>
        <p:nvSpPr>
          <p:cNvPr id="11274" name="Line 10"/>
          <p:cNvSpPr>
            <a:spLocks noChangeShapeType="1"/>
          </p:cNvSpPr>
          <p:nvPr/>
        </p:nvSpPr>
        <p:spPr bwMode="auto">
          <a:xfrm>
            <a:off x="2571736" y="3071810"/>
            <a:ext cx="216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 dirty="0">
              <a:latin typeface="Arial" pitchFamily="34" charset="0"/>
            </a:endParaRPr>
          </a:p>
        </p:txBody>
      </p:sp>
      <p:sp>
        <p:nvSpPr>
          <p:cNvPr id="11275" name="Line 11"/>
          <p:cNvSpPr>
            <a:spLocks noChangeShapeType="1"/>
          </p:cNvSpPr>
          <p:nvPr/>
        </p:nvSpPr>
        <p:spPr bwMode="auto">
          <a:xfrm>
            <a:off x="2571736" y="1857364"/>
            <a:ext cx="180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 dirty="0">
              <a:latin typeface="Arial" pitchFamily="34" charset="0"/>
            </a:endParaRPr>
          </a:p>
        </p:txBody>
      </p:sp>
      <p:sp>
        <p:nvSpPr>
          <p:cNvPr id="11277" name="Text Box 13"/>
          <p:cNvSpPr txBox="1">
            <a:spLocks noChangeArrowheads="1"/>
          </p:cNvSpPr>
          <p:nvPr/>
        </p:nvSpPr>
        <p:spPr bwMode="auto">
          <a:xfrm>
            <a:off x="3714744" y="4214818"/>
            <a:ext cx="298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dirty="0" err="1">
                <a:latin typeface="Arial" pitchFamily="34" charset="0"/>
              </a:rPr>
              <a:t>х</a:t>
            </a:r>
            <a:endParaRPr lang="ru-RU" dirty="0">
              <a:latin typeface="Arial" pitchFamily="34" charset="0"/>
            </a:endParaRPr>
          </a:p>
        </p:txBody>
      </p:sp>
      <p:sp>
        <p:nvSpPr>
          <p:cNvPr id="11278" name="Text Box 14"/>
          <p:cNvSpPr txBox="1">
            <a:spLocks noChangeArrowheads="1"/>
          </p:cNvSpPr>
          <p:nvPr/>
        </p:nvSpPr>
        <p:spPr bwMode="auto">
          <a:xfrm>
            <a:off x="2214546" y="1500174"/>
            <a:ext cx="298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dirty="0">
                <a:latin typeface="Arial" pitchFamily="34" charset="0"/>
              </a:rPr>
              <a:t>у</a:t>
            </a:r>
          </a:p>
        </p:txBody>
      </p:sp>
      <p:sp>
        <p:nvSpPr>
          <p:cNvPr id="11279" name="Text Box 15"/>
          <p:cNvSpPr txBox="1">
            <a:spLocks noChangeArrowheads="1"/>
          </p:cNvSpPr>
          <p:nvPr/>
        </p:nvSpPr>
        <p:spPr bwMode="auto">
          <a:xfrm>
            <a:off x="3428992" y="4286256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dirty="0">
                <a:latin typeface="Arial" pitchFamily="34" charset="0"/>
              </a:rPr>
              <a:t>1</a:t>
            </a:r>
          </a:p>
        </p:txBody>
      </p:sp>
      <p:sp>
        <p:nvSpPr>
          <p:cNvPr id="11281" name="Text Box 17"/>
          <p:cNvSpPr txBox="1">
            <a:spLocks noChangeArrowheads="1"/>
          </p:cNvSpPr>
          <p:nvPr/>
        </p:nvSpPr>
        <p:spPr bwMode="auto">
          <a:xfrm>
            <a:off x="1571604" y="4286256"/>
            <a:ext cx="387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dirty="0">
                <a:latin typeface="Arial" pitchFamily="34" charset="0"/>
              </a:rPr>
              <a:t>-1</a:t>
            </a:r>
          </a:p>
        </p:txBody>
      </p:sp>
      <p:sp>
        <p:nvSpPr>
          <p:cNvPr id="11283" name="Text Box 19"/>
          <p:cNvSpPr txBox="1">
            <a:spLocks noChangeArrowheads="1"/>
          </p:cNvSpPr>
          <p:nvPr/>
        </p:nvSpPr>
        <p:spPr bwMode="auto">
          <a:xfrm>
            <a:off x="2357422" y="4286256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dirty="0">
                <a:latin typeface="Arial" pitchFamily="34" charset="0"/>
              </a:rPr>
              <a:t>0</a:t>
            </a:r>
          </a:p>
        </p:txBody>
      </p:sp>
      <p:sp>
        <p:nvSpPr>
          <p:cNvPr id="11284" name="Text Box 20"/>
          <p:cNvSpPr txBox="1">
            <a:spLocks noChangeArrowheads="1"/>
          </p:cNvSpPr>
          <p:nvPr/>
        </p:nvSpPr>
        <p:spPr bwMode="auto">
          <a:xfrm>
            <a:off x="4787900" y="306863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dirty="0">
              <a:latin typeface="Arial" pitchFamily="34" charset="0"/>
            </a:endParaRPr>
          </a:p>
        </p:txBody>
      </p:sp>
      <p:sp>
        <p:nvSpPr>
          <p:cNvPr id="11287" name="Text Box 23"/>
          <p:cNvSpPr txBox="1">
            <a:spLocks noChangeArrowheads="1"/>
          </p:cNvSpPr>
          <p:nvPr/>
        </p:nvSpPr>
        <p:spPr bwMode="auto">
          <a:xfrm>
            <a:off x="1887538" y="503237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ru-RU" dirty="0">
              <a:latin typeface="Arial" pitchFamily="34" charset="0"/>
            </a:endParaRPr>
          </a:p>
        </p:txBody>
      </p:sp>
      <p:sp>
        <p:nvSpPr>
          <p:cNvPr id="11290" name="Text Box 26"/>
          <p:cNvSpPr txBox="1">
            <a:spLocks noChangeArrowheads="1"/>
          </p:cNvSpPr>
          <p:nvPr/>
        </p:nvSpPr>
        <p:spPr bwMode="auto">
          <a:xfrm>
            <a:off x="3471863" y="172085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ru-RU" dirty="0">
              <a:latin typeface="Arial" pitchFamily="34" charset="0"/>
            </a:endParaRPr>
          </a:p>
        </p:txBody>
      </p:sp>
      <p:sp>
        <p:nvSpPr>
          <p:cNvPr id="11308" name="Freeform 44"/>
          <p:cNvSpPr>
            <a:spLocks/>
          </p:cNvSpPr>
          <p:nvPr/>
        </p:nvSpPr>
        <p:spPr bwMode="auto">
          <a:xfrm rot="5565930" flipV="1">
            <a:off x="1661973" y="2031701"/>
            <a:ext cx="1149926" cy="99058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09" y="91"/>
              </a:cxn>
              <a:cxn ang="0">
                <a:pos x="771" y="499"/>
              </a:cxn>
            </a:cxnLst>
            <a:rect l="0" t="0" r="r" b="b"/>
            <a:pathLst>
              <a:path w="771" h="499">
                <a:moveTo>
                  <a:pt x="0" y="0"/>
                </a:moveTo>
                <a:cubicBezTo>
                  <a:pt x="140" y="4"/>
                  <a:pt x="281" y="8"/>
                  <a:pt x="409" y="91"/>
                </a:cubicBezTo>
                <a:cubicBezTo>
                  <a:pt x="537" y="174"/>
                  <a:pt x="711" y="431"/>
                  <a:pt x="771" y="499"/>
                </a:cubicBezTo>
              </a:path>
            </a:pathLst>
          </a:custGeom>
          <a:noFill/>
          <a:ln w="57150" cmpd="sng">
            <a:solidFill>
              <a:schemeClr val="accent3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 dirty="0">
              <a:latin typeface="Arial" pitchFamily="34" charset="0"/>
            </a:endParaRPr>
          </a:p>
        </p:txBody>
      </p:sp>
      <p:sp>
        <p:nvSpPr>
          <p:cNvPr id="11309" name="Freeform 45"/>
          <p:cNvSpPr>
            <a:spLocks/>
          </p:cNvSpPr>
          <p:nvPr/>
        </p:nvSpPr>
        <p:spPr bwMode="auto">
          <a:xfrm rot="16567945" flipV="1">
            <a:off x="2606742" y="3131197"/>
            <a:ext cx="1029859" cy="108176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09" y="91"/>
              </a:cxn>
              <a:cxn ang="0">
                <a:pos x="771" y="499"/>
              </a:cxn>
            </a:cxnLst>
            <a:rect l="0" t="0" r="r" b="b"/>
            <a:pathLst>
              <a:path w="771" h="499">
                <a:moveTo>
                  <a:pt x="0" y="0"/>
                </a:moveTo>
                <a:cubicBezTo>
                  <a:pt x="140" y="4"/>
                  <a:pt x="281" y="8"/>
                  <a:pt x="409" y="91"/>
                </a:cubicBezTo>
                <a:cubicBezTo>
                  <a:pt x="537" y="174"/>
                  <a:pt x="711" y="431"/>
                  <a:pt x="771" y="499"/>
                </a:cubicBezTo>
              </a:path>
            </a:pathLst>
          </a:custGeom>
          <a:noFill/>
          <a:ln w="57150" cmpd="sng">
            <a:solidFill>
              <a:schemeClr val="accent3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 dirty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25470"/>
          </a:xfrm>
        </p:spPr>
        <p:txBody>
          <a:bodyPr>
            <a:normAutofit/>
          </a:bodyPr>
          <a:lstStyle/>
          <a:p>
            <a:r>
              <a:rPr lang="ru-RU" b="1" dirty="0" smtClean="0"/>
              <a:t>Упражнение 1.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57158" y="1071546"/>
            <a:ext cx="7615262" cy="5330968"/>
          </a:xfrm>
        </p:spPr>
        <p:txBody>
          <a:bodyPr/>
          <a:lstStyle/>
          <a:p>
            <a:r>
              <a:rPr lang="ru-RU" dirty="0" smtClean="0"/>
              <a:t>Заполните пропуски в таблице:</a:t>
            </a:r>
          </a:p>
          <a:p>
            <a:pPr>
              <a:buNone/>
            </a:pP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642910" y="1785926"/>
          <a:ext cx="7429553" cy="4286280"/>
        </p:xfrm>
        <a:graphic>
          <a:graphicData uri="http://schemas.openxmlformats.org/drawingml/2006/table">
            <a:tbl>
              <a:tblPr firstRow="1" firstCol="1" bandRow="1">
                <a:tableStyleId>{D7AC3CCA-C797-4891-BE02-D94E43425B78}</a:tableStyleId>
              </a:tblPr>
              <a:tblGrid>
                <a:gridCol w="1573316"/>
                <a:gridCol w="874065"/>
                <a:gridCol w="961471"/>
                <a:gridCol w="786659"/>
                <a:gridCol w="786659"/>
                <a:gridCol w="874065"/>
                <a:gridCol w="786659"/>
                <a:gridCol w="786659"/>
              </a:tblGrid>
              <a:tr h="857256">
                <a:tc>
                  <a:txBody>
                    <a:bodyPr/>
                    <a:lstStyle/>
                    <a:p>
                      <a:pPr algn="ctr"/>
                      <a:r>
                        <a:rPr lang="en-US" sz="2400" i="1" dirty="0" smtClean="0"/>
                        <a:t>a</a:t>
                      </a:r>
                      <a:endParaRPr lang="ru-RU" sz="2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ru-RU" sz="2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-1</a:t>
                      </a:r>
                      <a:endParaRPr lang="ru-RU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0" dirty="0"/>
                    </a:p>
                  </a:txBody>
                  <a:tcPr/>
                </a:tc>
              </a:tr>
              <a:tr h="857256">
                <a:tc>
                  <a:txBody>
                    <a:bodyPr/>
                    <a:lstStyle/>
                    <a:p>
                      <a:pPr algn="ctr"/>
                      <a:r>
                        <a:rPr lang="en-US" sz="2400" i="1" dirty="0" err="1" smtClean="0"/>
                        <a:t>arcsin</a:t>
                      </a:r>
                      <a:r>
                        <a:rPr lang="en-US" sz="2400" i="1" dirty="0" smtClean="0"/>
                        <a:t> a</a:t>
                      </a:r>
                      <a:endParaRPr lang="ru-RU" sz="2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/>
                </a:tc>
              </a:tr>
              <a:tr h="857256">
                <a:tc>
                  <a:txBody>
                    <a:bodyPr/>
                    <a:lstStyle/>
                    <a:p>
                      <a:pPr algn="ctr"/>
                      <a:r>
                        <a:rPr lang="en-US" sz="2400" i="1" dirty="0" err="1" smtClean="0"/>
                        <a:t>arccos</a:t>
                      </a:r>
                      <a:r>
                        <a:rPr lang="en-US" sz="2400" i="1" dirty="0" smtClean="0"/>
                        <a:t> a</a:t>
                      </a:r>
                      <a:endParaRPr lang="ru-RU" sz="2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/>
                </a:tc>
              </a:tr>
              <a:tr h="857256">
                <a:tc>
                  <a:txBody>
                    <a:bodyPr/>
                    <a:lstStyle/>
                    <a:p>
                      <a:pPr algn="ctr"/>
                      <a:r>
                        <a:rPr lang="en-US" sz="2400" i="1" dirty="0" err="1" smtClean="0"/>
                        <a:t>arctg</a:t>
                      </a:r>
                      <a:r>
                        <a:rPr lang="en-US" sz="2400" i="1" dirty="0" smtClean="0"/>
                        <a:t> a</a:t>
                      </a:r>
                      <a:endParaRPr lang="ru-RU" sz="2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/>
                </a:tc>
              </a:tr>
              <a:tr h="857256">
                <a:tc>
                  <a:txBody>
                    <a:bodyPr/>
                    <a:lstStyle/>
                    <a:p>
                      <a:pPr algn="ctr"/>
                      <a:r>
                        <a:rPr lang="en-US" sz="2400" i="1" dirty="0" err="1" smtClean="0"/>
                        <a:t>arcctg</a:t>
                      </a:r>
                      <a:r>
                        <a:rPr lang="en-US" sz="2400" i="1" dirty="0" smtClean="0"/>
                        <a:t> a</a:t>
                      </a:r>
                      <a:endParaRPr lang="ru-RU" sz="2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3416300" y="2714625"/>
          <a:ext cx="381000" cy="642938"/>
        </p:xfrm>
        <a:graphic>
          <a:graphicData uri="http://schemas.openxmlformats.org/presentationml/2006/ole">
            <p:oleObj spid="_x0000_s1026" name="Формула" r:id="rId3" imgW="164880" imgH="393480" progId="Equation.3">
              <p:embed/>
            </p:oleObj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4214810" y="3643314"/>
          <a:ext cx="357190" cy="608014"/>
        </p:xfrm>
        <a:graphic>
          <a:graphicData uri="http://schemas.openxmlformats.org/presentationml/2006/ole">
            <p:oleObj spid="_x0000_s1027" name="Формула" r:id="rId4" imgW="164880" imgH="393480" progId="Equation.3">
              <p:embed/>
            </p:oleObj>
          </a:graphicData>
        </a:graphic>
      </p:graphicFrame>
      <p:graphicFrame>
        <p:nvGraphicFramePr>
          <p:cNvPr id="65540" name="Object 4"/>
          <p:cNvGraphicFramePr>
            <a:graphicFrameLocks noChangeAspect="1"/>
          </p:cNvGraphicFramePr>
          <p:nvPr/>
        </p:nvGraphicFramePr>
        <p:xfrm>
          <a:off x="5072066" y="4500570"/>
          <a:ext cx="381000" cy="642937"/>
        </p:xfrm>
        <a:graphic>
          <a:graphicData uri="http://schemas.openxmlformats.org/presentationml/2006/ole">
            <p:oleObj spid="_x0000_s1028" name="Формула" r:id="rId5" imgW="164880" imgH="393480" progId="Equation.3">
              <p:embed/>
            </p:oleObj>
          </a:graphicData>
        </a:graphic>
      </p:graphicFrame>
      <p:graphicFrame>
        <p:nvGraphicFramePr>
          <p:cNvPr id="65541" name="Object 5"/>
          <p:cNvGraphicFramePr>
            <a:graphicFrameLocks noChangeAspect="1"/>
          </p:cNvGraphicFramePr>
          <p:nvPr/>
        </p:nvGraphicFramePr>
        <p:xfrm>
          <a:off x="5857884" y="5357826"/>
          <a:ext cx="555625" cy="642937"/>
        </p:xfrm>
        <a:graphic>
          <a:graphicData uri="http://schemas.openxmlformats.org/presentationml/2006/ole">
            <p:oleObj spid="_x0000_s1029" name="Формула" r:id="rId6" imgW="241200" imgH="393480" progId="Equation.3">
              <p:embed/>
            </p:oleObj>
          </a:graphicData>
        </a:graphic>
      </p:graphicFrame>
      <p:graphicFrame>
        <p:nvGraphicFramePr>
          <p:cNvPr id="65544" name="Object 8"/>
          <p:cNvGraphicFramePr>
            <a:graphicFrameLocks noChangeAspect="1"/>
          </p:cNvGraphicFramePr>
          <p:nvPr/>
        </p:nvGraphicFramePr>
        <p:xfrm>
          <a:off x="2428860" y="2714620"/>
          <a:ext cx="357187" cy="608013"/>
        </p:xfrm>
        <a:graphic>
          <a:graphicData uri="http://schemas.openxmlformats.org/presentationml/2006/ole">
            <p:oleObj spid="_x0000_s1030" name="Формула" r:id="rId7" imgW="164880" imgH="393480" progId="Equation.3">
              <p:embed/>
            </p:oleObj>
          </a:graphicData>
        </a:graphic>
      </p:graphicFrame>
      <p:graphicFrame>
        <p:nvGraphicFramePr>
          <p:cNvPr id="65545" name="Object 9"/>
          <p:cNvGraphicFramePr>
            <a:graphicFrameLocks noChangeAspect="1"/>
          </p:cNvGraphicFramePr>
          <p:nvPr/>
        </p:nvGraphicFramePr>
        <p:xfrm>
          <a:off x="2500298" y="4500570"/>
          <a:ext cx="357187" cy="608013"/>
        </p:xfrm>
        <a:graphic>
          <a:graphicData uri="http://schemas.openxmlformats.org/presentationml/2006/ole">
            <p:oleObj spid="_x0000_s1031" name="Формула" r:id="rId8" imgW="164880" imgH="393480" progId="Equation.3">
              <p:embed/>
            </p:oleObj>
          </a:graphicData>
        </a:graphic>
      </p:graphicFrame>
      <p:graphicFrame>
        <p:nvGraphicFramePr>
          <p:cNvPr id="65546" name="Object 10"/>
          <p:cNvGraphicFramePr>
            <a:graphicFrameLocks noChangeAspect="1"/>
          </p:cNvGraphicFramePr>
          <p:nvPr/>
        </p:nvGraphicFramePr>
        <p:xfrm>
          <a:off x="2500298" y="5286388"/>
          <a:ext cx="357188" cy="608013"/>
        </p:xfrm>
        <a:graphic>
          <a:graphicData uri="http://schemas.openxmlformats.org/presentationml/2006/ole">
            <p:oleObj spid="_x0000_s1032" name="Формула" r:id="rId9" imgW="164880" imgH="393480" progId="Equation.3">
              <p:embed/>
            </p:oleObj>
          </a:graphicData>
        </a:graphic>
      </p:graphicFrame>
      <p:cxnSp>
        <p:nvCxnSpPr>
          <p:cNvPr id="16" name="Прямая соединительная линия 15"/>
          <p:cNvCxnSpPr/>
          <p:nvPr/>
        </p:nvCxnSpPr>
        <p:spPr>
          <a:xfrm>
            <a:off x="642910" y="1857364"/>
            <a:ext cx="1571636" cy="78581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5547" name="Object 11"/>
          <p:cNvGraphicFramePr>
            <a:graphicFrameLocks noChangeAspect="1"/>
          </p:cNvGraphicFramePr>
          <p:nvPr/>
        </p:nvGraphicFramePr>
        <p:xfrm>
          <a:off x="3422650" y="1928813"/>
          <a:ext cx="330200" cy="608012"/>
        </p:xfrm>
        <a:graphic>
          <a:graphicData uri="http://schemas.openxmlformats.org/presentationml/2006/ole">
            <p:oleObj spid="_x0000_s1033" name="Формула" r:id="rId10" imgW="152280" imgH="393480" progId="Equation.3">
              <p:embed/>
            </p:oleObj>
          </a:graphicData>
        </a:graphic>
      </p:graphicFrame>
      <p:graphicFrame>
        <p:nvGraphicFramePr>
          <p:cNvPr id="19" name="Объект 18"/>
          <p:cNvGraphicFramePr>
            <a:graphicFrameLocks noChangeAspect="1"/>
          </p:cNvGraphicFramePr>
          <p:nvPr/>
        </p:nvGraphicFramePr>
        <p:xfrm>
          <a:off x="5000628" y="1928802"/>
          <a:ext cx="396876" cy="642942"/>
        </p:xfrm>
        <a:graphic>
          <a:graphicData uri="http://schemas.openxmlformats.org/presentationml/2006/ole">
            <p:oleObj spid="_x0000_s1034" name="Формула" r:id="rId11" imgW="253800" imgH="431640" progId="Equation.3">
              <p:embed/>
            </p:oleObj>
          </a:graphicData>
        </a:graphic>
      </p:graphicFrame>
      <p:graphicFrame>
        <p:nvGraphicFramePr>
          <p:cNvPr id="65550" name="Object 14"/>
          <p:cNvGraphicFramePr>
            <a:graphicFrameLocks noChangeAspect="1"/>
          </p:cNvGraphicFramePr>
          <p:nvPr/>
        </p:nvGraphicFramePr>
        <p:xfrm>
          <a:off x="5000628" y="5357826"/>
          <a:ext cx="357187" cy="608013"/>
        </p:xfrm>
        <a:graphic>
          <a:graphicData uri="http://schemas.openxmlformats.org/presentationml/2006/ole">
            <p:oleObj spid="_x0000_s1035" name="Формула" r:id="rId12" imgW="164880" imgH="393480" progId="Equation.3">
              <p:embed/>
            </p:oleObj>
          </a:graphicData>
        </a:graphic>
      </p:graphicFrame>
      <p:graphicFrame>
        <p:nvGraphicFramePr>
          <p:cNvPr id="21" name="Объект 20"/>
          <p:cNvGraphicFramePr>
            <a:graphicFrameLocks noChangeAspect="1"/>
          </p:cNvGraphicFramePr>
          <p:nvPr/>
        </p:nvGraphicFramePr>
        <p:xfrm>
          <a:off x="5857884" y="2000240"/>
          <a:ext cx="500066" cy="428628"/>
        </p:xfrm>
        <a:graphic>
          <a:graphicData uri="http://schemas.openxmlformats.org/presentationml/2006/ole">
            <p:oleObj spid="_x0000_s1036" name="Формула" r:id="rId13" imgW="342720" imgH="228600" progId="Equation.3">
              <p:embed/>
            </p:oleObj>
          </a:graphicData>
        </a:graphic>
      </p:graphicFrame>
      <p:graphicFrame>
        <p:nvGraphicFramePr>
          <p:cNvPr id="65553" name="Object 17"/>
          <p:cNvGraphicFramePr>
            <a:graphicFrameLocks noChangeAspect="1"/>
          </p:cNvGraphicFramePr>
          <p:nvPr/>
        </p:nvGraphicFramePr>
        <p:xfrm>
          <a:off x="6643702" y="2786058"/>
          <a:ext cx="604837" cy="608013"/>
        </p:xfrm>
        <a:graphic>
          <a:graphicData uri="http://schemas.openxmlformats.org/presentationml/2006/ole">
            <p:oleObj spid="_x0000_s1037" name="Формула" r:id="rId14" imgW="279360" imgH="393480" progId="Equation.3">
              <p:embed/>
            </p:oleObj>
          </a:graphicData>
        </a:graphic>
      </p:graphicFrame>
      <p:graphicFrame>
        <p:nvGraphicFramePr>
          <p:cNvPr id="65554" name="Object 18"/>
          <p:cNvGraphicFramePr>
            <a:graphicFrameLocks noChangeAspect="1"/>
          </p:cNvGraphicFramePr>
          <p:nvPr/>
        </p:nvGraphicFramePr>
        <p:xfrm>
          <a:off x="6664325" y="4500563"/>
          <a:ext cx="603250" cy="608012"/>
        </p:xfrm>
        <a:graphic>
          <a:graphicData uri="http://schemas.openxmlformats.org/presentationml/2006/ole">
            <p:oleObj spid="_x0000_s1038" name="Формула" r:id="rId15" imgW="279360" imgH="393480" progId="Equation.3">
              <p:embed/>
            </p:oleObj>
          </a:graphicData>
        </a:graphic>
      </p:graphicFrame>
      <p:graphicFrame>
        <p:nvGraphicFramePr>
          <p:cNvPr id="65555" name="Object 19"/>
          <p:cNvGraphicFramePr>
            <a:graphicFrameLocks noChangeAspect="1"/>
          </p:cNvGraphicFramePr>
          <p:nvPr/>
        </p:nvGraphicFramePr>
        <p:xfrm>
          <a:off x="6632575" y="5357813"/>
          <a:ext cx="522288" cy="608012"/>
        </p:xfrm>
        <a:graphic>
          <a:graphicData uri="http://schemas.openxmlformats.org/presentationml/2006/ole">
            <p:oleObj spid="_x0000_s1039" name="Формула" r:id="rId16" imgW="241200" imgH="393480" progId="Equation.3">
              <p:embed/>
            </p:oleObj>
          </a:graphicData>
        </a:graphic>
      </p:graphicFrame>
      <p:graphicFrame>
        <p:nvGraphicFramePr>
          <p:cNvPr id="65556" name="Object 20"/>
          <p:cNvGraphicFramePr>
            <a:graphicFrameLocks noChangeAspect="1"/>
          </p:cNvGraphicFramePr>
          <p:nvPr/>
        </p:nvGraphicFramePr>
        <p:xfrm>
          <a:off x="7358082" y="3643314"/>
          <a:ext cx="555625" cy="642937"/>
        </p:xfrm>
        <a:graphic>
          <a:graphicData uri="http://schemas.openxmlformats.org/presentationml/2006/ole">
            <p:oleObj spid="_x0000_s1040" name="Формула" r:id="rId17" imgW="241200" imgH="393480" progId="Equation.3">
              <p:embed/>
            </p:oleObj>
          </a:graphicData>
        </a:graphic>
      </p:graphicFrame>
      <p:graphicFrame>
        <p:nvGraphicFramePr>
          <p:cNvPr id="65557" name="Object 21"/>
          <p:cNvGraphicFramePr>
            <a:graphicFrameLocks noChangeAspect="1"/>
          </p:cNvGraphicFramePr>
          <p:nvPr/>
        </p:nvGraphicFramePr>
        <p:xfrm>
          <a:off x="7286644" y="2714620"/>
          <a:ext cx="642937" cy="642938"/>
        </p:xfrm>
        <a:graphic>
          <a:graphicData uri="http://schemas.openxmlformats.org/presentationml/2006/ole">
            <p:oleObj spid="_x0000_s1041" name="Формула" r:id="rId18" imgW="279360" imgH="393480" progId="Equation.3">
              <p:embed/>
            </p:oleObj>
          </a:graphicData>
        </a:graphic>
      </p:graphicFrame>
      <p:graphicFrame>
        <p:nvGraphicFramePr>
          <p:cNvPr id="65558" name="Object 22"/>
          <p:cNvGraphicFramePr>
            <a:graphicFrameLocks noChangeAspect="1"/>
          </p:cNvGraphicFramePr>
          <p:nvPr/>
        </p:nvGraphicFramePr>
        <p:xfrm>
          <a:off x="7412038" y="1928813"/>
          <a:ext cx="576262" cy="642937"/>
        </p:xfrm>
        <a:graphic>
          <a:graphicData uri="http://schemas.openxmlformats.org/presentationml/2006/ole">
            <p:oleObj spid="_x0000_s1042" name="Формула" r:id="rId19" imgW="368280" imgH="431640" progId="Equation.3">
              <p:embed/>
            </p:oleObj>
          </a:graphicData>
        </a:graphic>
      </p:graphicFrame>
      <p:graphicFrame>
        <p:nvGraphicFramePr>
          <p:cNvPr id="65559" name="Object 23"/>
          <p:cNvGraphicFramePr>
            <a:graphicFrameLocks noChangeAspect="1"/>
          </p:cNvGraphicFramePr>
          <p:nvPr/>
        </p:nvGraphicFramePr>
        <p:xfrm>
          <a:off x="3457575" y="3643313"/>
          <a:ext cx="328607" cy="608012"/>
        </p:xfrm>
        <a:graphic>
          <a:graphicData uri="http://schemas.openxmlformats.org/presentationml/2006/ole">
            <p:oleObj spid="_x0000_s1043" name="Формула" r:id="rId20" imgW="164880" imgH="393480" progId="Equation.3">
              <p:embed/>
            </p:oleObj>
          </a:graphicData>
        </a:graphic>
      </p:graphicFrame>
      <p:graphicFrame>
        <p:nvGraphicFramePr>
          <p:cNvPr id="65560" name="Object 24"/>
          <p:cNvGraphicFramePr>
            <a:graphicFrameLocks noChangeAspect="1"/>
          </p:cNvGraphicFramePr>
          <p:nvPr/>
        </p:nvGraphicFramePr>
        <p:xfrm>
          <a:off x="5786446" y="4429132"/>
          <a:ext cx="642938" cy="642938"/>
        </p:xfrm>
        <a:graphic>
          <a:graphicData uri="http://schemas.openxmlformats.org/presentationml/2006/ole">
            <p:oleObj spid="_x0000_s1044" name="Формула" r:id="rId21" imgW="279360" imgH="393480" progId="Equation.3">
              <p:embed/>
            </p:oleObj>
          </a:graphicData>
        </a:graphic>
      </p:graphicFrame>
      <p:graphicFrame>
        <p:nvGraphicFramePr>
          <p:cNvPr id="31" name="Объект 30"/>
          <p:cNvGraphicFramePr>
            <a:graphicFrameLocks noChangeAspect="1"/>
          </p:cNvGraphicFramePr>
          <p:nvPr/>
        </p:nvGraphicFramePr>
        <p:xfrm>
          <a:off x="2428860" y="3714752"/>
          <a:ext cx="428629" cy="463552"/>
        </p:xfrm>
        <a:graphic>
          <a:graphicData uri="http://schemas.openxmlformats.org/presentationml/2006/ole">
            <p:oleObj spid="_x0000_s1045" name="Формула" r:id="rId22" imgW="126720" imgH="177480" progId="Equation.3">
              <p:embed/>
            </p:oleObj>
          </a:graphicData>
        </a:graphic>
      </p:graphicFrame>
      <p:graphicFrame>
        <p:nvGraphicFramePr>
          <p:cNvPr id="65562" name="Object 26"/>
          <p:cNvGraphicFramePr>
            <a:graphicFrameLocks noChangeAspect="1"/>
          </p:cNvGraphicFramePr>
          <p:nvPr/>
        </p:nvGraphicFramePr>
        <p:xfrm>
          <a:off x="4214810" y="2000240"/>
          <a:ext cx="428625" cy="463550"/>
        </p:xfrm>
        <a:graphic>
          <a:graphicData uri="http://schemas.openxmlformats.org/presentationml/2006/ole">
            <p:oleObj spid="_x0000_s1046" name="Формула" r:id="rId23" imgW="126720" imgH="177480" progId="Equation.3">
              <p:embed/>
            </p:oleObj>
          </a:graphicData>
        </a:graphic>
      </p:graphicFrame>
      <p:graphicFrame>
        <p:nvGraphicFramePr>
          <p:cNvPr id="65563" name="Object 27"/>
          <p:cNvGraphicFramePr>
            <a:graphicFrameLocks noChangeAspect="1"/>
          </p:cNvGraphicFramePr>
          <p:nvPr/>
        </p:nvGraphicFramePr>
        <p:xfrm>
          <a:off x="4214810" y="2857496"/>
          <a:ext cx="428625" cy="463550"/>
        </p:xfrm>
        <a:graphic>
          <a:graphicData uri="http://schemas.openxmlformats.org/presentationml/2006/ole">
            <p:oleObj spid="_x0000_s1047" name="Формула" r:id="rId24" imgW="126720" imgH="177480" progId="Equation.3">
              <p:embed/>
            </p:oleObj>
          </a:graphicData>
        </a:graphic>
      </p:graphicFrame>
      <p:graphicFrame>
        <p:nvGraphicFramePr>
          <p:cNvPr id="28" name="Объект 27"/>
          <p:cNvGraphicFramePr>
            <a:graphicFrameLocks noChangeAspect="1"/>
          </p:cNvGraphicFramePr>
          <p:nvPr/>
        </p:nvGraphicFramePr>
        <p:xfrm>
          <a:off x="6786578" y="3714752"/>
          <a:ext cx="357190" cy="428628"/>
        </p:xfrm>
        <a:graphic>
          <a:graphicData uri="http://schemas.openxmlformats.org/presentationml/2006/ole">
            <p:oleObj spid="_x0000_s1048" name="Формула" r:id="rId25" imgW="139680" imgH="139680" progId="Equation.3">
              <p:embed/>
            </p:oleObj>
          </a:graphicData>
        </a:graphic>
      </p:graphicFrame>
      <p:graphicFrame>
        <p:nvGraphicFramePr>
          <p:cNvPr id="65565" name="Object 29"/>
          <p:cNvGraphicFramePr>
            <a:graphicFrameLocks noChangeAspect="1"/>
          </p:cNvGraphicFramePr>
          <p:nvPr/>
        </p:nvGraphicFramePr>
        <p:xfrm>
          <a:off x="4214810" y="4572008"/>
          <a:ext cx="428625" cy="463550"/>
        </p:xfrm>
        <a:graphic>
          <a:graphicData uri="http://schemas.openxmlformats.org/presentationml/2006/ole">
            <p:oleObj spid="_x0000_s1049" name="Формула" r:id="rId26" imgW="126720" imgH="177480" progId="Equation.3">
              <p:embed/>
            </p:oleObj>
          </a:graphicData>
        </a:graphic>
      </p:graphicFrame>
      <p:sp>
        <p:nvSpPr>
          <p:cNvPr id="30" name="Минус 29"/>
          <p:cNvSpPr/>
          <p:nvPr/>
        </p:nvSpPr>
        <p:spPr>
          <a:xfrm>
            <a:off x="3286116" y="4786322"/>
            <a:ext cx="571504" cy="45719"/>
          </a:xfrm>
          <a:prstGeom prst="mathMin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Минус 31"/>
          <p:cNvSpPr/>
          <p:nvPr/>
        </p:nvSpPr>
        <p:spPr>
          <a:xfrm>
            <a:off x="3357554" y="5643578"/>
            <a:ext cx="571504" cy="45719"/>
          </a:xfrm>
          <a:prstGeom prst="mathMin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Минус 32"/>
          <p:cNvSpPr/>
          <p:nvPr/>
        </p:nvSpPr>
        <p:spPr>
          <a:xfrm>
            <a:off x="4143372" y="5643578"/>
            <a:ext cx="571504" cy="45719"/>
          </a:xfrm>
          <a:prstGeom prst="mathMin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Минус 33"/>
          <p:cNvSpPr/>
          <p:nvPr/>
        </p:nvSpPr>
        <p:spPr>
          <a:xfrm>
            <a:off x="4929190" y="3071810"/>
            <a:ext cx="571504" cy="45719"/>
          </a:xfrm>
          <a:prstGeom prst="mathMin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Минус 34"/>
          <p:cNvSpPr/>
          <p:nvPr/>
        </p:nvSpPr>
        <p:spPr>
          <a:xfrm>
            <a:off x="4929190" y="3929066"/>
            <a:ext cx="571504" cy="45719"/>
          </a:xfrm>
          <a:prstGeom prst="mathMin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Минус 35"/>
          <p:cNvSpPr/>
          <p:nvPr/>
        </p:nvSpPr>
        <p:spPr>
          <a:xfrm>
            <a:off x="5786446" y="3071810"/>
            <a:ext cx="571504" cy="45719"/>
          </a:xfrm>
          <a:prstGeom prst="mathMin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Минус 36"/>
          <p:cNvSpPr/>
          <p:nvPr/>
        </p:nvSpPr>
        <p:spPr>
          <a:xfrm>
            <a:off x="5786446" y="3929066"/>
            <a:ext cx="571504" cy="45719"/>
          </a:xfrm>
          <a:prstGeom prst="mathMin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Минус 37"/>
          <p:cNvSpPr/>
          <p:nvPr/>
        </p:nvSpPr>
        <p:spPr>
          <a:xfrm>
            <a:off x="7358082" y="4786322"/>
            <a:ext cx="571504" cy="45719"/>
          </a:xfrm>
          <a:prstGeom prst="mathMin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Минус 38"/>
          <p:cNvSpPr/>
          <p:nvPr/>
        </p:nvSpPr>
        <p:spPr>
          <a:xfrm>
            <a:off x="7358082" y="5643578"/>
            <a:ext cx="571504" cy="45719"/>
          </a:xfrm>
          <a:prstGeom prst="mathMin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55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55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5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55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55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5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55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55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5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55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55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5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55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55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5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55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55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65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655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655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65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655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655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65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655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655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65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655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655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65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655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655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65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655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655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65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655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655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65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655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655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65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2" dur="500" fill="hold"/>
                                        <p:tgtEl>
                                          <p:spTgt spid="655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500" fill="hold"/>
                                        <p:tgtEl>
                                          <p:spTgt spid="655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4" dur="500"/>
                                        <p:tgtEl>
                                          <p:spTgt spid="65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6908"/>
          </a:xfrm>
        </p:spPr>
        <p:txBody>
          <a:bodyPr/>
          <a:lstStyle/>
          <a:p>
            <a:r>
              <a:rPr lang="ru-RU" b="1" dirty="0" smtClean="0"/>
              <a:t>Упражнение</a:t>
            </a:r>
            <a:r>
              <a:rPr lang="en-US" b="1" dirty="0" smtClean="0"/>
              <a:t> </a:t>
            </a:r>
            <a:r>
              <a:rPr lang="ru-RU" b="1" dirty="0" smtClean="0"/>
              <a:t>2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85860"/>
            <a:ext cx="7467600" cy="5188092"/>
          </a:xfrm>
        </p:spPr>
        <p:txBody>
          <a:bodyPr/>
          <a:lstStyle/>
          <a:p>
            <a:r>
              <a:rPr lang="ru-RU" dirty="0" smtClean="0"/>
              <a:t>Найдите область определения и область значений выражений: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142976" y="2285992"/>
          <a:ext cx="6500859" cy="4071965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2166953"/>
                <a:gridCol w="2166953"/>
                <a:gridCol w="2166953"/>
              </a:tblGrid>
              <a:tr h="922433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Выражение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Область определения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Область значений</a:t>
                      </a:r>
                      <a:endParaRPr lang="ru-RU" sz="2400" b="1" dirty="0"/>
                    </a:p>
                  </a:txBody>
                  <a:tcPr/>
                </a:tc>
              </a:tr>
              <a:tr h="787383">
                <a:tc>
                  <a:txBody>
                    <a:bodyPr/>
                    <a:lstStyle/>
                    <a:p>
                      <a:pPr algn="ctr"/>
                      <a:r>
                        <a:rPr lang="en-US" sz="2400" b="1" i="1" dirty="0" smtClean="0"/>
                        <a:t>2arccos x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</a:tr>
              <a:tr h="787383">
                <a:tc>
                  <a:txBody>
                    <a:bodyPr/>
                    <a:lstStyle/>
                    <a:p>
                      <a:pPr algn="ctr"/>
                      <a:r>
                        <a:rPr lang="en-US" sz="2400" b="1" i="1" dirty="0" err="1" smtClean="0"/>
                        <a:t>arcsin</a:t>
                      </a:r>
                      <a:r>
                        <a:rPr lang="en-US" sz="2400" b="1" i="1" baseline="0" dirty="0" smtClean="0"/>
                        <a:t> 3x</a:t>
                      </a:r>
                      <a:endParaRPr lang="ru-RU" sz="24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</a:tr>
              <a:tr h="787383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 smtClean="0"/>
                        <a:t>arctg</a:t>
                      </a:r>
                      <a:r>
                        <a:rPr lang="en-US" sz="2400" b="1" dirty="0" smtClean="0"/>
                        <a:t>   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</a:tr>
              <a:tr h="787383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- </a:t>
                      </a:r>
                      <a:r>
                        <a:rPr lang="en-US" sz="2400" b="1" i="1" dirty="0" smtClean="0"/>
                        <a:t>3arcctg</a:t>
                      </a:r>
                      <a:r>
                        <a:rPr lang="en-US" sz="2400" b="1" i="1" baseline="0" dirty="0" smtClean="0"/>
                        <a:t> x</a:t>
                      </a:r>
                      <a:endParaRPr lang="ru-RU" sz="24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2714612" y="4857760"/>
          <a:ext cx="428628" cy="500066"/>
        </p:xfrm>
        <a:graphic>
          <a:graphicData uri="http://schemas.openxmlformats.org/presentationml/2006/ole">
            <p:oleObj spid="_x0000_s2050" name="Формула" r:id="rId3" imgW="241200" imgH="228600" progId="Equation.3">
              <p:embed/>
            </p:oleObj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3863975" y="3321050"/>
          <a:ext cx="1130300" cy="536575"/>
        </p:xfrm>
        <a:graphic>
          <a:graphicData uri="http://schemas.openxmlformats.org/presentationml/2006/ole">
            <p:oleObj spid="_x0000_s2051" name="Формула" r:id="rId4" imgW="368280" imgH="215640" progId="Equation.3">
              <p:embed/>
            </p:oleObj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6143636" y="3357562"/>
          <a:ext cx="1214446" cy="571504"/>
        </p:xfrm>
        <a:graphic>
          <a:graphicData uri="http://schemas.openxmlformats.org/presentationml/2006/ole">
            <p:oleObj spid="_x0000_s2052" name="Формула" r:id="rId5" imgW="406080" imgH="215640" progId="Equation.3">
              <p:embed/>
            </p:oleObj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3929058" y="4071942"/>
          <a:ext cx="1071570" cy="714380"/>
        </p:xfrm>
        <a:graphic>
          <a:graphicData uri="http://schemas.openxmlformats.org/presentationml/2006/ole">
            <p:oleObj spid="_x0000_s2053" name="Формула" r:id="rId6" imgW="545760" imgH="431640" progId="Equation.3">
              <p:embed/>
            </p:oleObj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6286512" y="4071942"/>
          <a:ext cx="928694" cy="714380"/>
        </p:xfrm>
        <a:graphic>
          <a:graphicData uri="http://schemas.openxmlformats.org/presentationml/2006/ole">
            <p:oleObj spid="_x0000_s2054" name="Формула" r:id="rId7" imgW="609480" imgH="431640" progId="Equation.3">
              <p:embed/>
            </p:oleObj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3857620" y="4929198"/>
          <a:ext cx="1285884" cy="571504"/>
        </p:xfrm>
        <a:graphic>
          <a:graphicData uri="http://schemas.openxmlformats.org/presentationml/2006/ole">
            <p:oleObj spid="_x0000_s2055" name="Формула" r:id="rId8" imgW="431640" imgH="215640" progId="Equation.3">
              <p:embed/>
            </p:oleObj>
          </a:graphicData>
        </a:graphic>
      </p:graphicFrame>
      <p:graphicFrame>
        <p:nvGraphicFramePr>
          <p:cNvPr id="66568" name="Object 8"/>
          <p:cNvGraphicFramePr>
            <a:graphicFrameLocks noChangeAspect="1"/>
          </p:cNvGraphicFramePr>
          <p:nvPr/>
        </p:nvGraphicFramePr>
        <p:xfrm>
          <a:off x="6276975" y="4857750"/>
          <a:ext cx="947738" cy="714375"/>
        </p:xfrm>
        <a:graphic>
          <a:graphicData uri="http://schemas.openxmlformats.org/presentationml/2006/ole">
            <p:oleObj spid="_x0000_s2056" name="Формула" r:id="rId9" imgW="622080" imgH="431640" progId="Equation.3">
              <p:embed/>
            </p:oleObj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3714744" y="5643578"/>
          <a:ext cx="1571636" cy="571504"/>
        </p:xfrm>
        <a:graphic>
          <a:graphicData uri="http://schemas.openxmlformats.org/presentationml/2006/ole">
            <p:oleObj spid="_x0000_s2057" name="Формула" r:id="rId10" imgW="583920" imgH="215640" progId="Equation.3">
              <p:embed/>
            </p:oleObj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6000760" y="5715016"/>
          <a:ext cx="1357322" cy="500066"/>
        </p:xfrm>
        <a:graphic>
          <a:graphicData uri="http://schemas.openxmlformats.org/presentationml/2006/ole">
            <p:oleObj spid="_x0000_s2058" name="Формула" r:id="rId11" imgW="520560" imgH="215640" progId="Equation.3">
              <p:embed/>
            </p:oleObj>
          </a:graphicData>
        </a:graphic>
      </p:graphicFrame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65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65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6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r>
              <a:rPr lang="ru-RU" b="1" dirty="0" smtClean="0"/>
              <a:t>Упражнение</a:t>
            </a:r>
            <a:r>
              <a:rPr lang="en-US" b="1" dirty="0" smtClean="0"/>
              <a:t> 3</a:t>
            </a:r>
            <a:endParaRPr lang="ru-RU" dirty="0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341438"/>
            <a:ext cx="8075613" cy="4784725"/>
          </a:xfrm>
        </p:spPr>
        <p:txBody>
          <a:bodyPr/>
          <a:lstStyle/>
          <a:p>
            <a:pPr>
              <a:buFont typeface="Courier New" pitchFamily="49" charset="0"/>
              <a:buChar char="o"/>
            </a:pPr>
            <a:r>
              <a:rPr lang="ru-RU" sz="2800" dirty="0" smtClean="0"/>
              <a:t>Имеет ли смысл выражение:</a:t>
            </a:r>
            <a:endParaRPr lang="en-US" sz="2800" dirty="0" smtClean="0"/>
          </a:p>
          <a:p>
            <a:pPr>
              <a:buFontTx/>
              <a:buNone/>
            </a:pPr>
            <a:endParaRPr lang="en-US" sz="2800" dirty="0" smtClean="0"/>
          </a:p>
          <a:p>
            <a:pPr>
              <a:buFontTx/>
              <a:buNone/>
            </a:pPr>
            <a:r>
              <a:rPr lang="en-US" sz="2800" dirty="0" err="1" smtClean="0"/>
              <a:t>arcsin</a:t>
            </a:r>
            <a:r>
              <a:rPr lang="en-US" sz="2800" dirty="0"/>
              <a:t>(-1/2)             </a:t>
            </a:r>
            <a:r>
              <a:rPr lang="en-US" sz="2800" dirty="0" err="1"/>
              <a:t>arccos</a:t>
            </a:r>
            <a:r>
              <a:rPr lang="en-US" sz="2800" dirty="0"/>
              <a:t>             </a:t>
            </a:r>
            <a:r>
              <a:rPr lang="en-US" sz="2800" dirty="0" err="1"/>
              <a:t>arcsin</a:t>
            </a:r>
            <a:r>
              <a:rPr lang="en-US" sz="2800" dirty="0"/>
              <a:t>(3 -       )</a:t>
            </a:r>
          </a:p>
          <a:p>
            <a:pPr>
              <a:buFontTx/>
              <a:buNone/>
            </a:pPr>
            <a:r>
              <a:rPr lang="ru-RU" sz="2800" dirty="0"/>
              <a:t>   </a:t>
            </a:r>
            <a:r>
              <a:rPr lang="ru-RU" sz="2800" b="1" dirty="0">
                <a:solidFill>
                  <a:srgbClr val="FF0000"/>
                </a:solidFill>
              </a:rPr>
              <a:t> да</a:t>
            </a:r>
            <a:r>
              <a:rPr lang="ru-RU" sz="2800" b="1" dirty="0"/>
              <a:t>                          </a:t>
            </a:r>
            <a:r>
              <a:rPr lang="ru-RU" sz="2800" b="1" dirty="0">
                <a:solidFill>
                  <a:schemeClr val="accent2"/>
                </a:solidFill>
              </a:rPr>
              <a:t>нет</a:t>
            </a:r>
            <a:r>
              <a:rPr lang="ru-RU" sz="2800" b="1" dirty="0"/>
              <a:t>                       </a:t>
            </a:r>
            <a:r>
              <a:rPr lang="ru-RU" sz="2800" b="1" dirty="0" err="1">
                <a:solidFill>
                  <a:schemeClr val="accent2"/>
                </a:solidFill>
              </a:rPr>
              <a:t>нет</a:t>
            </a:r>
            <a:endParaRPr lang="en-US" sz="2800" b="1" dirty="0">
              <a:solidFill>
                <a:schemeClr val="accent2"/>
              </a:solidFill>
            </a:endParaRPr>
          </a:p>
          <a:p>
            <a:pPr>
              <a:buFontTx/>
              <a:buNone/>
            </a:pPr>
            <a:endParaRPr lang="en-US" sz="2800" dirty="0">
              <a:solidFill>
                <a:schemeClr val="accent2"/>
              </a:solidFill>
            </a:endParaRPr>
          </a:p>
          <a:p>
            <a:pPr>
              <a:buFontTx/>
              <a:buNone/>
            </a:pPr>
            <a:r>
              <a:rPr lang="en-US" sz="2800" dirty="0"/>
              <a:t>arcsin1,5             </a:t>
            </a:r>
            <a:r>
              <a:rPr lang="en-US" sz="2800" dirty="0" err="1"/>
              <a:t>arccos</a:t>
            </a:r>
            <a:r>
              <a:rPr lang="en-US" sz="2800" dirty="0"/>
              <a:t>(-      +1 )        </a:t>
            </a:r>
            <a:r>
              <a:rPr lang="en-US" sz="2800" dirty="0" err="1"/>
              <a:t>arccos</a:t>
            </a:r>
            <a:endParaRPr lang="ru-RU" sz="2800" dirty="0"/>
          </a:p>
          <a:p>
            <a:pPr>
              <a:buFontTx/>
              <a:buNone/>
            </a:pPr>
            <a:r>
              <a:rPr lang="ru-RU" sz="2800" dirty="0"/>
              <a:t>    </a:t>
            </a:r>
            <a:r>
              <a:rPr lang="ru-RU" sz="2800" b="1" dirty="0">
                <a:solidFill>
                  <a:schemeClr val="accent2"/>
                </a:solidFill>
              </a:rPr>
              <a:t>нет</a:t>
            </a:r>
            <a:r>
              <a:rPr lang="ru-RU" sz="2800" b="1" dirty="0"/>
              <a:t>                        </a:t>
            </a:r>
            <a:r>
              <a:rPr lang="ru-RU" sz="2800" b="1" dirty="0">
                <a:solidFill>
                  <a:srgbClr val="FF0000"/>
                </a:solidFill>
              </a:rPr>
              <a:t>да</a:t>
            </a:r>
            <a:r>
              <a:rPr lang="ru-RU" sz="2800" b="1" dirty="0"/>
              <a:t>                           </a:t>
            </a:r>
            <a:r>
              <a:rPr lang="ru-RU" sz="2800" b="1" dirty="0" err="1">
                <a:solidFill>
                  <a:srgbClr val="FF0000"/>
                </a:solidFill>
              </a:rPr>
              <a:t>да</a:t>
            </a:r>
            <a:endParaRPr lang="ru-RU" sz="2800" b="1" dirty="0">
              <a:solidFill>
                <a:srgbClr val="FF0000"/>
              </a:solidFill>
            </a:endParaRPr>
          </a:p>
        </p:txBody>
      </p:sp>
      <p:graphicFrame>
        <p:nvGraphicFramePr>
          <p:cNvPr id="38919" name="Object 7"/>
          <p:cNvGraphicFramePr>
            <a:graphicFrameLocks noChangeAspect="1"/>
          </p:cNvGraphicFramePr>
          <p:nvPr>
            <p:ph sz="quarter" idx="2"/>
          </p:nvPr>
        </p:nvGraphicFramePr>
        <p:xfrm>
          <a:off x="4714875" y="2428875"/>
          <a:ext cx="431800" cy="431800"/>
        </p:xfrm>
        <a:graphic>
          <a:graphicData uri="http://schemas.openxmlformats.org/presentationml/2006/ole">
            <p:oleObj spid="_x0000_s3074" name="Формула" r:id="rId4" imgW="228600" imgH="228600" progId="Equation.3">
              <p:embed/>
            </p:oleObj>
          </a:graphicData>
        </a:graphic>
      </p:graphicFrame>
      <p:graphicFrame>
        <p:nvGraphicFramePr>
          <p:cNvPr id="38921" name="Object 9"/>
          <p:cNvGraphicFramePr>
            <a:graphicFrameLocks noChangeAspect="1"/>
          </p:cNvGraphicFramePr>
          <p:nvPr>
            <p:ph sz="quarter" idx="3"/>
          </p:nvPr>
        </p:nvGraphicFramePr>
        <p:xfrm>
          <a:off x="7429500" y="2357438"/>
          <a:ext cx="647700" cy="466725"/>
        </p:xfrm>
        <a:graphic>
          <a:graphicData uri="http://schemas.openxmlformats.org/presentationml/2006/ole">
            <p:oleObj spid="_x0000_s3075" name="Формула" r:id="rId5" imgW="317160" imgH="228600" progId="Equation.3">
              <p:embed/>
            </p:oleObj>
          </a:graphicData>
        </a:graphic>
      </p:graphicFrame>
      <p:graphicFrame>
        <p:nvGraphicFramePr>
          <p:cNvPr id="38923" name="Object 11"/>
          <p:cNvGraphicFramePr>
            <a:graphicFrameLocks noChangeAspect="1"/>
          </p:cNvGraphicFramePr>
          <p:nvPr/>
        </p:nvGraphicFramePr>
        <p:xfrm>
          <a:off x="7786710" y="3786190"/>
          <a:ext cx="376238" cy="898525"/>
        </p:xfrm>
        <a:graphic>
          <a:graphicData uri="http://schemas.openxmlformats.org/presentationml/2006/ole">
            <p:oleObj spid="_x0000_s3076" name="Формула" r:id="rId6" imgW="164880" imgH="393480" progId="Equation.3">
              <p:embed/>
            </p:oleObj>
          </a:graphicData>
        </a:graphic>
      </p:graphicFrame>
      <p:graphicFrame>
        <p:nvGraphicFramePr>
          <p:cNvPr id="38924" name="Object 12"/>
          <p:cNvGraphicFramePr>
            <a:graphicFrameLocks noChangeAspect="1"/>
          </p:cNvGraphicFramePr>
          <p:nvPr/>
        </p:nvGraphicFramePr>
        <p:xfrm>
          <a:off x="4572000" y="3857628"/>
          <a:ext cx="503238" cy="503238"/>
        </p:xfrm>
        <a:graphic>
          <a:graphicData uri="http://schemas.openxmlformats.org/presentationml/2006/ole">
            <p:oleObj spid="_x0000_s3077" name="Формула" r:id="rId7" imgW="22860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8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8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8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7467600" cy="796908"/>
          </a:xfrm>
        </p:spPr>
        <p:txBody>
          <a:bodyPr/>
          <a:lstStyle/>
          <a:p>
            <a:r>
              <a:rPr lang="ru-RU" b="1" dirty="0" smtClean="0"/>
              <a:t>Упражнение</a:t>
            </a:r>
            <a:r>
              <a:rPr lang="en-US" b="1" dirty="0" smtClean="0"/>
              <a:t> </a:t>
            </a:r>
            <a:r>
              <a:rPr lang="ru-RU" b="1" dirty="0" smtClean="0"/>
              <a:t>4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500174"/>
            <a:ext cx="7467600" cy="4973778"/>
          </a:xfrm>
        </p:spPr>
        <p:txBody>
          <a:bodyPr>
            <a:normAutofit/>
          </a:bodyPr>
          <a:lstStyle/>
          <a:p>
            <a:r>
              <a:rPr lang="ru-RU" dirty="0" smtClean="0"/>
              <a:t>Сравните числа: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en-US" dirty="0" smtClean="0"/>
              <a:t>    </a:t>
            </a:r>
            <a:r>
              <a:rPr lang="ru-RU" dirty="0" smtClean="0"/>
              <a:t>                                    </a:t>
            </a:r>
            <a:r>
              <a:rPr lang="en-US" dirty="0" smtClean="0"/>
              <a:t>&lt;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en-US" dirty="0" smtClean="0"/>
              <a:t>                                       &gt;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en-US" dirty="0" smtClean="0"/>
              <a:t>                                       &lt;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en-US" dirty="0" smtClean="0"/>
              <a:t>                                       &lt;</a:t>
            </a:r>
            <a:endParaRPr lang="ru-RU" dirty="0" smtClean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1571604" y="2000240"/>
          <a:ext cx="2143140" cy="928694"/>
        </p:xfrm>
        <a:graphic>
          <a:graphicData uri="http://schemas.openxmlformats.org/presentationml/2006/ole">
            <p:oleObj spid="_x0000_s4098" name="Формула" r:id="rId3" imgW="825480" imgH="431640" progId="Equation.3">
              <p:embed/>
            </p:oleObj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4429124" y="2000240"/>
          <a:ext cx="2071702" cy="860428"/>
        </p:xfrm>
        <a:graphic>
          <a:graphicData uri="http://schemas.openxmlformats.org/presentationml/2006/ole">
            <p:oleObj spid="_x0000_s4099" name="Формула" r:id="rId4" imgW="850680" imgH="431640" progId="Equation.3">
              <p:embed/>
            </p:oleObj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1428728" y="3143248"/>
          <a:ext cx="1857388" cy="571504"/>
        </p:xfrm>
        <a:graphic>
          <a:graphicData uri="http://schemas.openxmlformats.org/presentationml/2006/ole">
            <p:oleObj spid="_x0000_s4100" name="Формула" r:id="rId5" imgW="634680" imgH="203040" progId="Equation.3">
              <p:embed/>
            </p:oleObj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4572000" y="3071810"/>
          <a:ext cx="1928826" cy="571504"/>
        </p:xfrm>
        <a:graphic>
          <a:graphicData uri="http://schemas.openxmlformats.org/presentationml/2006/ole">
            <p:oleObj spid="_x0000_s4101" name="Формула" r:id="rId6" imgW="634680" imgH="203040" progId="Equation.3">
              <p:embed/>
            </p:oleObj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1571604" y="4000504"/>
          <a:ext cx="1428760" cy="785818"/>
        </p:xfrm>
        <a:graphic>
          <a:graphicData uri="http://schemas.openxmlformats.org/presentationml/2006/ole">
            <p:oleObj spid="_x0000_s4102" name="Формула" r:id="rId7" imgW="520560" imgH="393480" progId="Equation.3">
              <p:embed/>
            </p:oleObj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1500166" y="5143512"/>
          <a:ext cx="1714512" cy="587062"/>
        </p:xfrm>
        <a:graphic>
          <a:graphicData uri="http://schemas.openxmlformats.org/presentationml/2006/ole">
            <p:oleObj spid="_x0000_s4103" name="Формула" r:id="rId8" imgW="431640" imgH="203040" progId="Equation.3">
              <p:embed/>
            </p:oleObj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4714876" y="3929066"/>
          <a:ext cx="1428760" cy="785818"/>
        </p:xfrm>
        <a:graphic>
          <a:graphicData uri="http://schemas.openxmlformats.org/presentationml/2006/ole">
            <p:oleObj spid="_x0000_s4104" name="Формула" r:id="rId9" imgW="533160" imgH="393480" progId="Equation.3">
              <p:embed/>
            </p:oleObj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4643438" y="5143512"/>
          <a:ext cx="1643074" cy="571504"/>
        </p:xfrm>
        <a:graphic>
          <a:graphicData uri="http://schemas.openxmlformats.org/presentationml/2006/ole">
            <p:oleObj spid="_x0000_s4105" name="Формула" r:id="rId10" imgW="533160" imgH="203040" progId="Equation.3">
              <p:embed/>
            </p:oleObj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4106" name="Формула" r:id="rId11" imgW="114120" imgH="215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14290"/>
            <a:ext cx="8186766" cy="6429420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en-US" sz="3600" b="1" dirty="0" smtClean="0">
                <a:solidFill>
                  <a:schemeClr val="tx2"/>
                </a:solidFill>
                <a:cs typeface="Arial" pitchFamily="34" charset="0"/>
              </a:rPr>
              <a:t>   </a:t>
            </a:r>
            <a:r>
              <a:rPr lang="ru-RU" sz="3600" b="1" dirty="0" smtClean="0">
                <a:solidFill>
                  <a:schemeClr val="tx2"/>
                </a:solidFill>
                <a:cs typeface="Arial" pitchFamily="34" charset="0"/>
              </a:rPr>
              <a:t>Функция </a:t>
            </a:r>
            <a:r>
              <a:rPr lang="ru-RU" sz="3600" b="1" i="1" dirty="0" smtClean="0">
                <a:solidFill>
                  <a:schemeClr val="tx2"/>
                </a:solidFill>
                <a:cs typeface="Arial" pitchFamily="34" charset="0"/>
              </a:rPr>
              <a:t>у = </a:t>
            </a:r>
            <a:r>
              <a:rPr lang="en-US" sz="3600" b="1" i="1" dirty="0" err="1" smtClean="0">
                <a:solidFill>
                  <a:schemeClr val="tx2"/>
                </a:solidFill>
                <a:cs typeface="Arial" pitchFamily="34" charset="0"/>
              </a:rPr>
              <a:t>arctg</a:t>
            </a:r>
            <a:r>
              <a:rPr lang="en-US" sz="3600" b="1" i="1" dirty="0" smtClean="0">
                <a:solidFill>
                  <a:schemeClr val="tx2"/>
                </a:solidFill>
                <a:cs typeface="Arial" pitchFamily="34" charset="0"/>
              </a:rPr>
              <a:t> x</a:t>
            </a:r>
            <a:endParaRPr lang="ru-RU" sz="2800" i="1" dirty="0" smtClean="0"/>
          </a:p>
          <a:p>
            <a:pPr algn="ctr">
              <a:buNone/>
            </a:pPr>
            <a:endParaRPr lang="en-US" sz="2800" dirty="0" smtClean="0"/>
          </a:p>
          <a:p>
            <a:pPr algn="ctr">
              <a:buNone/>
            </a:pPr>
            <a:endParaRPr lang="en-US" sz="3600" dirty="0" smtClean="0"/>
          </a:p>
          <a:p>
            <a:pPr algn="ctr">
              <a:buNone/>
            </a:pPr>
            <a:endParaRPr lang="en-US" sz="3600" dirty="0" smtClean="0"/>
          </a:p>
          <a:p>
            <a:pPr algn="ctr">
              <a:buNone/>
            </a:pPr>
            <a:endParaRPr lang="en-US" sz="3600" dirty="0" smtClean="0"/>
          </a:p>
          <a:p>
            <a:pPr algn="ctr">
              <a:buNone/>
            </a:pPr>
            <a:endParaRPr lang="en-US" sz="3600" dirty="0" smtClean="0"/>
          </a:p>
          <a:p>
            <a:pPr algn="ctr">
              <a:buNone/>
            </a:pPr>
            <a:endParaRPr lang="en-US" sz="3600" dirty="0" smtClean="0"/>
          </a:p>
          <a:p>
            <a:pPr algn="ctr">
              <a:buNone/>
            </a:pPr>
            <a:endParaRPr lang="en-US" sz="3600" dirty="0" smtClean="0"/>
          </a:p>
          <a:p>
            <a:pPr algn="ctr">
              <a:buNone/>
            </a:pPr>
            <a:endParaRPr lang="en-US" sz="3600" dirty="0" smtClean="0"/>
          </a:p>
          <a:p>
            <a:pPr marL="457200" lvl="0" indent="-457200">
              <a:buFont typeface="Courier New" pitchFamily="49" charset="0"/>
              <a:buChar char="o"/>
            </a:pPr>
            <a:r>
              <a:rPr lang="ru-RU" sz="3100" dirty="0" smtClean="0"/>
              <a:t>D (</a:t>
            </a:r>
            <a:r>
              <a:rPr lang="ru-RU" sz="3100" i="1" dirty="0" err="1" smtClean="0"/>
              <a:t>f</a:t>
            </a:r>
            <a:r>
              <a:rPr lang="ru-RU" sz="3100" dirty="0" smtClean="0"/>
              <a:t>) = </a:t>
            </a:r>
            <a:r>
              <a:rPr lang="en-US" sz="3100" dirty="0" smtClean="0"/>
              <a:t>(- ∞; +∞). 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sz="3100" dirty="0" smtClean="0"/>
              <a:t>E (</a:t>
            </a:r>
            <a:r>
              <a:rPr lang="en-US" sz="3100" i="1" dirty="0" smtClean="0"/>
              <a:t>f</a:t>
            </a:r>
            <a:r>
              <a:rPr lang="en-US" sz="3100" dirty="0" smtClean="0"/>
              <a:t>) = </a:t>
            </a:r>
            <a:r>
              <a:rPr lang="ru-RU" sz="3100" dirty="0" smtClean="0"/>
              <a:t>(</a:t>
            </a:r>
            <a:r>
              <a:rPr lang="en-US" sz="3100" dirty="0" smtClean="0"/>
              <a:t>         </a:t>
            </a:r>
            <a:r>
              <a:rPr lang="ru-RU" sz="3100" dirty="0" smtClean="0"/>
              <a:t>)</a:t>
            </a:r>
            <a:r>
              <a:rPr lang="en-US" sz="3100" dirty="0" smtClean="0"/>
              <a:t>.</a:t>
            </a:r>
            <a:endParaRPr lang="ru-RU" sz="3100" dirty="0" smtClean="0"/>
          </a:p>
          <a:p>
            <a:pPr marL="457200" lvl="0" indent="-457200">
              <a:buFont typeface="Courier New" pitchFamily="49" charset="0"/>
              <a:buChar char="o"/>
            </a:pPr>
            <a:r>
              <a:rPr lang="ru-RU" sz="3100" dirty="0" smtClean="0"/>
              <a:t>Функция нечётная:</a:t>
            </a:r>
            <a:r>
              <a:rPr lang="en-US" sz="3100" dirty="0" smtClean="0"/>
              <a:t> </a:t>
            </a:r>
          </a:p>
          <a:p>
            <a:pPr marL="457200" lvl="0" indent="-457200">
              <a:buFont typeface="Courier New" pitchFamily="49" charset="0"/>
              <a:buChar char="o"/>
            </a:pPr>
            <a:r>
              <a:rPr lang="ru-RU" sz="3100" dirty="0" smtClean="0"/>
              <a:t>Функция возрастает</a:t>
            </a:r>
            <a:r>
              <a:rPr lang="en-US" sz="3100" dirty="0" smtClean="0"/>
              <a:t>.</a:t>
            </a:r>
          </a:p>
          <a:p>
            <a:pPr marL="457200" lvl="0" indent="-457200">
              <a:buClr>
                <a:schemeClr val="accent1">
                  <a:lumMod val="75000"/>
                </a:schemeClr>
              </a:buClr>
              <a:buFont typeface="Courier New" pitchFamily="49" charset="0"/>
              <a:buChar char="o"/>
            </a:pPr>
            <a:r>
              <a:rPr lang="ru-RU" sz="3100" dirty="0" smtClean="0"/>
              <a:t>Функция непрерывна</a:t>
            </a:r>
            <a:r>
              <a:rPr lang="en-US" sz="3100" dirty="0" smtClean="0"/>
              <a:t>. </a:t>
            </a:r>
          </a:p>
          <a:p>
            <a:pPr marL="457200" lvl="0" indent="-457200">
              <a:buNone/>
            </a:pPr>
            <a:r>
              <a:rPr lang="en-US" sz="3100" dirty="0" smtClean="0"/>
              <a:t> </a:t>
            </a:r>
            <a:endParaRPr lang="ru-RU" sz="3100" dirty="0"/>
          </a:p>
        </p:txBody>
      </p:sp>
      <p:cxnSp>
        <p:nvCxnSpPr>
          <p:cNvPr id="7" name="Прямая со стрелкой 6"/>
          <p:cNvCxnSpPr/>
          <p:nvPr/>
        </p:nvCxnSpPr>
        <p:spPr>
          <a:xfrm>
            <a:off x="2143108" y="2714620"/>
            <a:ext cx="4860000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rot="5400000" flipH="1" flipV="1">
            <a:off x="3257438" y="2457546"/>
            <a:ext cx="2772000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Дуга 19"/>
          <p:cNvSpPr/>
          <p:nvPr/>
        </p:nvSpPr>
        <p:spPr>
          <a:xfrm rot="5400000">
            <a:off x="6173438" y="398802"/>
            <a:ext cx="1620000" cy="4680000"/>
          </a:xfrm>
          <a:prstGeom prst="arc">
            <a:avLst>
              <a:gd name="adj1" fmla="val 5423520"/>
              <a:gd name="adj2" fmla="val 10896390"/>
            </a:avLst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21" name="Дуга 20"/>
          <p:cNvSpPr/>
          <p:nvPr/>
        </p:nvSpPr>
        <p:spPr>
          <a:xfrm rot="-5400000">
            <a:off x="1530000" y="255926"/>
            <a:ext cx="1620000" cy="4680000"/>
          </a:xfrm>
          <a:prstGeom prst="arc">
            <a:avLst>
              <a:gd name="adj1" fmla="val 5572859"/>
              <a:gd name="adj2" fmla="val 10737917"/>
            </a:avLst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>
            <a:off x="2285984" y="1857364"/>
            <a:ext cx="4860000" cy="1588"/>
          </a:xfrm>
          <a:prstGeom prst="line">
            <a:avLst/>
          </a:prstGeom>
          <a:ln>
            <a:prstDash val="lg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2285984" y="3500438"/>
            <a:ext cx="4824000" cy="1588"/>
          </a:xfrm>
          <a:prstGeom prst="line">
            <a:avLst/>
          </a:prstGeom>
          <a:ln>
            <a:prstDash val="lg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75777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3108" y="4572008"/>
            <a:ext cx="785818" cy="571504"/>
          </a:xfrm>
          <a:prstGeom prst="rect">
            <a:avLst/>
          </a:prstGeom>
          <a:noFill/>
        </p:spPr>
      </p:pic>
      <p:pic>
        <p:nvPicPr>
          <p:cNvPr id="75780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14810" y="5000636"/>
            <a:ext cx="3000396" cy="428628"/>
          </a:xfrm>
          <a:prstGeom prst="rect">
            <a:avLst/>
          </a:prstGeom>
          <a:noFill/>
        </p:spPr>
      </p:pic>
      <p:sp>
        <p:nvSpPr>
          <p:cNvPr id="75782" name="Rectangle 6"/>
          <p:cNvSpPr>
            <a:spLocks noChangeArrowheads="1"/>
          </p:cNvSpPr>
          <p:nvPr/>
        </p:nvSpPr>
        <p:spPr bwMode="auto">
          <a:xfrm>
            <a:off x="0" y="238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786578" y="271462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x</a:t>
            </a:r>
            <a:endParaRPr lang="ru-RU" sz="2400" i="1" dirty="0"/>
          </a:p>
        </p:txBody>
      </p:sp>
      <p:sp>
        <p:nvSpPr>
          <p:cNvPr id="7578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5783" name="Picture 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86314" y="1428736"/>
            <a:ext cx="214314" cy="500066"/>
          </a:xfrm>
          <a:prstGeom prst="rect">
            <a:avLst/>
          </a:prstGeom>
          <a:noFill/>
        </p:spPr>
      </p:pic>
      <p:sp>
        <p:nvSpPr>
          <p:cNvPr id="7578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" name="TextBox 26"/>
          <p:cNvSpPr txBox="1"/>
          <p:nvPr/>
        </p:nvSpPr>
        <p:spPr>
          <a:xfrm>
            <a:off x="4286248" y="2357430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0</a:t>
            </a:r>
            <a:endParaRPr lang="ru-RU" sz="2400" dirty="0"/>
          </a:p>
        </p:txBody>
      </p:sp>
      <p:sp>
        <p:nvSpPr>
          <p:cNvPr id="28" name="TextBox 27"/>
          <p:cNvSpPr txBox="1"/>
          <p:nvPr/>
        </p:nvSpPr>
        <p:spPr>
          <a:xfrm>
            <a:off x="4214810" y="1071546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y</a:t>
            </a:r>
            <a:endParaRPr lang="ru-RU" sz="2400" i="1" dirty="0"/>
          </a:p>
        </p:txBody>
      </p:sp>
      <p:sp>
        <p:nvSpPr>
          <p:cNvPr id="75788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5787" name="Picture 11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43438" y="3357562"/>
            <a:ext cx="428628" cy="605991"/>
          </a:xfrm>
          <a:prstGeom prst="rect">
            <a:avLst/>
          </a:prstGeom>
          <a:noFill/>
        </p:spPr>
      </p:pic>
      <p:sp>
        <p:nvSpPr>
          <p:cNvPr id="75790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60"/>
                            </p:stCondLst>
                            <p:childTnLst>
                              <p:par>
                                <p:cTn id="26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920"/>
                            </p:stCondLst>
                            <p:childTnLst>
                              <p:par>
                                <p:cTn id="3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57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57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420"/>
                            </p:stCondLst>
                            <p:childTnLst>
                              <p:par>
                                <p:cTn id="37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8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8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100"/>
                            </p:stCondLst>
                            <p:childTnLst>
                              <p:par>
                                <p:cTn id="43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757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757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600"/>
                            </p:stCondLst>
                            <p:childTnLst>
                              <p:par>
                                <p:cTn id="48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360"/>
                            </p:stCondLst>
                            <p:childTnLst>
                              <p:par>
                                <p:cTn id="54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0034" y="214290"/>
            <a:ext cx="8115328" cy="6357982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sz="3600" b="1" dirty="0" smtClean="0">
                <a:solidFill>
                  <a:schemeClr val="tx2"/>
                </a:solidFill>
                <a:cs typeface="Arial" pitchFamily="34" charset="0"/>
              </a:rPr>
              <a:t>Функция </a:t>
            </a:r>
            <a:r>
              <a:rPr lang="ru-RU" sz="3600" b="1" i="1" dirty="0" smtClean="0">
                <a:solidFill>
                  <a:schemeClr val="tx2"/>
                </a:solidFill>
                <a:cs typeface="Arial" pitchFamily="34" charset="0"/>
              </a:rPr>
              <a:t>у = </a:t>
            </a:r>
            <a:r>
              <a:rPr lang="en-US" sz="3600" b="1" i="1" dirty="0" err="1" smtClean="0">
                <a:solidFill>
                  <a:schemeClr val="tx2"/>
                </a:solidFill>
                <a:cs typeface="Arial" pitchFamily="34" charset="0"/>
              </a:rPr>
              <a:t>ar</a:t>
            </a:r>
            <a:r>
              <a:rPr lang="ru-RU" sz="3600" b="1" i="1" dirty="0" smtClean="0">
                <a:solidFill>
                  <a:schemeClr val="tx2"/>
                </a:solidFill>
                <a:cs typeface="Arial" pitchFamily="34" charset="0"/>
              </a:rPr>
              <a:t>с</a:t>
            </a:r>
            <a:r>
              <a:rPr lang="en-US" sz="3600" b="1" i="1" dirty="0" err="1" smtClean="0">
                <a:solidFill>
                  <a:schemeClr val="tx2"/>
                </a:solidFill>
                <a:cs typeface="Arial" pitchFamily="34" charset="0"/>
              </a:rPr>
              <a:t>ctg</a:t>
            </a:r>
            <a:r>
              <a:rPr lang="en-US" sz="3600" b="1" i="1" dirty="0" smtClean="0">
                <a:solidFill>
                  <a:schemeClr val="tx2"/>
                </a:solidFill>
                <a:cs typeface="Arial" pitchFamily="34" charset="0"/>
              </a:rPr>
              <a:t> x</a:t>
            </a:r>
            <a:endParaRPr lang="ru-RU" sz="3600" b="1" i="1" dirty="0" smtClean="0">
              <a:solidFill>
                <a:schemeClr val="tx2"/>
              </a:solidFill>
              <a:cs typeface="Arial" pitchFamily="34" charset="0"/>
            </a:endParaRPr>
          </a:p>
          <a:p>
            <a:pPr algn="ctr">
              <a:buFont typeface="Courier New" pitchFamily="49" charset="0"/>
              <a:buChar char="o"/>
            </a:pPr>
            <a:endParaRPr lang="ru-RU" sz="3600" b="1" i="1" dirty="0" smtClean="0">
              <a:solidFill>
                <a:schemeClr val="tx2"/>
              </a:solidFill>
              <a:cs typeface="Arial" pitchFamily="34" charset="0"/>
            </a:endParaRPr>
          </a:p>
          <a:p>
            <a:pPr algn="ctr">
              <a:buFont typeface="Courier New" pitchFamily="49" charset="0"/>
              <a:buChar char="o"/>
            </a:pPr>
            <a:endParaRPr lang="ru-RU" sz="3600" b="1" i="1" dirty="0" smtClean="0">
              <a:solidFill>
                <a:schemeClr val="tx2"/>
              </a:solidFill>
              <a:cs typeface="Arial" pitchFamily="34" charset="0"/>
            </a:endParaRPr>
          </a:p>
          <a:p>
            <a:pPr algn="ctr">
              <a:buFont typeface="Courier New" pitchFamily="49" charset="0"/>
              <a:buChar char="o"/>
            </a:pPr>
            <a:endParaRPr lang="ru-RU" sz="3600" b="1" i="1" dirty="0" smtClean="0">
              <a:solidFill>
                <a:schemeClr val="tx2"/>
              </a:solidFill>
              <a:cs typeface="Arial" pitchFamily="34" charset="0"/>
            </a:endParaRPr>
          </a:p>
          <a:p>
            <a:pPr algn="ctr">
              <a:buFont typeface="Courier New" pitchFamily="49" charset="0"/>
              <a:buChar char="o"/>
            </a:pPr>
            <a:endParaRPr lang="ru-RU" sz="3600" b="1" i="1" dirty="0" smtClean="0">
              <a:solidFill>
                <a:schemeClr val="tx2"/>
              </a:solidFill>
              <a:cs typeface="Arial" pitchFamily="34" charset="0"/>
            </a:endParaRPr>
          </a:p>
          <a:p>
            <a:pPr algn="ctr">
              <a:buFont typeface="Courier New" pitchFamily="49" charset="0"/>
              <a:buChar char="o"/>
            </a:pPr>
            <a:endParaRPr lang="ru-RU" sz="3600" b="1" i="1" dirty="0" smtClean="0">
              <a:solidFill>
                <a:schemeClr val="tx2"/>
              </a:solidFill>
              <a:cs typeface="Arial" pitchFamily="34" charset="0"/>
            </a:endParaRPr>
          </a:p>
          <a:p>
            <a:pPr>
              <a:buFont typeface="Courier New" pitchFamily="49" charset="0"/>
              <a:buChar char="o"/>
            </a:pPr>
            <a:endParaRPr lang="ru-RU" dirty="0" smtClean="0"/>
          </a:p>
          <a:p>
            <a:pPr>
              <a:buFont typeface="Courier New" pitchFamily="49" charset="0"/>
              <a:buChar char="o"/>
            </a:pPr>
            <a:endParaRPr lang="ru-RU" dirty="0" smtClean="0"/>
          </a:p>
          <a:p>
            <a:pPr lvl="0">
              <a:buFont typeface="Courier New" pitchFamily="49" charset="0"/>
              <a:buChar char="o"/>
            </a:pPr>
            <a:r>
              <a:rPr lang="ru-RU" sz="2800" dirty="0" smtClean="0"/>
              <a:t>D (</a:t>
            </a:r>
            <a:r>
              <a:rPr lang="ru-RU" sz="2800" i="1" dirty="0" err="1" smtClean="0"/>
              <a:t>f</a:t>
            </a:r>
            <a:r>
              <a:rPr lang="ru-RU" sz="2800" dirty="0" smtClean="0"/>
              <a:t>) = </a:t>
            </a:r>
            <a:r>
              <a:rPr lang="en-US" sz="2800" dirty="0" smtClean="0"/>
              <a:t>(- ∞; +∞).</a:t>
            </a:r>
            <a:endParaRPr lang="ru-RU" sz="2800" dirty="0" smtClean="0"/>
          </a:p>
          <a:p>
            <a:pPr>
              <a:buFont typeface="Courier New" pitchFamily="49" charset="0"/>
              <a:buChar char="o"/>
            </a:pPr>
            <a:r>
              <a:rPr lang="en-US" sz="2800" dirty="0" smtClean="0"/>
              <a:t>E (</a:t>
            </a:r>
            <a:r>
              <a:rPr lang="en-US" sz="2800" i="1" dirty="0" smtClean="0"/>
              <a:t>f</a:t>
            </a:r>
            <a:r>
              <a:rPr lang="en-US" sz="2800" dirty="0" smtClean="0"/>
              <a:t>) = </a:t>
            </a:r>
            <a:r>
              <a:rPr lang="ru-RU" sz="2800" dirty="0" smtClean="0"/>
              <a:t>(0; </a:t>
            </a:r>
            <a:r>
              <a:rPr lang="en-US" sz="2800" dirty="0" smtClean="0"/>
              <a:t>   </a:t>
            </a:r>
            <a:r>
              <a:rPr lang="ru-RU" sz="2800" dirty="0" smtClean="0"/>
              <a:t>)</a:t>
            </a:r>
            <a:r>
              <a:rPr lang="en-US" sz="2800" dirty="0" smtClean="0"/>
              <a:t>.</a:t>
            </a:r>
            <a:endParaRPr lang="ru-RU" sz="2800" dirty="0" smtClean="0"/>
          </a:p>
          <a:p>
            <a:pPr lvl="0">
              <a:buFont typeface="Courier New" pitchFamily="49" charset="0"/>
              <a:buChar char="o"/>
            </a:pPr>
            <a:r>
              <a:rPr lang="ru-RU" sz="2800" dirty="0" smtClean="0"/>
              <a:t>Функция не является ни чётной, ни нечётной.</a:t>
            </a:r>
          </a:p>
          <a:p>
            <a:pPr lvl="0">
              <a:buFont typeface="Courier New" pitchFamily="49" charset="0"/>
              <a:buChar char="o"/>
            </a:pPr>
            <a:r>
              <a:rPr lang="ru-RU" sz="2800" dirty="0" smtClean="0"/>
              <a:t>Функция убывает.</a:t>
            </a:r>
          </a:p>
          <a:p>
            <a:pPr>
              <a:buFont typeface="Courier New" pitchFamily="49" charset="0"/>
              <a:buChar char="o"/>
            </a:pPr>
            <a:r>
              <a:rPr lang="ru-RU" sz="2800" dirty="0" smtClean="0"/>
              <a:t>Функция непрерывна</a:t>
            </a:r>
            <a:r>
              <a:rPr lang="en-US" sz="2800" dirty="0" smtClean="0"/>
              <a:t>.</a:t>
            </a:r>
            <a:endParaRPr lang="ru-RU" sz="2800" dirty="0"/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2285984" y="3429000"/>
            <a:ext cx="4929222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rot="5400000" flipH="1" flipV="1">
            <a:off x="3072596" y="2499512"/>
            <a:ext cx="3143272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2143108" y="1643050"/>
            <a:ext cx="4929222" cy="1588"/>
          </a:xfrm>
          <a:prstGeom prst="line">
            <a:avLst/>
          </a:prstGeom>
          <a:ln>
            <a:prstDash val="lg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Дуга 9"/>
          <p:cNvSpPr/>
          <p:nvPr/>
        </p:nvSpPr>
        <p:spPr>
          <a:xfrm rot="5400000">
            <a:off x="6173438" y="113050"/>
            <a:ext cx="1620000" cy="4680000"/>
          </a:xfrm>
          <a:prstGeom prst="arc">
            <a:avLst>
              <a:gd name="adj1" fmla="val 125387"/>
              <a:gd name="adj2" fmla="val 5395894"/>
            </a:avLst>
          </a:prstGeom>
          <a:ln w="5715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Дуга 10"/>
          <p:cNvSpPr/>
          <p:nvPr/>
        </p:nvSpPr>
        <p:spPr>
          <a:xfrm rot="16200000">
            <a:off x="1530000" y="255926"/>
            <a:ext cx="1620000" cy="4680000"/>
          </a:xfrm>
          <a:prstGeom prst="arc">
            <a:avLst>
              <a:gd name="adj1" fmla="val 20991351"/>
              <a:gd name="adj2" fmla="val 5226637"/>
            </a:avLst>
          </a:prstGeom>
          <a:ln w="5715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4214810" y="928670"/>
            <a:ext cx="3497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y</a:t>
            </a:r>
            <a:endParaRPr lang="ru-RU" sz="2400" i="1" dirty="0"/>
          </a:p>
        </p:txBody>
      </p:sp>
      <p:sp>
        <p:nvSpPr>
          <p:cNvPr id="13" name="TextBox 12"/>
          <p:cNvSpPr txBox="1"/>
          <p:nvPr/>
        </p:nvSpPr>
        <p:spPr>
          <a:xfrm>
            <a:off x="7072330" y="3357562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x</a:t>
            </a:r>
            <a:endParaRPr lang="ru-RU" sz="2400" i="1" dirty="0"/>
          </a:p>
        </p:txBody>
      </p:sp>
      <p:sp>
        <p:nvSpPr>
          <p:cNvPr id="14" name="TextBox 13"/>
          <p:cNvSpPr txBox="1"/>
          <p:nvPr/>
        </p:nvSpPr>
        <p:spPr>
          <a:xfrm>
            <a:off x="4286248" y="3000372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0</a:t>
            </a:r>
            <a:endParaRPr lang="ru-RU" sz="2400" dirty="0"/>
          </a:p>
        </p:txBody>
      </p:sp>
      <p:sp>
        <p:nvSpPr>
          <p:cNvPr id="778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782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86314" y="2214554"/>
            <a:ext cx="142876" cy="532538"/>
          </a:xfrm>
          <a:prstGeom prst="rect">
            <a:avLst/>
          </a:prstGeom>
          <a:noFill/>
        </p:spPr>
      </p:pic>
      <p:sp>
        <p:nvSpPr>
          <p:cNvPr id="778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7827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86314" y="1214422"/>
            <a:ext cx="214314" cy="487077"/>
          </a:xfrm>
          <a:prstGeom prst="rect">
            <a:avLst/>
          </a:prstGeom>
          <a:noFill/>
        </p:spPr>
      </p:pic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28860" y="4572008"/>
            <a:ext cx="214314" cy="48707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60"/>
                            </p:stCondLst>
                            <p:childTnLst>
                              <p:par>
                                <p:cTn id="26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520"/>
                            </p:stCondLst>
                            <p:childTnLst>
                              <p:par>
                                <p:cTn id="38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160"/>
                            </p:stCondLst>
                            <p:childTnLst>
                              <p:par>
                                <p:cTn id="44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6" dur="8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7" dur="8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8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79</TotalTime>
  <Words>448</Words>
  <Application>Microsoft Office PowerPoint</Application>
  <PresentationFormat>Экран (4:3)</PresentationFormat>
  <Paragraphs>139</Paragraphs>
  <Slides>14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14</vt:i4>
      </vt:variant>
    </vt:vector>
  </HeadingPairs>
  <TitlesOfParts>
    <vt:vector size="17" baseType="lpstr">
      <vt:lpstr>Эркер</vt:lpstr>
      <vt:lpstr>Equation</vt:lpstr>
      <vt:lpstr>Формула</vt:lpstr>
      <vt:lpstr>Преобразование выражений, содержащих обратные тригонометрические функции</vt:lpstr>
      <vt:lpstr>Функция y = arcsin  x </vt:lpstr>
      <vt:lpstr>Функция у = arccos x</vt:lpstr>
      <vt:lpstr>Упражнение 1.</vt:lpstr>
      <vt:lpstr>Упражнение 2</vt:lpstr>
      <vt:lpstr>Упражнение 3</vt:lpstr>
      <vt:lpstr>Упражнение 4</vt:lpstr>
      <vt:lpstr>Слайд 8</vt:lpstr>
      <vt:lpstr>Слайд 9</vt:lpstr>
      <vt:lpstr>Соотношения между обратными тригонометрическими функциями</vt:lpstr>
      <vt:lpstr>Пример</vt:lpstr>
      <vt:lpstr>Тригонометрические операции над обратными  тригонометрическими функциями </vt:lpstr>
      <vt:lpstr>Обратные тригонометрические операции над  тригонометрическими функциями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Николай</dc:creator>
  <cp:lastModifiedBy>Николай</cp:lastModifiedBy>
  <cp:revision>9</cp:revision>
  <dcterms:created xsi:type="dcterms:W3CDTF">2010-01-24T18:14:20Z</dcterms:created>
  <dcterms:modified xsi:type="dcterms:W3CDTF">2010-01-25T18:53:37Z</dcterms:modified>
</cp:coreProperties>
</file>