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2" r:id="rId2"/>
    <p:sldId id="261" r:id="rId3"/>
    <p:sldId id="257" r:id="rId4"/>
    <p:sldId id="262" r:id="rId5"/>
    <p:sldId id="263" r:id="rId6"/>
    <p:sldId id="269" r:id="rId7"/>
    <p:sldId id="274" r:id="rId8"/>
    <p:sldId id="275" r:id="rId9"/>
    <p:sldId id="265" r:id="rId10"/>
    <p:sldId id="266" r:id="rId11"/>
    <p:sldId id="267" r:id="rId12"/>
    <p:sldId id="281" r:id="rId13"/>
    <p:sldId id="268" r:id="rId14"/>
    <p:sldId id="260" r:id="rId15"/>
    <p:sldId id="282" r:id="rId16"/>
    <p:sldId id="277" r:id="rId17"/>
    <p:sldId id="278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FF2D"/>
    <a:srgbClr val="3333FF"/>
    <a:srgbClr val="009900"/>
    <a:srgbClr val="5757FF"/>
    <a:srgbClr val="6161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550" autoAdjust="0"/>
  </p:normalViewPr>
  <p:slideViewPr>
    <p:cSldViewPr>
      <p:cViewPr>
        <p:scale>
          <a:sx n="70" d="100"/>
          <a:sy n="70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Скругленный прямоугольник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1/24/2010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91;&#1088;&#1086;&#1082;&#1080;\&#1091;&#1088;&#1086;&#1082;&#1080;%206\&#1088;&#1091;&#1089;&#1089;&#1082;&#1080;&#1081;%20&#1103;&#1079;&#1099;&#1082;\&#1056;&#1040;&#1047;%20&#1089;&#1091;&#1097;\&#1058;&#1077;&#1084;&#1072;%20&#1076;&#1077;&#1090;&#1077;&#1081;%20(&#1057;&#1082;&#1072;&#1079;&#1082;&#1072;%20&#1086;%20&#1079;&#1074;&#1105;&#1079;&#1076;&#1085;&#1086;&#1084;%20&#1084;&#1072;&#1083;&#1100;&#1095;&#1080;&#1082;&#1077;).mp3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91;&#1088;&#1086;&#1082;&#1080;\&#1091;&#1088;&#1086;&#1082;&#1080;%206\&#1088;&#1091;&#1089;&#1089;&#1082;&#1080;&#1081;%20&#1103;&#1079;&#1099;&#1082;\&#1056;&#1040;&#1047;%20&#1089;&#1091;&#1097;\05_Melodiya.mp3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9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609600" y="762000"/>
            <a:ext cx="8077200" cy="38100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4">
              <a:avLst>
                <a:gd name="adj1" fmla="val 12500"/>
                <a:gd name="adj2" fmla="val 1909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5400" b="1" cap="none" spc="0" dirty="0" smtClean="0">
                <a:ln w="11430"/>
                <a:gradFill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5400000" scaled="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Урок-открытие</a:t>
            </a:r>
            <a:endParaRPr lang="ru-RU" sz="5400" b="1" cap="none" spc="0" dirty="0">
              <a:ln w="11430"/>
              <a:gradFill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lin ang="5400000" scaled="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152400" y="274638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Определите падежную форму,</a:t>
            </a:r>
            <a:r>
              <a:rPr kumimoji="0" lang="ru-RU" sz="2400" b="1" i="1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выделите окончание </a:t>
            </a:r>
            <a:r>
              <a:rPr lang="ru-RU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вставленных слов.    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Выполните морфемный разбор 2-х слов на –мя</a:t>
            </a:r>
            <a:r>
              <a:rPr kumimoji="0" lang="ru-RU" sz="2400" b="1" i="1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и скажите, какую ещё особенность в этих словах заметили?</a:t>
            </a:r>
            <a:endParaRPr kumimoji="0" lang="ru-RU" sz="24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905000" y="2057400"/>
            <a:ext cx="5638800" cy="4343400"/>
          </a:xfrm>
          <a:prstGeom prst="bevel">
            <a:avLst>
              <a:gd name="adj" fmla="val 5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Законы_______________________________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Цвет_________________________________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err="1" smtClean="0">
                <a:latin typeface="Calibri" pitchFamily="34" charset="0"/>
                <a:cs typeface="Arial" pitchFamily="34" charset="0"/>
              </a:rPr>
              <a:t>Происхождение________________________</a:t>
            </a:r>
            <a:endParaRPr lang="ru-RU" sz="2000" b="1" i="1" dirty="0" smtClean="0">
              <a:latin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b="1" i="1" dirty="0" smtClean="0">
              <a:latin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b="1" i="1" dirty="0" smtClean="0">
              <a:latin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err="1" smtClean="0">
                <a:latin typeface="Calibri" pitchFamily="34" charset="0"/>
                <a:cs typeface="Arial" pitchFamily="34" charset="0"/>
              </a:rPr>
              <a:t>Потеря_______________________________</a:t>
            </a:r>
            <a:endParaRPr lang="ru-RU" sz="2000" b="1" i="1" dirty="0" smtClean="0">
              <a:latin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b="1" i="1" dirty="0" smtClean="0"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/>
          <a:lstStyle/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99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Реши пропорцию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99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914400" y="3886200"/>
            <a:ext cx="5486400" cy="2286000"/>
            <a:chOff x="685800" y="2286000"/>
            <a:chExt cx="3709987" cy="1452563"/>
          </a:xfrm>
        </p:grpSpPr>
        <p:sp>
          <p:nvSpPr>
            <p:cNvPr id="2051" name="AutoShape 3"/>
            <p:cNvSpPr>
              <a:spLocks noChangeArrowheads="1"/>
            </p:cNvSpPr>
            <p:nvPr/>
          </p:nvSpPr>
          <p:spPr bwMode="auto">
            <a:xfrm rot="10800000">
              <a:off x="685800" y="2286000"/>
              <a:ext cx="3709987" cy="1452563"/>
            </a:xfrm>
            <a:prstGeom prst="homePlate">
              <a:avLst>
                <a:gd name="adj" fmla="val 63852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01076" y="2770188"/>
              <a:ext cx="3040128" cy="533400"/>
            </a:xfrm>
            <a:prstGeom prst="rect">
              <a:avLst/>
            </a:prstGeom>
            <a:noFill/>
          </p:spPr>
        </p:pic>
      </p:grp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2057400" y="1143000"/>
            <a:ext cx="5791201" cy="2286000"/>
            <a:chOff x="4724400" y="2286000"/>
            <a:chExt cx="3709987" cy="1452563"/>
          </a:xfrm>
        </p:grpSpPr>
        <p:sp>
          <p:nvSpPr>
            <p:cNvPr id="2052" name="AutoShape 4"/>
            <p:cNvSpPr>
              <a:spLocks noChangeArrowheads="1"/>
            </p:cNvSpPr>
            <p:nvPr/>
          </p:nvSpPr>
          <p:spPr bwMode="auto">
            <a:xfrm>
              <a:off x="4724400" y="2286000"/>
              <a:ext cx="3709987" cy="1452563"/>
            </a:xfrm>
            <a:prstGeom prst="homePlate">
              <a:avLst>
                <a:gd name="adj" fmla="val 63852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56" name="Picture 8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777400" y="2721769"/>
              <a:ext cx="3110387" cy="533400"/>
            </a:xfrm>
            <a:prstGeom prst="rect">
              <a:avLst/>
            </a:prstGeom>
            <a:noFill/>
          </p:spPr>
        </p:pic>
      </p:grp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Минус 6"/>
          <p:cNvSpPr/>
          <p:nvPr/>
        </p:nvSpPr>
        <p:spPr>
          <a:xfrm rot="5400000">
            <a:off x="-1333500" y="3543300"/>
            <a:ext cx="7239000" cy="914400"/>
          </a:xfrm>
          <a:prstGeom prst="mathMin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/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2209800" y="990600"/>
            <a:ext cx="5791200" cy="40386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endParaRPr lang="ru-RU" sz="3200" b="1" dirty="0" smtClean="0"/>
          </a:p>
          <a:p>
            <a:pPr algn="ctr"/>
            <a:r>
              <a:rPr lang="ru-RU" sz="3200" b="1" dirty="0" smtClean="0"/>
              <a:t>Племя</a:t>
            </a:r>
          </a:p>
          <a:p>
            <a:pPr algn="ctr"/>
            <a:r>
              <a:rPr lang="ru-RU" sz="3200" b="1" dirty="0" smtClean="0"/>
              <a:t>Время</a:t>
            </a:r>
          </a:p>
          <a:p>
            <a:pPr algn="ctr"/>
            <a:r>
              <a:rPr lang="ru-RU" sz="3200" b="1" dirty="0" smtClean="0"/>
              <a:t>Семя</a:t>
            </a:r>
          </a:p>
          <a:p>
            <a:pPr algn="ctr"/>
            <a:r>
              <a:rPr lang="ru-RU" sz="3200" b="1" dirty="0" smtClean="0"/>
              <a:t>Бремя</a:t>
            </a:r>
          </a:p>
          <a:p>
            <a:pPr algn="ctr"/>
            <a:r>
              <a:rPr lang="ru-RU" sz="3200" b="1" dirty="0" smtClean="0"/>
              <a:t>Вымя</a:t>
            </a:r>
          </a:p>
          <a:p>
            <a:pPr algn="ctr"/>
            <a:r>
              <a:rPr lang="ru-RU" sz="3200" b="1" dirty="0" smtClean="0"/>
              <a:t>Имя</a:t>
            </a:r>
          </a:p>
          <a:p>
            <a:pPr algn="ctr"/>
            <a:r>
              <a:rPr lang="ru-RU" sz="3200" b="1" dirty="0" smtClean="0"/>
              <a:t>Стремя</a:t>
            </a:r>
          </a:p>
          <a:p>
            <a:pPr algn="ctr"/>
            <a:r>
              <a:rPr lang="ru-RU" sz="3200" b="1" dirty="0" smtClean="0"/>
              <a:t>Темя</a:t>
            </a:r>
          </a:p>
          <a:p>
            <a:pPr algn="ctr"/>
            <a:r>
              <a:rPr lang="ru-RU" sz="3200" b="1" dirty="0" smtClean="0"/>
              <a:t>Знамя</a:t>
            </a:r>
          </a:p>
          <a:p>
            <a:pPr algn="ctr"/>
            <a:r>
              <a:rPr lang="ru-RU" sz="3200" b="1" dirty="0" smtClean="0"/>
              <a:t>Пламя</a:t>
            </a:r>
          </a:p>
          <a:p>
            <a:pPr algn="ctr"/>
            <a:r>
              <a:rPr lang="ru-RU" sz="3200" b="1" dirty="0" smtClean="0"/>
              <a:t>Путь</a:t>
            </a:r>
          </a:p>
          <a:p>
            <a:pPr algn="ctr"/>
            <a:endParaRPr lang="ru-RU" sz="32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066800" y="3048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РАЗНОСКЛОНЯЕМЫЕ СУЩЕСТВИТЕЛЬНЫЕ</a:t>
            </a:r>
            <a:endParaRPr lang="ru-RU" sz="24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9" name="Тема детей (Сказка о звёздном мальчике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4582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163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b="1" dirty="0" smtClean="0">
                <a:ln w="18000">
                  <a:solidFill>
                    <a:srgbClr val="009900"/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Формула правописания</a:t>
            </a:r>
            <a:endParaRPr lang="ru-RU" sz="5400" b="1" dirty="0">
              <a:ln w="18000">
                <a:solidFill>
                  <a:srgbClr val="009900"/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752600"/>
            <a:ext cx="2638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spc="-55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ru-RU" sz="7200" b="1" spc="-5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-МЯ</a:t>
            </a:r>
          </a:p>
          <a:p>
            <a:pPr algn="ctr"/>
            <a:r>
              <a:rPr lang="ru-RU" sz="5400" spc="-300" dirty="0" smtClean="0">
                <a:solidFill>
                  <a:srgbClr val="C00000"/>
                </a:solidFill>
              </a:rPr>
              <a:t>путь</a:t>
            </a:r>
            <a:endParaRPr lang="ru-RU" sz="4400" spc="-3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5600" y="2057400"/>
            <a:ext cx="6543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spc="-15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Р.п.</a:t>
            </a:r>
          </a:p>
          <a:p>
            <a:r>
              <a:rPr lang="ru-RU" sz="2400" b="1" spc="-15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Д.п.</a:t>
            </a:r>
          </a:p>
          <a:p>
            <a:r>
              <a:rPr lang="ru-RU" sz="2400" b="1" spc="-15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П.п.</a:t>
            </a:r>
            <a:endParaRPr lang="ru-RU" sz="2000" b="1" spc="-150" dirty="0" smtClean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spc="-15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Т.п.</a:t>
            </a:r>
            <a:endParaRPr lang="ru-RU" sz="2400" b="1" spc="-150" dirty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3505200" y="2016497"/>
            <a:ext cx="1691489" cy="1469832"/>
            <a:chOff x="3505200" y="2016497"/>
            <a:chExt cx="1691489" cy="1469832"/>
          </a:xfrm>
        </p:grpSpPr>
        <p:sp>
          <p:nvSpPr>
            <p:cNvPr id="10" name="TextBox 9"/>
            <p:cNvSpPr txBox="1"/>
            <p:nvPr/>
          </p:nvSpPr>
          <p:spPr>
            <a:xfrm>
              <a:off x="3505200" y="2286000"/>
              <a:ext cx="169148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7200" spc="-3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ru-RU" sz="7200" spc="-75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Е</a:t>
              </a:r>
              <a:r>
                <a:rPr lang="ru-RU" sz="7200" spc="-750" dirty="0" smtClean="0">
                  <a:solidFill>
                    <a:srgbClr val="0099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Н</a:t>
              </a:r>
              <a:r>
                <a:rPr lang="ru-RU" sz="7200" spc="-300" dirty="0" smtClean="0">
                  <a:solidFill>
                    <a:srgbClr val="0099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endParaRPr lang="ru-RU" sz="7200" spc="-300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Половина рамки 10"/>
            <p:cNvSpPr/>
            <p:nvPr/>
          </p:nvSpPr>
          <p:spPr>
            <a:xfrm rot="2452004">
              <a:off x="3921497" y="2016497"/>
              <a:ext cx="914400" cy="914400"/>
            </a:xfrm>
            <a:prstGeom prst="halfFrame">
              <a:avLst>
                <a:gd name="adj1" fmla="val 7960"/>
                <a:gd name="adj2" fmla="val 7960"/>
              </a:avLst>
            </a:prstGeom>
            <a:solidFill>
              <a:srgbClr val="0099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 smtClean="0">
                <a:solidFill>
                  <a:srgbClr val="009900"/>
                </a:solidFill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5334000" y="2133600"/>
            <a:ext cx="7620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9900"/>
                </a:solidFill>
              </a:rPr>
              <a:t>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34000" y="3124200"/>
            <a:ext cx="762000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9900"/>
                </a:solidFill>
              </a:rPr>
              <a:t>ем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48400" y="2286000"/>
            <a:ext cx="1157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3 </a:t>
            </a:r>
            <a:r>
              <a:rPr lang="ru-RU" sz="2800" b="1" dirty="0" err="1" smtClean="0">
                <a:solidFill>
                  <a:srgbClr val="C00000"/>
                </a:solidFill>
              </a:rPr>
              <a:t>скл</a:t>
            </a:r>
            <a:r>
              <a:rPr lang="ru-RU" sz="2800" b="1" dirty="0" smtClean="0">
                <a:solidFill>
                  <a:srgbClr val="C00000"/>
                </a:solidFill>
              </a:rPr>
              <a:t>.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24600" y="3124200"/>
            <a:ext cx="1157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 </a:t>
            </a:r>
            <a:r>
              <a:rPr lang="ru-RU" sz="2800" b="1" dirty="0" err="1" smtClean="0">
                <a:solidFill>
                  <a:srgbClr val="C00000"/>
                </a:solidFill>
              </a:rPr>
              <a:t>скл</a:t>
            </a:r>
            <a:r>
              <a:rPr lang="ru-RU" sz="2800" b="1" dirty="0" smtClean="0">
                <a:solidFill>
                  <a:srgbClr val="C00000"/>
                </a:solidFill>
              </a:rPr>
              <a:t>.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9" name="Дуга 18"/>
          <p:cNvSpPr/>
          <p:nvPr/>
        </p:nvSpPr>
        <p:spPr>
          <a:xfrm rot="2826669">
            <a:off x="5412987" y="1875131"/>
            <a:ext cx="2372928" cy="2290152"/>
          </a:xfrm>
          <a:prstGeom prst="arc">
            <a:avLst/>
          </a:prstGeom>
          <a:ln w="444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9900"/>
              </a:solidFill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7848600" y="2057400"/>
          <a:ext cx="533400" cy="2209800"/>
        </p:xfrm>
        <a:graphic>
          <a:graphicData uri="http://schemas.openxmlformats.org/drawingml/2006/table">
            <a:tbl>
              <a:tblPr/>
              <a:tblGrid>
                <a:gridCol w="533400"/>
              </a:tblGrid>
              <a:tr h="2209800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разносклон</a:t>
                      </a:r>
                      <a:r>
                        <a:rPr lang="ru-RU" sz="24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 animBg="1"/>
      <p:bldP spid="14" grpId="0" animBg="1"/>
      <p:bldP spid="15" grpId="0"/>
      <p:bldP spid="16" grpId="0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рарврр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146048"/>
            <a:ext cx="5715000" cy="671195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0840880">
            <a:off x="1046393" y="1051866"/>
            <a:ext cx="3831885" cy="4413254"/>
          </a:xfrm>
          <a:prstGeom prst="rect">
            <a:avLst/>
          </a:prstGeom>
        </p:spPr>
        <p:txBody>
          <a:bodyPr wrap="square">
            <a:prstTxWarp prst="textDeflate">
              <a:avLst>
                <a:gd name="adj" fmla="val 1242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Гореть синим </a:t>
            </a:r>
            <a:r>
              <a:rPr lang="ru-RU" sz="16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пламе__</a:t>
            </a:r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под </a:t>
            </a:r>
            <a:r>
              <a:rPr lang="ru-RU" sz="16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брем__нем</a:t>
            </a:r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забот,</a:t>
            </a:r>
          </a:p>
          <a:p>
            <a:pPr algn="ctr"/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без роду и </a:t>
            </a:r>
            <a:r>
              <a:rPr lang="ru-RU" sz="16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плем__н__</a:t>
            </a:r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</a:t>
            </a:r>
          </a:p>
          <a:p>
            <a:pPr algn="ctr"/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 поры до  </a:t>
            </a:r>
            <a:r>
              <a:rPr lang="ru-RU" sz="16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врем___н___</a:t>
            </a:r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</a:t>
            </a:r>
          </a:p>
          <a:p>
            <a:pPr algn="ctr"/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со </a:t>
            </a:r>
            <a:r>
              <a:rPr lang="ru-RU" sz="16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врем__н</a:t>
            </a:r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 царя Гороха,</a:t>
            </a:r>
          </a:p>
          <a:p>
            <a:pPr algn="ctr"/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 называть вещи своими </a:t>
            </a:r>
            <a:r>
              <a:rPr lang="ru-RU" sz="16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им__нами_</a:t>
            </a:r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,</a:t>
            </a:r>
          </a:p>
          <a:p>
            <a:pPr algn="ctr"/>
            <a:r>
              <a:rPr lang="ru-RU" sz="16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в кои-то </a:t>
            </a:r>
            <a:r>
              <a:rPr lang="ru-RU" sz="16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врем__на</a:t>
            </a:r>
            <a:r>
              <a:rPr lang="ru-RU" sz="1600" b="1" dirty="0" smtClean="0">
                <a:ln w="11430"/>
                <a:solidFill>
                  <a:srgbClr val="3333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.</a:t>
            </a:r>
          </a:p>
          <a:p>
            <a:pPr algn="ctr"/>
            <a:endParaRPr lang="ru-RU" sz="1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  <a:ea typeface="Tahoma" pitchFamily="34" charset="0"/>
              <a:cs typeface="Angsana New" pitchFamily="18" charset="-34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715000" y="762000"/>
            <a:ext cx="342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  <a:normAutofit fontScale="9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Впиши свою строку в историю.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2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200" b="1" i="0" u="none" strike="noStrike" kern="1200" spc="50" normalizeH="0" baseline="0" noProof="0" dirty="0" smtClean="0">
                <a:ln w="11430"/>
                <a:blipFill>
                  <a:blip r:embed="rId3"/>
                  <a:tile tx="0" ty="0" sx="100000" sy="100000" flip="none" algn="tl"/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Составьте предложения, используя фразеологизмы.</a:t>
            </a:r>
            <a:endParaRPr kumimoji="0" lang="ru-RU" sz="3200" b="1" i="0" u="none" strike="noStrike" kern="1200" spc="50" normalizeH="0" baseline="0" noProof="0" dirty="0">
              <a:ln w="11430"/>
              <a:blipFill>
                <a:blip r:embed="rId3"/>
                <a:tile tx="0" ty="0" sx="100000" sy="100000" flip="none" algn="tl"/>
              </a:blip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4800" y="302359"/>
            <a:ext cx="8610600" cy="65556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Гореть синим </a:t>
            </a:r>
            <a:r>
              <a:rPr lang="ru-RU" sz="32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пламен__м</a:t>
            </a:r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 пусть гибнет, пропадает кто-то или что-то.</a:t>
            </a:r>
          </a:p>
          <a:p>
            <a:pPr algn="just"/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Под </a:t>
            </a:r>
            <a:r>
              <a:rPr lang="ru-RU" sz="32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брем__нем</a:t>
            </a:r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забот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 под моральной тяжестью, гнётом чего-либо.</a:t>
            </a:r>
          </a:p>
          <a:p>
            <a:pPr algn="just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Без роду и </a:t>
            </a:r>
            <a:r>
              <a:rPr lang="ru-RU" sz="32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плем__н__</a:t>
            </a:r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быть одиноким, без родных или незнатного происхождения.</a:t>
            </a:r>
          </a:p>
          <a:p>
            <a:pPr algn="just"/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 поры до  </a:t>
            </a:r>
            <a:r>
              <a:rPr lang="ru-RU" sz="32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врем___н___</a:t>
            </a:r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пока, временно, до известно срока.</a:t>
            </a:r>
          </a:p>
          <a:p>
            <a:pPr algn="just"/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ahoma" pitchFamily="34" charset="0"/>
                <a:cs typeface="Angsana New" pitchFamily="18" charset="-34"/>
              </a:rPr>
              <a:t>Со </a:t>
            </a:r>
            <a:r>
              <a:rPr lang="ru-RU" sz="32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ahoma" pitchFamily="34" charset="0"/>
                <a:cs typeface="Angsana New" pitchFamily="18" charset="-34"/>
              </a:rPr>
              <a:t>врем_н</a:t>
            </a:r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ahoma" pitchFamily="34" charset="0"/>
                <a:cs typeface="Angsana New" pitchFamily="18" charset="-34"/>
              </a:rPr>
              <a:t> царя Гороха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(шутл.)  - издавна, с давних пор.</a:t>
            </a:r>
          </a:p>
          <a:p>
            <a:pPr algn="just"/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ahoma" pitchFamily="34" charset="0"/>
                <a:cs typeface="Angsana New" pitchFamily="18" charset="-34"/>
              </a:rPr>
              <a:t>Называть вещи своими </a:t>
            </a:r>
            <a:r>
              <a:rPr lang="ru-RU" sz="32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ahoma" pitchFamily="34" charset="0"/>
                <a:cs typeface="Angsana New" pitchFamily="18" charset="-34"/>
              </a:rPr>
              <a:t>им_нами_</a:t>
            </a:r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ahoma" pitchFamily="34" charset="0"/>
                <a:cs typeface="Angsana New" pitchFamily="18" charset="-34"/>
              </a:rPr>
              <a:t>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- говорить прямо, откровенно.</a:t>
            </a:r>
          </a:p>
          <a:p>
            <a:pPr algn="just"/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ahoma" pitchFamily="34" charset="0"/>
                <a:cs typeface="Angsana New" pitchFamily="18" charset="-34"/>
              </a:rPr>
              <a:t>В кои-то </a:t>
            </a:r>
            <a:r>
              <a:rPr lang="ru-RU" sz="3200" b="1" dirty="0" err="1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ahoma" pitchFamily="34" charset="0"/>
                <a:cs typeface="Angsana New" pitchFamily="18" charset="-34"/>
              </a:rPr>
              <a:t>врем__на</a:t>
            </a:r>
            <a:r>
              <a:rPr lang="ru-RU" sz="3200" b="1" dirty="0" smtClean="0">
                <a:ln w="11430"/>
                <a:solidFill>
                  <a:srgbClr val="2DFF2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Tahoma" pitchFamily="34" charset="0"/>
                <a:cs typeface="Angsana New" pitchFamily="18" charset="-34"/>
              </a:rPr>
              <a:t>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ahoma" pitchFamily="34" charset="0"/>
                <a:cs typeface="Angsana New" pitchFamily="18" charset="-34"/>
              </a:rPr>
              <a:t>(шутл.) – хоть иногда, когда представилась возможность.</a:t>
            </a:r>
          </a:p>
        </p:txBody>
      </p:sp>
      <p:pic>
        <p:nvPicPr>
          <p:cNvPr id="3" name="05_Melodiy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5344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5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Минус 6"/>
          <p:cNvSpPr/>
          <p:nvPr/>
        </p:nvSpPr>
        <p:spPr>
          <a:xfrm rot="5400000">
            <a:off x="-1333500" y="3543300"/>
            <a:ext cx="7239000" cy="914400"/>
          </a:xfrm>
          <a:prstGeom prst="mathMin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/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2209800" y="990600"/>
            <a:ext cx="5791200" cy="40386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endParaRPr lang="ru-RU" sz="3200" b="1" dirty="0" smtClean="0"/>
          </a:p>
          <a:p>
            <a:pPr algn="ctr"/>
            <a:r>
              <a:rPr lang="ru-RU" sz="3200" b="1" dirty="0" smtClean="0"/>
              <a:t>Племя</a:t>
            </a:r>
          </a:p>
          <a:p>
            <a:pPr algn="ctr"/>
            <a:r>
              <a:rPr lang="ru-RU" sz="3200" b="1" dirty="0" smtClean="0"/>
              <a:t>Время</a:t>
            </a:r>
          </a:p>
          <a:p>
            <a:pPr algn="ctr"/>
            <a:r>
              <a:rPr lang="ru-RU" sz="3200" b="1" dirty="0" smtClean="0"/>
              <a:t>Семя</a:t>
            </a:r>
          </a:p>
          <a:p>
            <a:pPr algn="ctr"/>
            <a:r>
              <a:rPr lang="ru-RU" sz="3200" b="1" dirty="0" smtClean="0"/>
              <a:t>Бремя</a:t>
            </a:r>
          </a:p>
          <a:p>
            <a:pPr algn="ctr"/>
            <a:r>
              <a:rPr lang="ru-RU" sz="3200" b="1" dirty="0" smtClean="0"/>
              <a:t>Вымя</a:t>
            </a:r>
          </a:p>
          <a:p>
            <a:pPr algn="ctr"/>
            <a:r>
              <a:rPr lang="ru-RU" sz="4000" b="1" dirty="0" smtClean="0">
                <a:solidFill>
                  <a:srgbClr val="3333FF"/>
                </a:solidFill>
              </a:rPr>
              <a:t>Имя</a:t>
            </a:r>
          </a:p>
          <a:p>
            <a:pPr algn="ctr"/>
            <a:r>
              <a:rPr lang="ru-RU" sz="3200" b="1" dirty="0" smtClean="0"/>
              <a:t>Стремя</a:t>
            </a:r>
          </a:p>
          <a:p>
            <a:pPr algn="ctr"/>
            <a:r>
              <a:rPr lang="ru-RU" sz="3200" b="1" dirty="0" smtClean="0"/>
              <a:t>Темя</a:t>
            </a:r>
          </a:p>
          <a:p>
            <a:pPr algn="ctr"/>
            <a:r>
              <a:rPr lang="ru-RU" sz="3200" b="1" dirty="0" smtClean="0"/>
              <a:t>Знамя</a:t>
            </a:r>
          </a:p>
          <a:p>
            <a:pPr algn="ctr"/>
            <a:r>
              <a:rPr lang="ru-RU" sz="3200" b="1" dirty="0" smtClean="0"/>
              <a:t>Пламя</a:t>
            </a:r>
          </a:p>
          <a:p>
            <a:pPr algn="ctr"/>
            <a:r>
              <a:rPr lang="ru-RU" sz="3200" b="1" dirty="0" smtClean="0"/>
              <a:t>Путь</a:t>
            </a:r>
          </a:p>
          <a:p>
            <a:pPr algn="ctr"/>
            <a:endParaRPr lang="ru-RU" sz="32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066800" y="3048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РАЗНОСКЛОНЯЕМЫЕ СУЩЕСТВИТЕЛЬНЫЕ</a:t>
            </a:r>
            <a:endParaRPr lang="ru-RU" sz="24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 </a:t>
            </a:r>
            <a:endParaRPr lang="ru-RU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algn="just" eaLnBrk="1" hangingPunct="1"/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sz="3600" dirty="0" smtClean="0">
                <a:solidFill>
                  <a:srgbClr val="00B050"/>
                </a:solidFill>
              </a:rPr>
              <a:t>§ 38, карта открытий.</a:t>
            </a:r>
          </a:p>
          <a:p>
            <a:pPr algn="just" eaLnBrk="1" hangingPunct="1"/>
            <a:r>
              <a:rPr lang="ru-RU" sz="3600" b="1" dirty="0" smtClean="0">
                <a:solidFill>
                  <a:srgbClr val="00B050"/>
                </a:solidFill>
              </a:rPr>
              <a:t>На выбор:</a:t>
            </a:r>
            <a:endParaRPr lang="ru-RU" sz="3600" dirty="0" smtClean="0">
              <a:solidFill>
                <a:srgbClr val="00B050"/>
              </a:solidFill>
            </a:endParaRPr>
          </a:p>
          <a:p>
            <a:pPr algn="just" eaLnBrk="1" hangingPunct="1"/>
            <a:r>
              <a:rPr lang="ru-RU" sz="3600" dirty="0" smtClean="0">
                <a:solidFill>
                  <a:srgbClr val="00B050"/>
                </a:solidFill>
              </a:rPr>
              <a:t>Выполнить упражнение  № 209 ;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</a:rPr>
              <a:t>Придумать лингвистическую сказку о разносклоняемых существительных.</a:t>
            </a:r>
          </a:p>
          <a:p>
            <a:pPr algn="just" eaLnBrk="1" hangingPunct="1"/>
            <a:r>
              <a:rPr lang="ru-RU" sz="3600" smtClean="0">
                <a:solidFill>
                  <a:srgbClr val="00B050"/>
                </a:solidFill>
              </a:rPr>
              <a:t>Найти  русские народные  </a:t>
            </a:r>
            <a:r>
              <a:rPr lang="ru-RU" sz="3600" dirty="0" smtClean="0">
                <a:solidFill>
                  <a:srgbClr val="00B050"/>
                </a:solidFill>
              </a:rPr>
              <a:t>пословицы с разносклоняемыми существительными.</a:t>
            </a:r>
          </a:p>
          <a:p>
            <a:pPr eaLnBrk="1" hangingPunct="1"/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7200" y="1752600"/>
            <a:ext cx="8458200" cy="2514600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pPr algn="ctr"/>
            <a:r>
              <a:rPr lang="ru-RU" sz="6000" b="1" spc="100" dirty="0" smtClean="0">
                <a:ln w="38100" cap="rnd">
                  <a:solidFill>
                    <a:srgbClr val="009900"/>
                  </a:solidFill>
                  <a:prstDash val="solid"/>
                  <a:beve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От доброго семени – добрый </a:t>
            </a:r>
            <a:r>
              <a:rPr lang="ru-RU" sz="6000" b="1" spc="100" dirty="0" err="1" smtClean="0">
                <a:ln w="38100" cap="rnd">
                  <a:solidFill>
                    <a:srgbClr val="009900"/>
                  </a:solidFill>
                  <a:prstDash val="solid"/>
                  <a:beve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всход</a:t>
            </a:r>
            <a:r>
              <a:rPr lang="ru-RU" sz="6000" b="1" spc="100" dirty="0" smtClean="0">
                <a:ln w="38100" cap="rnd">
                  <a:solidFill>
                    <a:srgbClr val="009900"/>
                  </a:solidFill>
                  <a:prstDash val="solid"/>
                  <a:beve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.</a:t>
            </a:r>
            <a:endParaRPr lang="ru-RU" sz="4400" b="1" spc="100" dirty="0">
              <a:ln w="38100" cap="rnd">
                <a:solidFill>
                  <a:srgbClr val="009900"/>
                </a:solidFill>
                <a:prstDash val="solid"/>
                <a:bevel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838200" y="381000"/>
            <a:ext cx="8001000" cy="86836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9900"/>
                </a:solidFill>
              </a:rPr>
              <a:t>Вставьте недостающие буквы, объясните орфограммы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9900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762000" y="1447800"/>
            <a:ext cx="7772400" cy="4572000"/>
          </a:xfrm>
        </p:spPr>
        <p:txBody>
          <a:bodyPr/>
          <a:lstStyle/>
          <a:p>
            <a:pPr algn="just">
              <a:buNone/>
            </a:pPr>
            <a:r>
              <a:rPr lang="ru-RU" i="1" dirty="0" smtClean="0"/>
              <a:t>	</a:t>
            </a:r>
            <a:r>
              <a:rPr lang="ru-RU" sz="4000" i="1" dirty="0" smtClean="0"/>
              <a:t>Я долго шёл по </a:t>
            </a:r>
            <a:r>
              <a:rPr lang="ru-RU" sz="4000" i="1" dirty="0" err="1" smtClean="0"/>
              <a:t>тропинк__</a:t>
            </a:r>
            <a:r>
              <a:rPr lang="ru-RU" sz="4000" i="1" dirty="0" smtClean="0"/>
              <a:t> зимнего леса и любовался его красотой. Зимний день свернулся и погас, ночь подошла быстро и стала на </a:t>
            </a:r>
            <a:r>
              <a:rPr lang="ru-RU" sz="4000" i="1" dirty="0" err="1" smtClean="0"/>
              <a:t>порог__</a:t>
            </a:r>
            <a:r>
              <a:rPr lang="ru-RU" sz="4000" i="1" dirty="0" smtClean="0"/>
              <a:t>. Деревья стали прозрачными в </a:t>
            </a:r>
            <a:r>
              <a:rPr lang="ru-RU" sz="4000" i="1" dirty="0" err="1" smtClean="0"/>
              <a:t>ноч__</a:t>
            </a:r>
            <a:r>
              <a:rPr lang="ru-RU" sz="4000" i="1" dirty="0" smtClean="0"/>
              <a:t>. И вдруг я понял, что сбился с </a:t>
            </a:r>
            <a:r>
              <a:rPr lang="ru-RU" sz="4000" i="1" dirty="0" err="1" smtClean="0"/>
              <a:t>пут__</a:t>
            </a:r>
            <a:r>
              <a:rPr lang="ru-RU" sz="4000" i="1" dirty="0" smtClean="0"/>
              <a:t>.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221"/>
          <p:cNvGraphicFramePr>
            <a:graphicFrameLocks noGrp="1"/>
          </p:cNvGraphicFramePr>
          <p:nvPr/>
        </p:nvGraphicFramePr>
        <p:xfrm>
          <a:off x="0" y="0"/>
          <a:ext cx="9144000" cy="6781800"/>
        </p:xfrm>
        <a:graphic>
          <a:graphicData uri="http://schemas.openxmlformats.org/drawingml/2006/table">
            <a:tbl>
              <a:tblPr/>
              <a:tblGrid>
                <a:gridCol w="1097280"/>
                <a:gridCol w="1856105"/>
                <a:gridCol w="1923415"/>
                <a:gridCol w="1924368"/>
                <a:gridCol w="2342832"/>
              </a:tblGrid>
              <a:tr h="457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Падеж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39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Склонение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3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39000"/>
                      </a:srgbClr>
                    </a:solidFill>
                  </a:tcPr>
                </a:tc>
              </a:tr>
              <a:tr h="684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1-е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3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2-е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3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3-е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3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39000"/>
                      </a:srgbClr>
                    </a:solidFill>
                  </a:tcPr>
                </a:tc>
              </a:tr>
              <a:tr h="1047506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И.п.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57FF">
                        <a:alpha val="6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пап</a:t>
                      </a:r>
                      <a:r>
                        <a:rPr lang="ru-RU" sz="40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40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3333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sz="4000" dirty="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ночь</a:t>
                      </a:r>
                      <a:endParaRPr lang="ru-RU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путь</a:t>
                      </a:r>
                      <a:endParaRPr lang="ru-RU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06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Р.п.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57FF">
                        <a:alpha val="6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пап</a:t>
                      </a:r>
                      <a:r>
                        <a:rPr lang="ru-RU" sz="40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ы</a:t>
                      </a:r>
                      <a:endParaRPr lang="ru-RU" sz="40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3333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я</a:t>
                      </a:r>
                      <a:endParaRPr lang="ru-RU" sz="4000" dirty="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ноч</a:t>
                      </a:r>
                      <a:r>
                        <a:rPr lang="ru-RU" sz="40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sz="40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пут</a:t>
                      </a:r>
                      <a:endParaRPr lang="ru-RU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06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bg1"/>
                          </a:solidFill>
                        </a:rPr>
                        <a:t>Д.п.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57FF">
                        <a:alpha val="6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пап</a:t>
                      </a:r>
                      <a:r>
                        <a:rPr lang="ru-RU" sz="40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sz="40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3333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ю</a:t>
                      </a:r>
                      <a:endParaRPr lang="ru-RU" sz="4000" dirty="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ноч</a:t>
                      </a:r>
                      <a:r>
                        <a:rPr lang="ru-RU" sz="40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sz="40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пут</a:t>
                      </a:r>
                      <a:endParaRPr lang="ru-RU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0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В.п.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57FF">
                        <a:alpha val="6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пап</a:t>
                      </a:r>
                      <a:r>
                        <a:rPr lang="ru-RU" sz="40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</a:t>
                      </a:r>
                      <a:endParaRPr lang="ru-RU" sz="40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3333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sz="4000" dirty="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ночь</a:t>
                      </a:r>
                      <a:endParaRPr lang="ru-RU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пут</a:t>
                      </a:r>
                      <a:endParaRPr lang="ru-RU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0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Т.п.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57FF">
                        <a:alpha val="6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пап</a:t>
                      </a:r>
                      <a:r>
                        <a:rPr lang="ru-RU" sz="40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ой</a:t>
                      </a:r>
                      <a:endParaRPr lang="ru-RU" sz="40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пол</a:t>
                      </a:r>
                      <a:r>
                        <a:rPr lang="ru-RU" sz="4000" dirty="0" smtClean="0">
                          <a:solidFill>
                            <a:srgbClr val="3333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ем</a:t>
                      </a:r>
                      <a:endParaRPr lang="ru-RU" sz="4000" dirty="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ночь</a:t>
                      </a:r>
                      <a:r>
                        <a:rPr lang="ru-RU" sz="40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ю</a:t>
                      </a:r>
                      <a:endParaRPr lang="ru-RU" sz="40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пут</a:t>
                      </a:r>
                      <a:endParaRPr lang="ru-RU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69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П.п.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57FF">
                        <a:alpha val="6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 </a:t>
                      </a:r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пап</a:t>
                      </a:r>
                      <a:r>
                        <a:rPr lang="ru-RU" sz="40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sz="40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  пол</a:t>
                      </a:r>
                      <a:r>
                        <a:rPr lang="ru-RU" sz="4000" dirty="0" smtClean="0">
                          <a:solidFill>
                            <a:srgbClr val="3333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sz="4000" dirty="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  ноч</a:t>
                      </a:r>
                      <a:r>
                        <a:rPr lang="ru-RU" sz="40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sz="40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 пут</a:t>
                      </a:r>
                      <a:endParaRPr lang="ru-RU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81200" y="1600200"/>
            <a:ext cx="381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886200" y="1600200"/>
            <a:ext cx="381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096000" y="1600200"/>
            <a:ext cx="3048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001000" y="1600200"/>
            <a:ext cx="381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981200" y="25146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981200" y="33528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343400" y="6019800"/>
            <a:ext cx="381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886200" y="5029200"/>
            <a:ext cx="609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886200" y="41148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886200" y="33528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886200" y="25146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791200" y="33528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772400" y="5029200"/>
            <a:ext cx="609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8077200" y="60198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248400" y="60198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096000" y="50292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096000" y="41148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924800" y="41910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772400" y="32766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7772400" y="25146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791200" y="25146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981200" y="41910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981200" y="5029200"/>
            <a:ext cx="6858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362200" y="6019800"/>
            <a:ext cx="457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1828800" y="381000"/>
            <a:ext cx="6172200" cy="7239000"/>
            <a:chOff x="1828800" y="381000"/>
            <a:chExt cx="6172200" cy="7239000"/>
          </a:xfrm>
        </p:grpSpPr>
        <p:sp>
          <p:nvSpPr>
            <p:cNvPr id="7" name="Минус 6"/>
            <p:cNvSpPr/>
            <p:nvPr/>
          </p:nvSpPr>
          <p:spPr>
            <a:xfrm rot="5400000">
              <a:off x="-1333500" y="3543300"/>
              <a:ext cx="7239000" cy="914400"/>
            </a:xfrm>
            <a:prstGeom prst="mathMinus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 smtClean="0"/>
            </a:p>
          </p:txBody>
        </p:sp>
        <p:sp>
          <p:nvSpPr>
            <p:cNvPr id="5" name="Блок-схема: перфолента 4"/>
            <p:cNvSpPr/>
            <p:nvPr/>
          </p:nvSpPr>
          <p:spPr>
            <a:xfrm>
              <a:off x="2209800" y="990600"/>
              <a:ext cx="5791200" cy="4038600"/>
            </a:xfrm>
            <a:prstGeom prst="flowChartPunchedTa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2" rtlCol="0" anchor="ctr"/>
            <a:lstStyle/>
            <a:p>
              <a:pPr algn="ctr"/>
              <a:endParaRPr lang="ru-RU" sz="3200" b="1" dirty="0" smtClean="0"/>
            </a:p>
            <a:p>
              <a:pPr algn="ctr"/>
              <a:r>
                <a:rPr lang="ru-RU" sz="3200" b="1" dirty="0" smtClean="0"/>
                <a:t>Племя</a:t>
              </a:r>
            </a:p>
            <a:p>
              <a:pPr algn="ctr"/>
              <a:r>
                <a:rPr lang="ru-RU" sz="3200" b="1" dirty="0" smtClean="0"/>
                <a:t>Время</a:t>
              </a:r>
            </a:p>
            <a:p>
              <a:pPr algn="ctr"/>
              <a:r>
                <a:rPr lang="ru-RU" sz="3200" b="1" dirty="0" smtClean="0"/>
                <a:t>Семя</a:t>
              </a:r>
            </a:p>
            <a:p>
              <a:pPr algn="ctr"/>
              <a:r>
                <a:rPr lang="ru-RU" sz="3200" b="1" dirty="0" smtClean="0"/>
                <a:t>Бремя</a:t>
              </a:r>
            </a:p>
            <a:p>
              <a:pPr algn="ctr"/>
              <a:r>
                <a:rPr lang="ru-RU" sz="3200" b="1" dirty="0" smtClean="0"/>
                <a:t>Вымя</a:t>
              </a:r>
            </a:p>
            <a:p>
              <a:pPr algn="ctr"/>
              <a:r>
                <a:rPr lang="ru-RU" sz="3200" b="1" dirty="0" smtClean="0"/>
                <a:t>Имя</a:t>
              </a:r>
            </a:p>
            <a:p>
              <a:pPr algn="ctr"/>
              <a:r>
                <a:rPr lang="ru-RU" sz="3200" b="1" dirty="0" smtClean="0"/>
                <a:t>Стремя</a:t>
              </a:r>
            </a:p>
            <a:p>
              <a:pPr algn="ctr"/>
              <a:r>
                <a:rPr lang="ru-RU" sz="3200" b="1" dirty="0" smtClean="0"/>
                <a:t>Темя</a:t>
              </a:r>
            </a:p>
            <a:p>
              <a:pPr algn="ctr"/>
              <a:r>
                <a:rPr lang="ru-RU" sz="3200" b="1" dirty="0" smtClean="0"/>
                <a:t>Знамя</a:t>
              </a:r>
            </a:p>
            <a:p>
              <a:pPr algn="ctr"/>
              <a:r>
                <a:rPr lang="ru-RU" sz="3200" b="1" dirty="0" smtClean="0"/>
                <a:t>Пламя</a:t>
              </a:r>
            </a:p>
            <a:p>
              <a:pPr algn="ctr"/>
              <a:r>
                <a:rPr lang="ru-RU" sz="3200" b="1" dirty="0" smtClean="0"/>
                <a:t>Путь</a:t>
              </a:r>
            </a:p>
            <a:p>
              <a:pPr algn="ctr"/>
              <a:endParaRPr lang="ru-RU" sz="3200" b="1" dirty="0" smtClean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66800" y="3048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РАЗНОСКЛОНЯЕМЫЕ СУЩЕСТВИТЕЛЬНЫЕ</a:t>
            </a:r>
            <a:endParaRPr lang="ru-RU" sz="24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ook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0480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534400" cy="71596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Страничка  «Толкового словаря»</a:t>
            </a:r>
            <a:endParaRPr lang="ru-RU" sz="44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  <a:r>
              <a:rPr lang="ru-RU" sz="4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Темя</a:t>
            </a:r>
            <a:endParaRPr lang="ru-RU" sz="4400" b="1" dirty="0" smtClean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ru-RU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action="ppaction://hlinksldjump"/>
              </a:rPr>
              <a:t>Бремя</a:t>
            </a:r>
            <a:r>
              <a:rPr lang="ru-RU" sz="4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</a:t>
            </a:r>
            <a:r>
              <a:rPr lang="ru-RU" sz="4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action="ppaction://hlinksldjump"/>
              </a:rPr>
              <a:t>Стремя</a:t>
            </a:r>
            <a:endParaRPr lang="ru-RU" sz="4400" b="1" dirty="0" smtClean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Picture 5" descr="ROLLI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1400046">
            <a:off x="3304580" y="5688006"/>
            <a:ext cx="3581400" cy="1066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8-конечная звезда 5">
            <a:hlinkClick r:id="rId7" action="ppaction://hlinksldjump"/>
          </p:cNvPr>
          <p:cNvSpPr/>
          <p:nvPr/>
        </p:nvSpPr>
        <p:spPr>
          <a:xfrm>
            <a:off x="8305800" y="6096000"/>
            <a:ext cx="381000" cy="3810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895600"/>
            <a:ext cx="2362200" cy="3508218"/>
          </a:xfrm>
          <a:prstGeom prst="roundRect">
            <a:avLst>
              <a:gd name="adj" fmla="val 16667"/>
            </a:avLst>
          </a:prstGeom>
          <a:ln w="19050">
            <a:solidFill>
              <a:schemeClr val="accent1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81000"/>
            <a:ext cx="3978546" cy="2219325"/>
          </a:xfrm>
          <a:prstGeom prst="roundRect">
            <a:avLst>
              <a:gd name="adj" fmla="val 16667"/>
            </a:avLst>
          </a:prstGeom>
          <a:ln w="28575">
            <a:solidFill>
              <a:schemeClr val="accent1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8-конечная звезда 5">
            <a:hlinkClick r:id="rId4" action="ppaction://hlinksldjump"/>
          </p:cNvPr>
          <p:cNvSpPr/>
          <p:nvPr/>
        </p:nvSpPr>
        <p:spPr>
          <a:xfrm>
            <a:off x="8153400" y="5943600"/>
            <a:ext cx="609600" cy="6096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562600" y="1905000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Бремя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470847">
            <a:off x="1419065" y="918867"/>
            <a:ext cx="3637320" cy="467655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75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8-конечная звезда 2">
            <a:hlinkClick r:id="rId3" action="ppaction://hlinksldjump"/>
          </p:cNvPr>
          <p:cNvSpPr/>
          <p:nvPr/>
        </p:nvSpPr>
        <p:spPr>
          <a:xfrm>
            <a:off x="8153400" y="5943600"/>
            <a:ext cx="609600" cy="6096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15000" y="1828800"/>
            <a:ext cx="18165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Темя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b="11428"/>
          <a:stretch>
            <a:fillRect/>
          </a:stretch>
        </p:blipFill>
        <p:spPr bwMode="auto">
          <a:xfrm>
            <a:off x="762000" y="533400"/>
            <a:ext cx="3006436" cy="2362200"/>
          </a:xfrm>
          <a:prstGeom prst="roundRect">
            <a:avLst>
              <a:gd name="adj" fmla="val 16667"/>
            </a:avLst>
          </a:prstGeom>
          <a:ln w="19050">
            <a:solidFill>
              <a:schemeClr val="accent1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657600"/>
            <a:ext cx="3798849" cy="2133600"/>
          </a:xfrm>
          <a:prstGeom prst="roundRect">
            <a:avLst>
              <a:gd name="adj" fmla="val 16667"/>
            </a:avLst>
          </a:prstGeom>
          <a:ln w="19050">
            <a:solidFill>
              <a:schemeClr val="accent1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8-конечная звезда 5">
            <a:hlinkClick r:id="rId4" action="ppaction://hlinksldjump"/>
          </p:cNvPr>
          <p:cNvSpPr/>
          <p:nvPr/>
        </p:nvSpPr>
        <p:spPr>
          <a:xfrm>
            <a:off x="8153400" y="5943600"/>
            <a:ext cx="609600" cy="6096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943600" y="2286000"/>
            <a:ext cx="23257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Стремя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>
                <a:solidFill>
                  <a:srgbClr val="C00000"/>
                </a:solidFill>
              </a:rPr>
              <a:t>Составьте словосочетания, использовав в качестве зависимых слов разносклоняемые существительные на –МЯ. Не повторяйтесь!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600200" y="1676400"/>
            <a:ext cx="5638800" cy="4343400"/>
          </a:xfrm>
          <a:prstGeom prst="bevel">
            <a:avLst>
              <a:gd name="adj" fmla="val 571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Законы_______________________________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Цвет_________________________________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err="1" smtClean="0">
                <a:latin typeface="Calibri" pitchFamily="34" charset="0"/>
                <a:cs typeface="Arial" pitchFamily="34" charset="0"/>
              </a:rPr>
              <a:t>Происхождение________________________</a:t>
            </a:r>
            <a:endParaRPr lang="ru-RU" sz="2000" b="1" i="1" dirty="0" smtClean="0">
              <a:latin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b="1" i="1" dirty="0" smtClean="0">
              <a:latin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b="1" i="1" dirty="0" smtClean="0">
              <a:latin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err="1" smtClean="0">
                <a:latin typeface="Calibri" pitchFamily="34" charset="0"/>
                <a:cs typeface="Arial" pitchFamily="34" charset="0"/>
              </a:rPr>
              <a:t>Потеря_______________________________</a:t>
            </a:r>
            <a:endParaRPr lang="ru-RU" sz="2000" b="1" i="1" dirty="0" smtClean="0">
              <a:latin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000" b="1" i="1" dirty="0" smtClean="0"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 sz="32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Гофман</Template>
  <TotalTime>1300</TotalTime>
  <Words>368</Words>
  <PresentationFormat>Экран (4:3)</PresentationFormat>
  <Paragraphs>144</Paragraphs>
  <Slides>18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Справедливость</vt:lpstr>
      <vt:lpstr>Слайд 1</vt:lpstr>
      <vt:lpstr>Вставьте недостающие буквы, объясните орфограммы</vt:lpstr>
      <vt:lpstr>Слайд 3</vt:lpstr>
      <vt:lpstr>Слайд 4</vt:lpstr>
      <vt:lpstr>Страничка  «Толкового словаря»</vt:lpstr>
      <vt:lpstr>Слайд 6</vt:lpstr>
      <vt:lpstr>Слайд 7</vt:lpstr>
      <vt:lpstr>Слайд 8</vt:lpstr>
      <vt:lpstr>      Составьте словосочетания, использовав в качестве зависимых слов разносклоняемые существительные на –МЯ. Не повторяйтесь! </vt:lpstr>
      <vt:lpstr> </vt:lpstr>
      <vt:lpstr>Реши пропорцию</vt:lpstr>
      <vt:lpstr>Слайд 12</vt:lpstr>
      <vt:lpstr>Формула правописания</vt:lpstr>
      <vt:lpstr>Слайд 14</vt:lpstr>
      <vt:lpstr>Слайд 15</vt:lpstr>
      <vt:lpstr>Слайд 16</vt:lpstr>
      <vt:lpstr>Домашнее задание 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122</cp:revision>
  <dcterms:created xsi:type="dcterms:W3CDTF">2009-11-23T19:13:11Z</dcterms:created>
  <dcterms:modified xsi:type="dcterms:W3CDTF">2010-01-24T16:53:57Z</dcterms:modified>
</cp:coreProperties>
</file>