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7" r:id="rId2"/>
    <p:sldId id="285" r:id="rId3"/>
    <p:sldId id="295" r:id="rId4"/>
    <p:sldId id="296" r:id="rId5"/>
    <p:sldId id="297" r:id="rId6"/>
    <p:sldId id="302" r:id="rId7"/>
    <p:sldId id="298" r:id="rId8"/>
    <p:sldId id="301" r:id="rId9"/>
    <p:sldId id="299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CC"/>
    <a:srgbClr val="FF0000"/>
    <a:srgbClr val="0066FF"/>
    <a:srgbClr val="008000"/>
    <a:srgbClr val="660066"/>
    <a:srgbClr val="663300"/>
    <a:srgbClr val="969696"/>
    <a:srgbClr val="0099FF"/>
    <a:srgbClr val="66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75" d="100"/>
          <a:sy n="75" d="100"/>
        </p:scale>
        <p:origin x="-1422" y="-3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276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76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9E4E922-5EC1-4D29-B0D2-7ADE937691B5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C3D1568-0739-4818-A4E7-BFE5CD51F6A5}" type="slidenum">
              <a:rPr lang="ru-RU"/>
              <a:pPr/>
              <a:t>6</a:t>
            </a:fld>
            <a:endParaRPr lang="ru-RU"/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Н.В. Александрова. Математические термины. Справочник. Москва «Высшая школа» 1978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F97558-6D26-4C27-A71C-C5127A5809C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88C3C9-6A06-4E46-B392-BF3F88AC91B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6E4F23-BB90-461E-A2AC-C50634B7F42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623858-E3EE-46C9-A91B-DB8B38717AD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906AAD-7B6B-4C27-ACAC-608E000F4EB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3129DA-E1DD-4DDA-A944-4945958F229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E6B65B-5393-4BE1-A872-D942665A7AC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306AF6-A585-494E-9551-D2E75814C4C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E06896-91D0-42C0-8392-C5DA138C0BE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733727-6A02-48FE-BC2A-CD34A41A496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FF95D1-D879-4B3A-BC13-46D896B1B1A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99FFCC"/>
            </a:gs>
            <a:gs pos="50000">
              <a:schemeClr val="bg1"/>
            </a:gs>
            <a:gs pos="100000">
              <a:srgbClr val="99FFCC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8D6323A-CA8A-4E04-85ED-C47F12377E2F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WordArt 3"/>
          <p:cNvSpPr>
            <a:spLocks noChangeArrowheads="1" noChangeShapeType="1" noTextEdit="1"/>
          </p:cNvSpPr>
          <p:nvPr/>
        </p:nvSpPr>
        <p:spPr bwMode="auto">
          <a:xfrm>
            <a:off x="684213" y="404813"/>
            <a:ext cx="7632700" cy="4895850"/>
          </a:xfrm>
          <a:prstGeom prst="rect">
            <a:avLst/>
          </a:prstGeom>
        </p:spPr>
        <p:txBody>
          <a:bodyPr wrap="none" fromWordArt="1">
            <a:prstTxWarp prst="textInflateBottom">
              <a:avLst>
                <a:gd name="adj" fmla="val 68083"/>
              </a:avLst>
            </a:prstTxWarp>
          </a:bodyPr>
          <a:lstStyle/>
          <a:p>
            <a:pPr algn="ctr"/>
            <a:r>
              <a:rPr lang="ru-RU" sz="9600" b="1" kern="10">
                <a:ln w="19050">
                  <a:solidFill>
                    <a:srgbClr val="00FFFF"/>
                  </a:solidFill>
                  <a:round/>
                  <a:headEnd/>
                  <a:tailEnd/>
                </a:ln>
                <a:solidFill>
                  <a:srgbClr val="3366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Раскрытие</a:t>
            </a:r>
          </a:p>
          <a:p>
            <a:pPr algn="ctr"/>
            <a:r>
              <a:rPr lang="ru-RU" sz="9600" b="1" kern="10">
                <a:ln w="19050">
                  <a:solidFill>
                    <a:srgbClr val="00FFFF"/>
                  </a:solidFill>
                  <a:round/>
                  <a:headEnd/>
                  <a:tailEnd/>
                </a:ln>
                <a:solidFill>
                  <a:srgbClr val="3366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 скобок</a:t>
            </a:r>
          </a:p>
        </p:txBody>
      </p:sp>
      <p:sp>
        <p:nvSpPr>
          <p:cNvPr id="3078" name="WordArt 6"/>
          <p:cNvSpPr>
            <a:spLocks noChangeArrowheads="1" noChangeShapeType="1" noTextEdit="1"/>
          </p:cNvSpPr>
          <p:nvPr/>
        </p:nvSpPr>
        <p:spPr bwMode="auto">
          <a:xfrm>
            <a:off x="179388" y="5661025"/>
            <a:ext cx="8856662" cy="9366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FFFF"/>
                </a:solidFill>
                <a:latin typeface="Arial"/>
                <a:cs typeface="Arial"/>
              </a:rPr>
              <a:t> </a:t>
            </a:r>
            <a:endParaRPr lang="ru-RU" sz="3600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00FFFF"/>
              </a:solidFill>
              <a:latin typeface="Arial"/>
              <a:cs typeface="Arial"/>
            </a:endParaRPr>
          </a:p>
        </p:txBody>
      </p:sp>
      <p:sp>
        <p:nvSpPr>
          <p:cNvPr id="3079" name="WordArt 7"/>
          <p:cNvSpPr>
            <a:spLocks noChangeArrowheads="1" noChangeShapeType="1" noTextEdit="1"/>
          </p:cNvSpPr>
          <p:nvPr/>
        </p:nvSpPr>
        <p:spPr bwMode="auto">
          <a:xfrm>
            <a:off x="3143240" y="4286256"/>
            <a:ext cx="2952750" cy="431800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14287"/>
              </a:avLst>
            </a:prstTxWarp>
          </a:bodyPr>
          <a:lstStyle/>
          <a:p>
            <a:pPr algn="ctr"/>
            <a:r>
              <a:rPr lang="ru-RU" sz="3600" b="1" kern="10" dirty="0">
                <a:ln w="19050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6 класс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86050" y="5000636"/>
            <a:ext cx="400052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solidFill>
                  <a:srgbClr val="0066FF"/>
                </a:solidFill>
              </a:rPr>
              <a:t>Учитель высшей категории Богданова Марина Сергеевна г.Октябрьский РБ</a:t>
            </a:r>
            <a:endParaRPr lang="ru-RU" sz="2000" dirty="0">
              <a:solidFill>
                <a:srgbClr val="0066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оугольник 20"/>
          <p:cNvSpPr/>
          <p:nvPr/>
        </p:nvSpPr>
        <p:spPr>
          <a:xfrm>
            <a:off x="642910" y="1643050"/>
            <a:ext cx="2357454" cy="2357454"/>
          </a:xfrm>
          <a:prstGeom prst="rect">
            <a:avLst/>
          </a:prstGeom>
          <a:solidFill>
            <a:srgbClr val="00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1142976" y="2500306"/>
            <a:ext cx="128588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0" dirty="0" smtClean="0">
                <a:solidFill>
                  <a:schemeClr val="bg1"/>
                </a:solidFill>
              </a:rPr>
              <a:t>8</a:t>
            </a:r>
            <a:endParaRPr lang="ru-RU" sz="8000" dirty="0">
              <a:solidFill>
                <a:schemeClr val="bg1"/>
              </a:solidFill>
            </a:endParaRPr>
          </a:p>
        </p:txBody>
      </p:sp>
      <p:sp>
        <p:nvSpPr>
          <p:cNvPr id="23" name="Равнобедренный треугольник 22"/>
          <p:cNvSpPr/>
          <p:nvPr/>
        </p:nvSpPr>
        <p:spPr>
          <a:xfrm>
            <a:off x="3214678" y="1571612"/>
            <a:ext cx="2786082" cy="2428892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7200" dirty="0" smtClean="0"/>
              <a:t>-3</a:t>
            </a:r>
            <a:endParaRPr lang="ru-RU" sz="7200" dirty="0"/>
          </a:p>
        </p:txBody>
      </p:sp>
      <p:sp>
        <p:nvSpPr>
          <p:cNvPr id="24" name="Овал 23"/>
          <p:cNvSpPr/>
          <p:nvPr/>
        </p:nvSpPr>
        <p:spPr>
          <a:xfrm>
            <a:off x="5929322" y="1571612"/>
            <a:ext cx="2571768" cy="2357454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TextBox 24"/>
          <p:cNvSpPr txBox="1"/>
          <p:nvPr/>
        </p:nvSpPr>
        <p:spPr>
          <a:xfrm>
            <a:off x="6572264" y="2571744"/>
            <a:ext cx="142876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600" dirty="0" smtClean="0">
                <a:solidFill>
                  <a:schemeClr val="bg1"/>
                </a:solidFill>
              </a:rPr>
              <a:t>- 9</a:t>
            </a:r>
            <a:endParaRPr lang="ru-RU" sz="6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714348" y="571480"/>
            <a:ext cx="77867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solidFill>
                  <a:srgbClr val="FF0000"/>
                </a:solidFill>
              </a:rPr>
              <a:t>Вычисли устно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8596" y="1285860"/>
            <a:ext cx="250033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  <a:buFontTx/>
              <a:buChar char="-"/>
            </a:pPr>
            <a:r>
              <a:rPr lang="ru-RU" sz="2400" dirty="0" smtClean="0"/>
              <a:t>12 + ( - 8) =</a:t>
            </a:r>
          </a:p>
          <a:p>
            <a:pPr>
              <a:lnSpc>
                <a:spcPct val="200000"/>
              </a:lnSpc>
              <a:buFontTx/>
              <a:buChar char="-"/>
            </a:pPr>
            <a:r>
              <a:rPr lang="ru-RU" sz="2400" dirty="0" smtClean="0"/>
              <a:t> 7 + ( - 9) =</a:t>
            </a:r>
          </a:p>
          <a:p>
            <a:pPr>
              <a:lnSpc>
                <a:spcPct val="200000"/>
              </a:lnSpc>
              <a:buFontTx/>
              <a:buChar char="-"/>
            </a:pPr>
            <a:r>
              <a:rPr lang="ru-RU" sz="2400" dirty="0" smtClean="0"/>
              <a:t>5,4 + (- 3,5) =</a:t>
            </a:r>
          </a:p>
          <a:p>
            <a:pPr>
              <a:lnSpc>
                <a:spcPct val="200000"/>
              </a:lnSpc>
              <a:buFontTx/>
              <a:buChar char="-"/>
            </a:pPr>
            <a:r>
              <a:rPr lang="ru-RU" sz="2400" dirty="0" smtClean="0"/>
              <a:t>1,68 + (-1,68) =</a:t>
            </a:r>
            <a:endParaRPr lang="ru-RU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3214678" y="1285860"/>
            <a:ext cx="235745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ru-RU" sz="2400" dirty="0" smtClean="0"/>
              <a:t>37 + ( - 56) =</a:t>
            </a:r>
          </a:p>
          <a:p>
            <a:pPr>
              <a:lnSpc>
                <a:spcPct val="200000"/>
              </a:lnSpc>
              <a:buFontTx/>
              <a:buChar char="-"/>
            </a:pPr>
            <a:r>
              <a:rPr lang="ru-RU" sz="2400" dirty="0" smtClean="0"/>
              <a:t> 43 + 75 =</a:t>
            </a:r>
          </a:p>
          <a:p>
            <a:pPr>
              <a:lnSpc>
                <a:spcPct val="200000"/>
              </a:lnSpc>
            </a:pPr>
            <a:r>
              <a:rPr lang="ru-RU" sz="2400" dirty="0" smtClean="0"/>
              <a:t>4,61 +( -2,29) =</a:t>
            </a:r>
          </a:p>
          <a:p>
            <a:pPr>
              <a:lnSpc>
                <a:spcPct val="200000"/>
              </a:lnSpc>
            </a:pPr>
            <a:r>
              <a:rPr lang="ru-RU" sz="2400" dirty="0" smtClean="0"/>
              <a:t>- 3,08 + 1, 69 =</a:t>
            </a:r>
            <a:endParaRPr lang="ru-RU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6143636" y="1285860"/>
            <a:ext cx="221457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ru-RU" sz="2400" dirty="0" smtClean="0"/>
              <a:t>48 – ( - 15)  =</a:t>
            </a:r>
          </a:p>
          <a:p>
            <a:pPr>
              <a:lnSpc>
                <a:spcPct val="200000"/>
              </a:lnSpc>
            </a:pPr>
            <a:r>
              <a:rPr lang="ru-RU" sz="2400" dirty="0" smtClean="0"/>
              <a:t>- 5,5 – 2,8  =</a:t>
            </a:r>
          </a:p>
          <a:p>
            <a:pPr>
              <a:lnSpc>
                <a:spcPct val="200000"/>
              </a:lnSpc>
            </a:pPr>
            <a:r>
              <a:rPr lang="ru-RU" sz="2400" dirty="0" smtClean="0"/>
              <a:t> 25 – 32  =</a:t>
            </a:r>
          </a:p>
          <a:p>
            <a:pPr>
              <a:lnSpc>
                <a:spcPct val="200000"/>
              </a:lnSpc>
            </a:pPr>
            <a:r>
              <a:rPr lang="ru-RU" sz="2400" dirty="0" smtClean="0"/>
              <a:t> 3,7 – 4,5 =</a:t>
            </a:r>
            <a:endParaRPr lang="ru-RU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1285852" y="5572140"/>
            <a:ext cx="67151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Какой способ вычислений использовали?</a:t>
            </a:r>
            <a:endParaRPr lang="ru-RU" sz="24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571604" y="714356"/>
            <a:ext cx="60007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solidFill>
                  <a:srgbClr val="FF0000"/>
                </a:solidFill>
              </a:rPr>
              <a:t>Найди лишнее предложение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214414" y="1714488"/>
            <a:ext cx="7572428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ru-RU" sz="2800" dirty="0" smtClean="0">
                <a:solidFill>
                  <a:srgbClr val="0066FF"/>
                </a:solidFill>
              </a:rPr>
              <a:t>Была бы охота, заладится всякая работа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ru-RU" sz="2800" dirty="0" smtClean="0">
                <a:solidFill>
                  <a:srgbClr val="0066FF"/>
                </a:solidFill>
              </a:rPr>
              <a:t>Даром ничего не дается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ru-RU" sz="2800" dirty="0" smtClean="0">
                <a:solidFill>
                  <a:srgbClr val="0066FF"/>
                </a:solidFill>
              </a:rPr>
              <a:t>Без муки нет науки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ru-RU" sz="2800" dirty="0" smtClean="0">
                <a:solidFill>
                  <a:srgbClr val="0066FF"/>
                </a:solidFill>
              </a:rPr>
              <a:t>Раскрытие  скобок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ru-RU" sz="2800" dirty="0" smtClean="0">
                <a:solidFill>
                  <a:srgbClr val="0066FF"/>
                </a:solidFill>
              </a:rPr>
              <a:t>Набирайся  ума в учении, храбрости – в сражении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ru-RU" sz="2800" dirty="0" smtClean="0">
                <a:solidFill>
                  <a:srgbClr val="0066FF"/>
                </a:solidFill>
              </a:rPr>
              <a:t>Ум хорошо, а два лучше</a:t>
            </a:r>
            <a:endParaRPr lang="ru-RU" sz="2800" dirty="0">
              <a:solidFill>
                <a:srgbClr val="0066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43042" y="571480"/>
            <a:ext cx="62151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solidFill>
                  <a:srgbClr val="FF0000"/>
                </a:solidFill>
              </a:rPr>
              <a:t>Вычисли удобным способом!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85852" y="2071678"/>
            <a:ext cx="32861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CC00CC"/>
                </a:solidFill>
              </a:rPr>
              <a:t>150 + (50 +7 ) =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85852" y="3429000"/>
            <a:ext cx="32861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CC00CC"/>
                </a:solidFill>
              </a:rPr>
              <a:t>180 + (20 + 3) =</a:t>
            </a:r>
            <a:endParaRPr lang="ru-RU" sz="3200" b="1" dirty="0">
              <a:solidFill>
                <a:srgbClr val="CC00CC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00562" y="2071678"/>
            <a:ext cx="37147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150 + 50 +7 = 207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429124" y="3429000"/>
            <a:ext cx="40005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180 + 20 + 3 = 203</a:t>
            </a:r>
            <a:endParaRPr lang="ru-RU" sz="3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9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30" name="Text Box 6"/>
          <p:cNvSpPr txBox="1">
            <a:spLocks noChangeArrowheads="1"/>
          </p:cNvSpPr>
          <p:nvPr/>
        </p:nvSpPr>
        <p:spPr bwMode="auto">
          <a:xfrm>
            <a:off x="179388" y="2276475"/>
            <a:ext cx="8755062" cy="265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800"/>
              <a:t>Название произошло от введенного Эйлером </a:t>
            </a:r>
          </a:p>
          <a:p>
            <a:r>
              <a:rPr lang="ru-RU" sz="2800"/>
              <a:t>немецкого термина </a:t>
            </a:r>
            <a:r>
              <a:rPr lang="en-US" sz="2800"/>
              <a:t>Klammer</a:t>
            </a:r>
            <a:r>
              <a:rPr lang="ru-RU" sz="2800"/>
              <a:t> – «скобки». </a:t>
            </a:r>
          </a:p>
          <a:p>
            <a:r>
              <a:rPr lang="ru-RU" sz="2800"/>
              <a:t>До появления специальных символов перед </a:t>
            </a:r>
          </a:p>
          <a:p>
            <a:r>
              <a:rPr lang="ru-RU" sz="2800"/>
              <a:t>выражением, которое нужно заключить в скобки, </a:t>
            </a:r>
            <a:endParaRPr lang="en-US" sz="2800"/>
          </a:p>
          <a:p>
            <a:r>
              <a:rPr lang="ru-RU" sz="2800"/>
              <a:t>ставилось слово </a:t>
            </a:r>
            <a:r>
              <a:rPr lang="en-US" sz="2800">
                <a:solidFill>
                  <a:srgbClr val="6600CC"/>
                </a:solidFill>
              </a:rPr>
              <a:t>Collect</a:t>
            </a:r>
            <a:r>
              <a:rPr lang="en-US" sz="2800"/>
              <a:t> </a:t>
            </a:r>
            <a:r>
              <a:rPr lang="ru-RU" sz="2800"/>
              <a:t>или буквы </a:t>
            </a:r>
            <a:r>
              <a:rPr lang="ru-RU" sz="2800">
                <a:solidFill>
                  <a:srgbClr val="6600CC"/>
                </a:solidFill>
              </a:rPr>
              <a:t>с</a:t>
            </a:r>
            <a:r>
              <a:rPr lang="en-US" sz="2800">
                <a:solidFill>
                  <a:srgbClr val="6600CC"/>
                </a:solidFill>
              </a:rPr>
              <a:t>s</a:t>
            </a:r>
            <a:r>
              <a:rPr lang="en-US" sz="2800"/>
              <a:t> </a:t>
            </a:r>
            <a:r>
              <a:rPr lang="ru-RU" sz="2800"/>
              <a:t>от</a:t>
            </a:r>
            <a:r>
              <a:rPr lang="en-US" sz="2800"/>
              <a:t> communis, </a:t>
            </a:r>
          </a:p>
          <a:p>
            <a:r>
              <a:rPr lang="en-US" sz="2800">
                <a:solidFill>
                  <a:srgbClr val="6600CC"/>
                </a:solidFill>
              </a:rPr>
              <a:t>u</a:t>
            </a:r>
            <a:r>
              <a:rPr lang="en-US" sz="2800"/>
              <a:t> </a:t>
            </a:r>
            <a:r>
              <a:rPr lang="ru-RU" sz="2800"/>
              <a:t>от </a:t>
            </a:r>
            <a:r>
              <a:rPr lang="en-US" sz="2800"/>
              <a:t>universal </a:t>
            </a:r>
            <a:r>
              <a:rPr lang="ru-RU" sz="2800"/>
              <a:t>или </a:t>
            </a:r>
            <a:r>
              <a:rPr lang="en-US" sz="2800">
                <a:solidFill>
                  <a:srgbClr val="6600CC"/>
                </a:solidFill>
              </a:rPr>
              <a:t>b</a:t>
            </a:r>
            <a:r>
              <a:rPr lang="ru-RU" sz="2800"/>
              <a:t>, означающее </a:t>
            </a:r>
            <a:r>
              <a:rPr lang="en-US" sz="2800"/>
              <a:t>binomial</a:t>
            </a:r>
            <a:r>
              <a:rPr lang="ru-RU" sz="2800"/>
              <a:t>, и др.</a:t>
            </a:r>
          </a:p>
        </p:txBody>
      </p:sp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0" y="333375"/>
            <a:ext cx="88423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dirty="0">
                <a:solidFill>
                  <a:srgbClr val="FF0000"/>
                </a:solidFill>
              </a:rPr>
              <a:t>Экскурс в историю математических символов</a:t>
            </a:r>
          </a:p>
        </p:txBody>
      </p:sp>
      <p:grpSp>
        <p:nvGrpSpPr>
          <p:cNvPr id="2" name="Group 106"/>
          <p:cNvGrpSpPr>
            <a:grpSpLocks/>
          </p:cNvGrpSpPr>
          <p:nvPr/>
        </p:nvGrpSpPr>
        <p:grpSpPr bwMode="auto">
          <a:xfrm>
            <a:off x="179388" y="2276475"/>
            <a:ext cx="8785225" cy="3995738"/>
            <a:chOff x="0" y="1298"/>
            <a:chExt cx="5534" cy="2517"/>
          </a:xfrm>
        </p:grpSpPr>
        <p:sp>
          <p:nvSpPr>
            <p:cNvPr id="26639" name="Text Box 15"/>
            <p:cNvSpPr txBox="1">
              <a:spLocks noChangeArrowheads="1"/>
            </p:cNvSpPr>
            <p:nvPr/>
          </p:nvSpPr>
          <p:spPr bwMode="auto">
            <a:xfrm>
              <a:off x="0" y="1298"/>
              <a:ext cx="5534" cy="2517"/>
            </a:xfrm>
            <a:prstGeom prst="rect">
              <a:avLst/>
            </a:prstGeom>
            <a:gradFill rotWithShape="1">
              <a:gsLst>
                <a:gs pos="0">
                  <a:schemeClr val="accent1"/>
                </a:gs>
                <a:gs pos="50000">
                  <a:schemeClr val="bg1"/>
                </a:gs>
                <a:gs pos="100000">
                  <a:schemeClr val="accent1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ru-RU" sz="2800"/>
                <a:t>Знаки, выполняющие роль скобок появились в </a:t>
              </a:r>
              <a:r>
                <a:rPr lang="en-US" sz="2800"/>
                <a:t>XV</a:t>
              </a:r>
              <a:r>
                <a:rPr lang="ru-RU" sz="2800"/>
                <a:t>в. В сочинении Шюке (1484) выражение, которое нужно заключить в скобки, подчеркивается горизонтальной чертой.   </a:t>
              </a:r>
              <a:r>
                <a:rPr lang="ru-RU" sz="2800">
                  <a:solidFill>
                    <a:srgbClr val="0000CC"/>
                  </a:solidFill>
                </a:rPr>
                <a:t>А – </a:t>
              </a:r>
              <a:r>
                <a:rPr lang="en-US" sz="2800" u="sng">
                  <a:solidFill>
                    <a:srgbClr val="0000CC"/>
                  </a:solidFill>
                </a:rPr>
                <a:t>M+N</a:t>
              </a:r>
              <a:r>
                <a:rPr lang="ru-RU" sz="2800" u="sng"/>
                <a:t> </a:t>
              </a:r>
            </a:p>
            <a:p>
              <a:endParaRPr lang="ru-RU" sz="2800"/>
            </a:p>
            <a:p>
              <a:r>
                <a:rPr lang="ru-RU" sz="2800">
                  <a:solidFill>
                    <a:srgbClr val="0000CC"/>
                  </a:solidFill>
                </a:rPr>
                <a:t>  </a:t>
              </a:r>
              <a:r>
                <a:rPr lang="en-US" sz="2800">
                  <a:solidFill>
                    <a:srgbClr val="0000CC"/>
                  </a:solidFill>
                </a:rPr>
                <a:t>  </a:t>
              </a:r>
              <a:r>
                <a:rPr lang="ru-RU" sz="2800">
                  <a:solidFill>
                    <a:srgbClr val="0000CC"/>
                  </a:solidFill>
                </a:rPr>
                <a:t> </a:t>
              </a:r>
              <a:r>
                <a:rPr lang="en-US" sz="3200" b="1" i="1">
                  <a:solidFill>
                    <a:srgbClr val="0000CC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a+b</a:t>
              </a:r>
              <a:r>
                <a:rPr lang="ru-RU" sz="3200">
                  <a:latin typeface="Times New Roman" pitchFamily="18" charset="0"/>
                </a:rPr>
                <a:t> </a:t>
              </a:r>
              <a:r>
                <a:rPr lang="en-US" sz="3200">
                  <a:latin typeface="Times New Roman" pitchFamily="18" charset="0"/>
                </a:rPr>
                <a:t>        </a:t>
              </a:r>
              <a:r>
                <a:rPr lang="ru-RU" sz="2800">
                  <a:latin typeface="Times New Roman" pitchFamily="18" charset="0"/>
                </a:rPr>
                <a:t>Бомбелли (1550) писал букву </a:t>
              </a:r>
              <a:r>
                <a:rPr lang="en-US" sz="2800">
                  <a:latin typeface="Times New Roman" pitchFamily="18" charset="0"/>
                </a:rPr>
                <a:t>L</a:t>
              </a:r>
              <a:r>
                <a:rPr lang="ru-RU" sz="2800">
                  <a:latin typeface="Times New Roman" pitchFamily="18" charset="0"/>
                </a:rPr>
                <a:t> перед выражением, а в конце выражения перевернутую букву. От такого обозначения произошли квадратные скобки.</a:t>
              </a:r>
            </a:p>
          </p:txBody>
        </p:sp>
        <p:sp>
          <p:nvSpPr>
            <p:cNvPr id="26728" name="Text Box 104"/>
            <p:cNvSpPr txBox="1">
              <a:spLocks noChangeArrowheads="1"/>
            </p:cNvSpPr>
            <p:nvPr/>
          </p:nvSpPr>
          <p:spPr bwMode="auto">
            <a:xfrm rot="10800000">
              <a:off x="728" y="2618"/>
              <a:ext cx="292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3600">
                  <a:latin typeface="Times New Roman" pitchFamily="18" charset="0"/>
                </a:rPr>
                <a:t>L</a:t>
              </a:r>
              <a:endParaRPr lang="ru-RU" sz="3600">
                <a:latin typeface="Times New Roman" pitchFamily="18" charset="0"/>
              </a:endParaRPr>
            </a:p>
          </p:txBody>
        </p:sp>
        <p:sp>
          <p:nvSpPr>
            <p:cNvPr id="26729" name="Text Box 105"/>
            <p:cNvSpPr txBox="1">
              <a:spLocks noChangeArrowheads="1"/>
            </p:cNvSpPr>
            <p:nvPr/>
          </p:nvSpPr>
          <p:spPr bwMode="auto">
            <a:xfrm>
              <a:off x="113" y="2659"/>
              <a:ext cx="292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3600">
                  <a:latin typeface="Times New Roman" pitchFamily="18" charset="0"/>
                </a:rPr>
                <a:t>L</a:t>
              </a:r>
              <a:endParaRPr lang="ru-RU" sz="3600">
                <a:latin typeface="Times New Roman" pitchFamily="18" charset="0"/>
              </a:endParaRPr>
            </a:p>
          </p:txBody>
        </p:sp>
      </p:grpSp>
      <p:grpSp>
        <p:nvGrpSpPr>
          <p:cNvPr id="3" name="Group 113"/>
          <p:cNvGrpSpPr>
            <a:grpSpLocks/>
          </p:cNvGrpSpPr>
          <p:nvPr/>
        </p:nvGrpSpPr>
        <p:grpSpPr bwMode="auto">
          <a:xfrm>
            <a:off x="250825" y="2276475"/>
            <a:ext cx="8785225" cy="4362450"/>
            <a:chOff x="0" y="1389"/>
            <a:chExt cx="5534" cy="2748"/>
          </a:xfrm>
        </p:grpSpPr>
        <p:sp>
          <p:nvSpPr>
            <p:cNvPr id="26652" name="Text Box 28"/>
            <p:cNvSpPr txBox="1">
              <a:spLocks noChangeArrowheads="1"/>
            </p:cNvSpPr>
            <p:nvPr/>
          </p:nvSpPr>
          <p:spPr bwMode="auto">
            <a:xfrm>
              <a:off x="0" y="1389"/>
              <a:ext cx="5534" cy="2748"/>
            </a:xfrm>
            <a:prstGeom prst="rect">
              <a:avLst/>
            </a:prstGeom>
            <a:gradFill rotWithShape="1">
              <a:gsLst>
                <a:gs pos="0">
                  <a:schemeClr val="accent1"/>
                </a:gs>
                <a:gs pos="50000">
                  <a:schemeClr val="bg1"/>
                </a:gs>
                <a:gs pos="100000">
                  <a:schemeClr val="accent1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ru-RU" sz="2800"/>
                <a:t>Черта сверху употреблялась очень долго. </a:t>
              </a:r>
            </a:p>
            <a:p>
              <a:endParaRPr lang="ru-RU" sz="2800"/>
            </a:p>
            <a:p>
              <a:r>
                <a:rPr lang="ru-RU" sz="2800"/>
                <a:t>СА     В = С     АВ     Декарт, Ньютон, Лопиталь</a:t>
              </a:r>
            </a:p>
            <a:p>
              <a:endParaRPr lang="ru-RU" sz="2800"/>
            </a:p>
            <a:p>
              <a:r>
                <a:rPr lang="ru-RU" sz="2800"/>
                <a:t>Круглые скобки встречаются у Тартальи (1556), Затем у Жирара (1629).  Это почти единственное, что осталось в математике от символов , употребляемых Жираром. </a:t>
              </a:r>
            </a:p>
            <a:p>
              <a:endParaRPr lang="ru-RU" sz="2800"/>
            </a:p>
            <a:p>
              <a:endParaRPr lang="ru-RU" sz="2800"/>
            </a:p>
          </p:txBody>
        </p:sp>
        <p:grpSp>
          <p:nvGrpSpPr>
            <p:cNvPr id="4" name="Group 112"/>
            <p:cNvGrpSpPr>
              <a:grpSpLocks/>
            </p:cNvGrpSpPr>
            <p:nvPr/>
          </p:nvGrpSpPr>
          <p:grpSpPr bwMode="auto">
            <a:xfrm>
              <a:off x="64" y="1979"/>
              <a:ext cx="1818" cy="226"/>
              <a:chOff x="64" y="1979"/>
              <a:chExt cx="1818" cy="226"/>
            </a:xfrm>
          </p:grpSpPr>
          <p:grpSp>
            <p:nvGrpSpPr>
              <p:cNvPr id="5" name="Group 40"/>
              <p:cNvGrpSpPr>
                <a:grpSpLocks/>
              </p:cNvGrpSpPr>
              <p:nvPr/>
            </p:nvGrpSpPr>
            <p:grpSpPr bwMode="auto">
              <a:xfrm>
                <a:off x="431" y="2024"/>
                <a:ext cx="181" cy="181"/>
                <a:chOff x="1746" y="3612"/>
                <a:chExt cx="181" cy="181"/>
              </a:xfrm>
            </p:grpSpPr>
            <p:sp>
              <p:nvSpPr>
                <p:cNvPr id="26665" name="Line 41"/>
                <p:cNvSpPr>
                  <a:spLocks noChangeShapeType="1"/>
                </p:cNvSpPr>
                <p:nvPr/>
              </p:nvSpPr>
              <p:spPr bwMode="auto">
                <a:xfrm flipH="1">
                  <a:off x="1746" y="3612"/>
                  <a:ext cx="181" cy="181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6666" name="Line 42"/>
                <p:cNvSpPr>
                  <a:spLocks noChangeShapeType="1"/>
                </p:cNvSpPr>
                <p:nvPr/>
              </p:nvSpPr>
              <p:spPr bwMode="auto">
                <a:xfrm>
                  <a:off x="1746" y="3612"/>
                  <a:ext cx="181" cy="181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6" name="Group 107"/>
              <p:cNvGrpSpPr>
                <a:grpSpLocks/>
              </p:cNvGrpSpPr>
              <p:nvPr/>
            </p:nvGrpSpPr>
            <p:grpSpPr bwMode="auto">
              <a:xfrm>
                <a:off x="1293" y="2024"/>
                <a:ext cx="181" cy="181"/>
                <a:chOff x="1746" y="3612"/>
                <a:chExt cx="181" cy="181"/>
              </a:xfrm>
            </p:grpSpPr>
            <p:sp>
              <p:nvSpPr>
                <p:cNvPr id="26732" name="Line 108"/>
                <p:cNvSpPr>
                  <a:spLocks noChangeShapeType="1"/>
                </p:cNvSpPr>
                <p:nvPr/>
              </p:nvSpPr>
              <p:spPr bwMode="auto">
                <a:xfrm flipH="1">
                  <a:off x="1746" y="3612"/>
                  <a:ext cx="181" cy="181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6733" name="Line 109"/>
                <p:cNvSpPr>
                  <a:spLocks noChangeShapeType="1"/>
                </p:cNvSpPr>
                <p:nvPr/>
              </p:nvSpPr>
              <p:spPr bwMode="auto">
                <a:xfrm>
                  <a:off x="1746" y="3612"/>
                  <a:ext cx="181" cy="181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26734" name="Freeform 110"/>
              <p:cNvSpPr>
                <a:spLocks/>
              </p:cNvSpPr>
              <p:nvPr/>
            </p:nvSpPr>
            <p:spPr bwMode="auto">
              <a:xfrm>
                <a:off x="64" y="1984"/>
                <a:ext cx="312" cy="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12" y="8"/>
                  </a:cxn>
                </a:cxnLst>
                <a:rect l="0" t="0" r="r" b="b"/>
                <a:pathLst>
                  <a:path w="312" h="8">
                    <a:moveTo>
                      <a:pt x="0" y="0"/>
                    </a:moveTo>
                    <a:lnTo>
                      <a:pt x="312" y="8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735" name="Freeform 111"/>
              <p:cNvSpPr>
                <a:spLocks/>
              </p:cNvSpPr>
              <p:nvPr/>
            </p:nvSpPr>
            <p:spPr bwMode="auto">
              <a:xfrm>
                <a:off x="1570" y="1979"/>
                <a:ext cx="312" cy="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12" y="8"/>
                  </a:cxn>
                </a:cxnLst>
                <a:rect l="0" t="0" r="r" b="b"/>
                <a:pathLst>
                  <a:path w="312" h="8">
                    <a:moveTo>
                      <a:pt x="0" y="0"/>
                    </a:moveTo>
                    <a:lnTo>
                      <a:pt x="312" y="8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26713" name="Text Box 89"/>
          <p:cNvSpPr txBox="1">
            <a:spLocks noChangeArrowheads="1"/>
          </p:cNvSpPr>
          <p:nvPr/>
        </p:nvSpPr>
        <p:spPr bwMode="auto">
          <a:xfrm>
            <a:off x="107950" y="2368550"/>
            <a:ext cx="9109075" cy="3508375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50000">
                <a:schemeClr val="bg1"/>
              </a:gs>
              <a:gs pos="100000">
                <a:schemeClr val="accent1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800"/>
              <a:t>Фигурные скобки появляются в сочинениях Виета (1593)</a:t>
            </a:r>
          </a:p>
          <a:p>
            <a:endParaRPr lang="ru-RU" sz="2800"/>
          </a:p>
          <a:p>
            <a:r>
              <a:rPr lang="ru-RU" sz="2800"/>
              <a:t>Широкое применение скобки получили лишь в первой половине </a:t>
            </a:r>
            <a:r>
              <a:rPr lang="en-US" sz="2800"/>
              <a:t>XVIII</a:t>
            </a:r>
            <a:r>
              <a:rPr lang="ru-RU" sz="2800"/>
              <a:t> века, благодаря Лейбницу и еще больше Эйлеру.</a:t>
            </a:r>
          </a:p>
          <a:p>
            <a:endParaRPr lang="ru-RU" sz="2800"/>
          </a:p>
          <a:p>
            <a:endParaRPr lang="ru-RU" sz="2800"/>
          </a:p>
        </p:txBody>
      </p:sp>
      <p:graphicFrame>
        <p:nvGraphicFramePr>
          <p:cNvPr id="26738" name="Rectangle 114"/>
          <p:cNvGraphicFramePr>
            <a:graphicFrameLocks/>
          </p:cNvGraphicFramePr>
          <p:nvPr/>
        </p:nvGraphicFramePr>
        <p:xfrm>
          <a:off x="1524000" y="1397000"/>
          <a:ext cx="6096000" cy="4064000"/>
        </p:xfrm>
        <a:graphic>
          <a:graphicData uri="http://schemas.openxmlformats.org/presentationml/2006/ole">
            <p:oleObj spid="_x0000_s41986" name="Формула" r:id="rId4" imgW="0" imgH="0" progId="Equation.3">
              <p:embed/>
            </p:oleObj>
          </a:graphicData>
        </a:graphic>
      </p:graphicFrame>
      <p:grpSp>
        <p:nvGrpSpPr>
          <p:cNvPr id="7" name="Group 118"/>
          <p:cNvGrpSpPr>
            <a:grpSpLocks/>
          </p:cNvGrpSpPr>
          <p:nvPr/>
        </p:nvGrpSpPr>
        <p:grpSpPr bwMode="auto">
          <a:xfrm>
            <a:off x="3203575" y="1052513"/>
            <a:ext cx="720725" cy="863600"/>
            <a:chOff x="1519" y="709"/>
            <a:chExt cx="454" cy="544"/>
          </a:xfrm>
        </p:grpSpPr>
        <p:sp>
          <p:nvSpPr>
            <p:cNvPr id="26698" name="Oval 74"/>
            <p:cNvSpPr>
              <a:spLocks noChangeArrowheads="1"/>
            </p:cNvSpPr>
            <p:nvPr/>
          </p:nvSpPr>
          <p:spPr bwMode="auto">
            <a:xfrm>
              <a:off x="1519" y="709"/>
              <a:ext cx="454" cy="544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FF3399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CC0000"/>
              </a:solidFill>
              <a:round/>
              <a:headEnd/>
              <a:tailEnd/>
            </a:ln>
            <a:effectLst>
              <a:outerShdw dist="107763" dir="18900000" algn="ctr" rotWithShape="0">
                <a:srgbClr val="CC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graphicFrame>
          <p:nvGraphicFramePr>
            <p:cNvPr id="26739" name="Object 115"/>
            <p:cNvGraphicFramePr>
              <a:graphicFrameLocks noChangeAspect="1"/>
            </p:cNvGraphicFramePr>
            <p:nvPr/>
          </p:nvGraphicFramePr>
          <p:xfrm>
            <a:off x="1519" y="850"/>
            <a:ext cx="408" cy="312"/>
          </p:xfrm>
          <a:graphic>
            <a:graphicData uri="http://schemas.openxmlformats.org/presentationml/2006/ole">
              <p:oleObj spid="_x0000_s41989" name="Формула" r:id="rId5" imgW="228600" imgH="215640" progId="Equation.3">
                <p:embed/>
              </p:oleObj>
            </a:graphicData>
          </a:graphic>
        </p:graphicFrame>
      </p:grpSp>
      <p:grpSp>
        <p:nvGrpSpPr>
          <p:cNvPr id="8" name="Group 119"/>
          <p:cNvGrpSpPr>
            <a:grpSpLocks/>
          </p:cNvGrpSpPr>
          <p:nvPr/>
        </p:nvGrpSpPr>
        <p:grpSpPr bwMode="auto">
          <a:xfrm>
            <a:off x="1547813" y="1125538"/>
            <a:ext cx="720725" cy="863600"/>
            <a:chOff x="2109" y="709"/>
            <a:chExt cx="454" cy="544"/>
          </a:xfrm>
        </p:grpSpPr>
        <p:sp>
          <p:nvSpPr>
            <p:cNvPr id="26701" name="Oval 77"/>
            <p:cNvSpPr>
              <a:spLocks noChangeArrowheads="1"/>
            </p:cNvSpPr>
            <p:nvPr/>
          </p:nvSpPr>
          <p:spPr bwMode="auto">
            <a:xfrm>
              <a:off x="2109" y="709"/>
              <a:ext cx="454" cy="544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FF3399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CC0000"/>
              </a:solidFill>
              <a:round/>
              <a:headEnd/>
              <a:tailEnd/>
            </a:ln>
            <a:effectLst>
              <a:outerShdw dist="107763" dir="18900000" algn="ctr" rotWithShape="0">
                <a:srgbClr val="CC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graphicFrame>
          <p:nvGraphicFramePr>
            <p:cNvPr id="26740" name="Object 116"/>
            <p:cNvGraphicFramePr>
              <a:graphicFrameLocks noChangeAspect="1"/>
            </p:cNvGraphicFramePr>
            <p:nvPr/>
          </p:nvGraphicFramePr>
          <p:xfrm>
            <a:off x="2143" y="845"/>
            <a:ext cx="374" cy="317"/>
          </p:xfrm>
          <a:graphic>
            <a:graphicData uri="http://schemas.openxmlformats.org/presentationml/2006/ole">
              <p:oleObj spid="_x0000_s41988" name="Формула" r:id="rId6" imgW="241200" imgH="215640" progId="Equation.3">
                <p:embed/>
              </p:oleObj>
            </a:graphicData>
          </a:graphic>
        </p:graphicFrame>
      </p:grpSp>
      <p:grpSp>
        <p:nvGrpSpPr>
          <p:cNvPr id="9" name="Group 120"/>
          <p:cNvGrpSpPr>
            <a:grpSpLocks/>
          </p:cNvGrpSpPr>
          <p:nvPr/>
        </p:nvGrpSpPr>
        <p:grpSpPr bwMode="auto">
          <a:xfrm>
            <a:off x="4859338" y="1052513"/>
            <a:ext cx="720725" cy="863600"/>
            <a:chOff x="2744" y="709"/>
            <a:chExt cx="454" cy="544"/>
          </a:xfrm>
        </p:grpSpPr>
        <p:sp>
          <p:nvSpPr>
            <p:cNvPr id="26699" name="Oval 75"/>
            <p:cNvSpPr>
              <a:spLocks noChangeArrowheads="1"/>
            </p:cNvSpPr>
            <p:nvPr/>
          </p:nvSpPr>
          <p:spPr bwMode="auto">
            <a:xfrm>
              <a:off x="2744" y="709"/>
              <a:ext cx="454" cy="544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FF3399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CC0000"/>
              </a:solidFill>
              <a:round/>
              <a:headEnd/>
              <a:tailEnd/>
            </a:ln>
            <a:effectLst>
              <a:outerShdw dist="107763" dir="18900000" algn="ctr" rotWithShape="0">
                <a:srgbClr val="CC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graphicFrame>
          <p:nvGraphicFramePr>
            <p:cNvPr id="26741" name="Object 117"/>
            <p:cNvGraphicFramePr>
              <a:graphicFrameLocks noChangeAspect="1"/>
            </p:cNvGraphicFramePr>
            <p:nvPr/>
          </p:nvGraphicFramePr>
          <p:xfrm>
            <a:off x="2744" y="799"/>
            <a:ext cx="454" cy="382"/>
          </p:xfrm>
          <a:graphic>
            <a:graphicData uri="http://schemas.openxmlformats.org/presentationml/2006/ole">
              <p:oleObj spid="_x0000_s41987" name="Формула" r:id="rId7" imgW="291960" imgH="215640" progId="Equation.3">
                <p:embed/>
              </p:oleObj>
            </a:graphicData>
          </a:graphic>
        </p:graphicFrame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6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7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14546" y="500042"/>
            <a:ext cx="55007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solidFill>
                  <a:srgbClr val="FF0000"/>
                </a:solidFill>
              </a:rPr>
              <a:t>Раскрытие скобок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3357554" y="1357298"/>
            <a:ext cx="2857520" cy="71438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</a:rPr>
              <a:t>+ (     )</a:t>
            </a:r>
            <a:endParaRPr lang="ru-RU" sz="4400" b="1" dirty="0">
              <a:solidFill>
                <a:schemeClr val="bg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000232" y="2285992"/>
            <a:ext cx="5214974" cy="500066"/>
          </a:xfrm>
          <a:prstGeom prst="rect">
            <a:avLst/>
          </a:prstGeom>
          <a:solidFill>
            <a:srgbClr val="CC00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AutoNum type="arabicParenR"/>
            </a:pPr>
            <a:r>
              <a:rPr lang="ru-RU" sz="2000" dirty="0" smtClean="0"/>
              <a:t>Сохранить знаки слагаемых в скобках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428860" y="3429000"/>
            <a:ext cx="2428892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800" b="1" dirty="0" smtClean="0"/>
              <a:t>а + (</a:t>
            </a:r>
            <a:r>
              <a:rPr lang="en-US" sz="2800" b="1" dirty="0" smtClean="0"/>
              <a:t> b + c) =</a:t>
            </a:r>
          </a:p>
          <a:p>
            <a:pPr>
              <a:lnSpc>
                <a:spcPct val="150000"/>
              </a:lnSpc>
            </a:pPr>
            <a:r>
              <a:rPr lang="ru-RU" sz="2800" b="1" dirty="0" smtClean="0"/>
              <a:t>а + (</a:t>
            </a:r>
            <a:r>
              <a:rPr lang="en-US" sz="2800" b="1" dirty="0" smtClean="0"/>
              <a:t> b – c )=</a:t>
            </a:r>
          </a:p>
          <a:p>
            <a:pPr>
              <a:lnSpc>
                <a:spcPct val="150000"/>
              </a:lnSpc>
            </a:pPr>
            <a:r>
              <a:rPr lang="ru-RU" sz="2800" b="1" dirty="0" smtClean="0"/>
              <a:t>а + (</a:t>
            </a:r>
            <a:r>
              <a:rPr lang="en-US" sz="2800" b="1" dirty="0" smtClean="0"/>
              <a:t>- b + c)=</a:t>
            </a:r>
          </a:p>
          <a:p>
            <a:pPr>
              <a:lnSpc>
                <a:spcPct val="150000"/>
              </a:lnSpc>
            </a:pPr>
            <a:r>
              <a:rPr lang="ru-RU" sz="2800" b="1" dirty="0" smtClean="0"/>
              <a:t>а + (</a:t>
            </a:r>
            <a:r>
              <a:rPr lang="en-US" sz="2800" b="1" dirty="0" smtClean="0"/>
              <a:t>- b – c )=</a:t>
            </a:r>
          </a:p>
          <a:p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000232" y="2857496"/>
            <a:ext cx="5214974" cy="500066"/>
          </a:xfrm>
          <a:prstGeom prst="rect">
            <a:avLst/>
          </a:prstGeom>
          <a:solidFill>
            <a:srgbClr val="CC00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/>
            <a:r>
              <a:rPr lang="en-US" sz="2000" dirty="0" smtClean="0"/>
              <a:t>2) </a:t>
            </a:r>
            <a:r>
              <a:rPr lang="ru-RU" sz="2000" dirty="0" smtClean="0"/>
              <a:t>Записать выражение без скобок</a:t>
            </a:r>
            <a:endParaRPr lang="ru-RU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4714876" y="3429000"/>
            <a:ext cx="2428892" cy="658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800" b="1" dirty="0" smtClean="0">
                <a:solidFill>
                  <a:srgbClr val="FF0000"/>
                </a:solidFill>
              </a:rPr>
              <a:t>а + </a:t>
            </a:r>
            <a:r>
              <a:rPr lang="en-US" sz="2800" b="1" dirty="0" smtClean="0">
                <a:solidFill>
                  <a:srgbClr val="FF0000"/>
                </a:solidFill>
              </a:rPr>
              <a:t> b + c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714876" y="4071942"/>
            <a:ext cx="2428892" cy="658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800" b="1" dirty="0" smtClean="0">
                <a:solidFill>
                  <a:srgbClr val="FF0000"/>
                </a:solidFill>
              </a:rPr>
              <a:t>а + </a:t>
            </a:r>
            <a:r>
              <a:rPr lang="en-US" sz="2800" b="1" dirty="0" smtClean="0">
                <a:solidFill>
                  <a:srgbClr val="FF0000"/>
                </a:solidFill>
              </a:rPr>
              <a:t> b – c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643438" y="4714884"/>
            <a:ext cx="2428892" cy="658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800" b="1" dirty="0" smtClean="0">
                <a:solidFill>
                  <a:srgbClr val="FF0000"/>
                </a:solidFill>
              </a:rPr>
              <a:t>а </a:t>
            </a:r>
            <a:r>
              <a:rPr lang="en-US" sz="2800" b="1" dirty="0" smtClean="0">
                <a:solidFill>
                  <a:srgbClr val="FF0000"/>
                </a:solidFill>
              </a:rPr>
              <a:t> -  b + c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714876" y="5357826"/>
            <a:ext cx="2428892" cy="658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800" b="1" dirty="0" smtClean="0">
                <a:solidFill>
                  <a:srgbClr val="FF0000"/>
                </a:solidFill>
              </a:rPr>
              <a:t>а </a:t>
            </a:r>
            <a:r>
              <a:rPr lang="en-US" sz="2800" b="1" dirty="0" smtClean="0">
                <a:solidFill>
                  <a:srgbClr val="FF0000"/>
                </a:solidFill>
              </a:rPr>
              <a:t> -  b - c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/>
      <p:bldP spid="6" grpId="0" animBg="1"/>
      <p:bldP spid="7" grpId="0"/>
      <p:bldP spid="9" grpId="0"/>
      <p:bldP spid="10" grpId="0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285852" y="2071678"/>
            <a:ext cx="32861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CC00CC"/>
                </a:solidFill>
              </a:rPr>
              <a:t>18 – (8 + 3 ) =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85852" y="3429000"/>
            <a:ext cx="32861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CC00CC"/>
                </a:solidFill>
              </a:rPr>
              <a:t>199 – (9 + 50) =</a:t>
            </a:r>
            <a:endParaRPr lang="ru-RU" sz="3200" b="1" dirty="0">
              <a:solidFill>
                <a:srgbClr val="CC00CC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00562" y="2071678"/>
            <a:ext cx="37147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18 – 8 – 3 = 7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429124" y="3429000"/>
            <a:ext cx="40005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199 – 9 – 50 = 140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00100" y="4500570"/>
            <a:ext cx="35004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CC00CC"/>
                </a:solidFill>
              </a:rPr>
              <a:t>190 – (90 + 40) =</a:t>
            </a:r>
            <a:endParaRPr lang="ru-RU" sz="3200" b="1" dirty="0">
              <a:solidFill>
                <a:srgbClr val="CC00CC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429124" y="4572008"/>
            <a:ext cx="40005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190 – 90 - 40 = 60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785918" y="571480"/>
            <a:ext cx="62151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solidFill>
                  <a:srgbClr val="FF0000"/>
                </a:solidFill>
              </a:rPr>
              <a:t>Вычисли удобным способом!</a:t>
            </a:r>
            <a:endParaRPr lang="ru-RU" sz="3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9" grpId="0"/>
      <p:bldP spid="10" grpId="0"/>
      <p:bldP spid="8" grpId="0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14546" y="500042"/>
            <a:ext cx="55007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solidFill>
                  <a:srgbClr val="FF0000"/>
                </a:solidFill>
              </a:rPr>
              <a:t>Раскрытие скобок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3428992" y="1071546"/>
            <a:ext cx="2857520" cy="71438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</a:rPr>
              <a:t>-</a:t>
            </a:r>
            <a:r>
              <a:rPr lang="ru-RU" sz="4400" b="1" dirty="0" smtClean="0">
                <a:solidFill>
                  <a:schemeClr val="bg1"/>
                </a:solidFill>
              </a:rPr>
              <a:t> (     )</a:t>
            </a:r>
            <a:endParaRPr lang="ru-RU" sz="4400" b="1" dirty="0">
              <a:solidFill>
                <a:schemeClr val="bg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000232" y="1928802"/>
            <a:ext cx="5214974" cy="785818"/>
          </a:xfrm>
          <a:prstGeom prst="rect">
            <a:avLst/>
          </a:prstGeom>
          <a:solidFill>
            <a:srgbClr val="CC00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AutoNum type="arabicParenR"/>
            </a:pPr>
            <a:r>
              <a:rPr lang="ru-RU" sz="2000" dirty="0" smtClean="0"/>
              <a:t>Поменять все знаки слагаемых в скобках на противоположные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14546" y="3429000"/>
            <a:ext cx="2643206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800" b="1" dirty="0" smtClean="0"/>
              <a:t>а – (</a:t>
            </a:r>
            <a:r>
              <a:rPr lang="en-US" sz="2800" b="1" dirty="0" smtClean="0"/>
              <a:t> b + c) =</a:t>
            </a:r>
          </a:p>
          <a:p>
            <a:pPr>
              <a:lnSpc>
                <a:spcPct val="150000"/>
              </a:lnSpc>
            </a:pPr>
            <a:r>
              <a:rPr lang="ru-RU" sz="2800" b="1" dirty="0" smtClean="0"/>
              <a:t>а – (</a:t>
            </a:r>
            <a:r>
              <a:rPr lang="en-US" sz="2800" b="1" dirty="0" smtClean="0"/>
              <a:t> b – c )=</a:t>
            </a:r>
          </a:p>
          <a:p>
            <a:pPr>
              <a:lnSpc>
                <a:spcPct val="150000"/>
              </a:lnSpc>
            </a:pPr>
            <a:r>
              <a:rPr lang="ru-RU" sz="2800" b="1" dirty="0" smtClean="0"/>
              <a:t>а – (-</a:t>
            </a:r>
            <a:r>
              <a:rPr lang="en-US" sz="2800" b="1" dirty="0" smtClean="0"/>
              <a:t> b + c)=</a:t>
            </a:r>
          </a:p>
          <a:p>
            <a:pPr>
              <a:lnSpc>
                <a:spcPct val="150000"/>
              </a:lnSpc>
            </a:pPr>
            <a:r>
              <a:rPr lang="ru-RU" sz="2800" b="1" dirty="0" smtClean="0"/>
              <a:t>а –  (</a:t>
            </a:r>
            <a:r>
              <a:rPr lang="en-US" sz="2800" b="1" dirty="0" smtClean="0"/>
              <a:t>- b – c)=</a:t>
            </a:r>
          </a:p>
          <a:p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000232" y="2857496"/>
            <a:ext cx="5214974" cy="500066"/>
          </a:xfrm>
          <a:prstGeom prst="rect">
            <a:avLst/>
          </a:prstGeom>
          <a:solidFill>
            <a:srgbClr val="CC00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/>
            <a:r>
              <a:rPr lang="en-US" sz="2000" dirty="0" smtClean="0"/>
              <a:t>2) </a:t>
            </a:r>
            <a:r>
              <a:rPr lang="ru-RU" sz="2000" dirty="0" smtClean="0"/>
              <a:t>Записать выражение без скобок</a:t>
            </a:r>
            <a:endParaRPr lang="ru-RU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4572000" y="3429000"/>
            <a:ext cx="242889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800" b="1" dirty="0" smtClean="0">
                <a:solidFill>
                  <a:srgbClr val="FF0000"/>
                </a:solidFill>
              </a:rPr>
              <a:t>а – </a:t>
            </a:r>
            <a:r>
              <a:rPr lang="en-US" sz="2800" b="1" dirty="0" smtClean="0">
                <a:solidFill>
                  <a:srgbClr val="FF0000"/>
                </a:solidFill>
              </a:rPr>
              <a:t> b </a:t>
            </a:r>
            <a:r>
              <a:rPr lang="ru-RU" sz="2800" b="1" dirty="0" smtClean="0">
                <a:solidFill>
                  <a:srgbClr val="FF0000"/>
                </a:solidFill>
              </a:rPr>
              <a:t> – </a:t>
            </a:r>
            <a:r>
              <a:rPr lang="en-US" sz="2800" b="1" dirty="0" smtClean="0">
                <a:solidFill>
                  <a:srgbClr val="FF0000"/>
                </a:solidFill>
              </a:rPr>
              <a:t> c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4500562" y="4071942"/>
            <a:ext cx="242889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800" b="1" dirty="0" smtClean="0">
                <a:solidFill>
                  <a:srgbClr val="FF0000"/>
                </a:solidFill>
              </a:rPr>
              <a:t>а –  </a:t>
            </a:r>
            <a:r>
              <a:rPr lang="en-US" sz="2800" b="1" dirty="0" smtClean="0">
                <a:solidFill>
                  <a:srgbClr val="FF0000"/>
                </a:solidFill>
              </a:rPr>
              <a:t>b </a:t>
            </a:r>
            <a:r>
              <a:rPr lang="ru-RU" sz="2800" b="1" dirty="0" smtClean="0">
                <a:solidFill>
                  <a:srgbClr val="FF0000"/>
                </a:solidFill>
              </a:rPr>
              <a:t> +</a:t>
            </a:r>
            <a:r>
              <a:rPr lang="en-US" sz="2800" b="1" dirty="0" smtClean="0">
                <a:solidFill>
                  <a:srgbClr val="FF0000"/>
                </a:solidFill>
              </a:rPr>
              <a:t> c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4500562" y="4714884"/>
            <a:ext cx="2428892" cy="658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800" b="1" dirty="0" smtClean="0">
                <a:solidFill>
                  <a:srgbClr val="FF0000"/>
                </a:solidFill>
              </a:rPr>
              <a:t>а 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ru-RU" sz="2800" b="1" dirty="0" smtClean="0">
                <a:solidFill>
                  <a:srgbClr val="FF0000"/>
                </a:solidFill>
              </a:rPr>
              <a:t>+</a:t>
            </a:r>
            <a:r>
              <a:rPr lang="en-US" sz="2800" b="1" dirty="0" smtClean="0">
                <a:solidFill>
                  <a:srgbClr val="FF0000"/>
                </a:solidFill>
              </a:rPr>
              <a:t>  b </a:t>
            </a:r>
            <a:r>
              <a:rPr lang="ru-RU" sz="2800" b="1" dirty="0" smtClean="0">
                <a:solidFill>
                  <a:srgbClr val="FF0000"/>
                </a:solidFill>
              </a:rPr>
              <a:t>– </a:t>
            </a:r>
            <a:r>
              <a:rPr lang="en-US" sz="2800" b="1" dirty="0" smtClean="0">
                <a:solidFill>
                  <a:srgbClr val="FF0000"/>
                </a:solidFill>
              </a:rPr>
              <a:t> c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4500562" y="5357826"/>
            <a:ext cx="242889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800" b="1" dirty="0" smtClean="0">
                <a:solidFill>
                  <a:srgbClr val="FF0000"/>
                </a:solidFill>
              </a:rPr>
              <a:t>а 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ru-RU" sz="2800" b="1" dirty="0" smtClean="0">
                <a:solidFill>
                  <a:srgbClr val="FF0000"/>
                </a:solidFill>
              </a:rPr>
              <a:t>+</a:t>
            </a:r>
            <a:r>
              <a:rPr lang="en-US" sz="2800" b="1" dirty="0" smtClean="0">
                <a:solidFill>
                  <a:srgbClr val="FF0000"/>
                </a:solidFill>
              </a:rPr>
              <a:t>  b </a:t>
            </a:r>
            <a:r>
              <a:rPr lang="ru-RU" sz="2800" b="1" dirty="0" smtClean="0">
                <a:solidFill>
                  <a:srgbClr val="FF0000"/>
                </a:solidFill>
              </a:rPr>
              <a:t>+</a:t>
            </a:r>
            <a:r>
              <a:rPr lang="en-US" sz="2800" b="1" dirty="0" smtClean="0">
                <a:solidFill>
                  <a:srgbClr val="FF0000"/>
                </a:solidFill>
              </a:rPr>
              <a:t> c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/>
      <p:bldP spid="6" grpId="0" animBg="1"/>
      <p:bldP spid="7" grpId="0"/>
      <p:bldP spid="9" grpId="0"/>
      <p:bldP spid="10" grpId="0"/>
      <p:bldP spid="11" grpId="0"/>
    </p:bld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754</TotalTime>
  <Words>552</Words>
  <Application>Microsoft Office PowerPoint</Application>
  <PresentationFormat>Экран (4:3)</PresentationFormat>
  <Paragraphs>87</Paragraphs>
  <Slides>9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1" baseType="lpstr">
      <vt:lpstr>Оформление по умолчанию</vt:lpstr>
      <vt:lpstr>Формула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Company>Гимназия №1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Савченко</dc:creator>
  <cp:lastModifiedBy>director</cp:lastModifiedBy>
  <cp:revision>45</cp:revision>
  <dcterms:created xsi:type="dcterms:W3CDTF">2007-05-29T09:56:07Z</dcterms:created>
  <dcterms:modified xsi:type="dcterms:W3CDTF">2010-01-25T13:05:04Z</dcterms:modified>
</cp:coreProperties>
</file>