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2085" autoAdjust="0"/>
    <p:restoredTop sz="88366" autoAdjust="0"/>
  </p:normalViewPr>
  <p:slideViewPr>
    <p:cSldViewPr showGuides="1">
      <p:cViewPr varScale="1">
        <p:scale>
          <a:sx n="36" d="100"/>
          <a:sy n="36" d="100"/>
        </p:scale>
        <p:origin x="-96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375288-810A-47DF-9BCD-C1E078D3C18B}" type="datetimeFigureOut">
              <a:rPr lang="ru-RU" smtClean="0"/>
              <a:pPr/>
              <a:t>27.01.2010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36EB60-90F3-45C3-96E5-75D3BEB91E3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i="1" baseline="0" dirty="0" smtClean="0"/>
              <a:t> </a:t>
            </a:r>
            <a:endParaRPr lang="ru-RU" i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36EB60-90F3-45C3-96E5-75D3BEB91E3F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4382B-FDFB-483E-8924-477F5ECFDD64}" type="datetimeFigureOut">
              <a:rPr lang="ru-RU" smtClean="0"/>
              <a:pPr/>
              <a:t>27.01.2010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FAF3-2975-4F00-8545-7CD2BC71B2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4382B-FDFB-483E-8924-477F5ECFDD64}" type="datetimeFigureOut">
              <a:rPr lang="ru-RU" smtClean="0"/>
              <a:pPr/>
              <a:t>27.01.2010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FAF3-2975-4F00-8545-7CD2BC71B2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4382B-FDFB-483E-8924-477F5ECFDD64}" type="datetimeFigureOut">
              <a:rPr lang="ru-RU" smtClean="0"/>
              <a:pPr/>
              <a:t>27.01.2010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FAF3-2975-4F00-8545-7CD2BC71B2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4382B-FDFB-483E-8924-477F5ECFDD64}" type="datetimeFigureOut">
              <a:rPr lang="ru-RU" smtClean="0"/>
              <a:pPr/>
              <a:t>27.01.2010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FAF3-2975-4F00-8545-7CD2BC71B2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4382B-FDFB-483E-8924-477F5ECFDD64}" type="datetimeFigureOut">
              <a:rPr lang="ru-RU" smtClean="0"/>
              <a:pPr/>
              <a:t>27.01.2010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FAF3-2975-4F00-8545-7CD2BC71B2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4382B-FDFB-483E-8924-477F5ECFDD64}" type="datetimeFigureOut">
              <a:rPr lang="ru-RU" smtClean="0"/>
              <a:pPr/>
              <a:t>27.01.2010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FAF3-2975-4F00-8545-7CD2BC71B2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4382B-FDFB-483E-8924-477F5ECFDD64}" type="datetimeFigureOut">
              <a:rPr lang="ru-RU" smtClean="0"/>
              <a:pPr/>
              <a:t>27.01.2010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FAF3-2975-4F00-8545-7CD2BC71B2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4382B-FDFB-483E-8924-477F5ECFDD64}" type="datetimeFigureOut">
              <a:rPr lang="ru-RU" smtClean="0"/>
              <a:pPr/>
              <a:t>27.01.2010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FAF3-2975-4F00-8545-7CD2BC71B2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4382B-FDFB-483E-8924-477F5ECFDD64}" type="datetimeFigureOut">
              <a:rPr lang="ru-RU" smtClean="0"/>
              <a:pPr/>
              <a:t>27.01.2010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FAF3-2975-4F00-8545-7CD2BC71B2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4382B-FDFB-483E-8924-477F5ECFDD64}" type="datetimeFigureOut">
              <a:rPr lang="ru-RU" smtClean="0"/>
              <a:pPr/>
              <a:t>27.01.2010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FAF3-2975-4F00-8545-7CD2BC71B2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4382B-FDFB-483E-8924-477F5ECFDD64}" type="datetimeFigureOut">
              <a:rPr lang="ru-RU" smtClean="0"/>
              <a:pPr/>
              <a:t>27.01.2010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FAF3-2975-4F00-8545-7CD2BC71B2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A4382B-FDFB-483E-8924-477F5ECFDD64}" type="datetimeFigureOut">
              <a:rPr lang="ru-RU" smtClean="0"/>
              <a:pPr/>
              <a:t>27.01.2010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8FAF3-2975-4F00-8545-7CD2BC71B2B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71472" y="274638"/>
            <a:ext cx="8115328" cy="6444000"/>
          </a:xfrm>
        </p:spPr>
        <p:txBody>
          <a:bodyPr>
            <a:normAutofit fontScale="90000"/>
          </a:bodyPr>
          <a:lstStyle/>
          <a:p>
            <a:r>
              <a:rPr lang="ru-RU" sz="4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/>
            </a:r>
            <a:br>
              <a:rPr lang="ru-RU" sz="4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</a:br>
            <a:r>
              <a:rPr lang="ru-RU" sz="4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Олимпиада </a:t>
            </a:r>
            <a:br>
              <a:rPr lang="ru-RU" sz="4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</a:br>
            <a:r>
              <a:rPr lang="ru-RU" sz="4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по теме «Параллельные прямые»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2800" dirty="0" smtClean="0"/>
              <a:t>геометрия 7 класс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1800" dirty="0" err="1" smtClean="0"/>
              <a:t>Мелёшина</a:t>
            </a:r>
            <a:r>
              <a:rPr lang="ru-RU" sz="1800" dirty="0" smtClean="0"/>
              <a:t> Вера Владимировна</a:t>
            </a:r>
            <a:br>
              <a:rPr lang="ru-RU" sz="1800" dirty="0" smtClean="0"/>
            </a:br>
            <a:r>
              <a:rPr lang="ru-RU" sz="1800" dirty="0" smtClean="0"/>
              <a:t>Учитель математики </a:t>
            </a:r>
            <a:br>
              <a:rPr lang="ru-RU" sz="1800" dirty="0" smtClean="0"/>
            </a:br>
            <a:r>
              <a:rPr lang="ru-RU" sz="1800" dirty="0" smtClean="0"/>
              <a:t>Московская обл.  г. </a:t>
            </a:r>
            <a:r>
              <a:rPr lang="ru-RU" sz="1800" dirty="0" err="1" smtClean="0"/>
              <a:t>Орехово-Зуеево</a:t>
            </a:r>
            <a:r>
              <a:rPr lang="ru-RU" sz="1800" dirty="0" smtClean="0"/>
              <a:t>, МОУ СОШ №11.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Прямая соединительная линия 15"/>
          <p:cNvCxnSpPr/>
          <p:nvPr/>
        </p:nvCxnSpPr>
        <p:spPr>
          <a:xfrm>
            <a:off x="2285984" y="1071546"/>
            <a:ext cx="4500594" cy="357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16200000" flipV="1">
            <a:off x="3251191" y="1036621"/>
            <a:ext cx="2856726" cy="192803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V="1">
            <a:off x="2428860" y="2716208"/>
            <a:ext cx="4321999" cy="71279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/>
          <p:cNvSpPr/>
          <p:nvPr/>
        </p:nvSpPr>
        <p:spPr>
          <a:xfrm>
            <a:off x="2143108" y="1142984"/>
            <a:ext cx="3571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i="1" dirty="0" smtClean="0"/>
              <a:t>а</a:t>
            </a:r>
            <a:endParaRPr lang="ru-RU" sz="2800" i="1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2143108" y="3059668"/>
            <a:ext cx="3690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i="1" dirty="0" smtClean="0"/>
              <a:t>b</a:t>
            </a:r>
            <a:endParaRPr lang="ru-RU" sz="2800" i="1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3857620" y="285728"/>
            <a:ext cx="3337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i="1" dirty="0" smtClean="0"/>
              <a:t>с</a:t>
            </a:r>
            <a:endParaRPr lang="ru-RU" sz="2800" i="1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3643306" y="785794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i="1" dirty="0" smtClean="0"/>
              <a:t>1</a:t>
            </a:r>
            <a:endParaRPr lang="ru-RU" sz="2000" i="1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4257490" y="785794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i="1" dirty="0" smtClean="0"/>
              <a:t>6</a:t>
            </a:r>
            <a:endParaRPr lang="ru-RU" sz="2000" i="1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3786182" y="1285860"/>
            <a:ext cx="31611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i="1" dirty="0" smtClean="0"/>
              <a:t>8</a:t>
            </a:r>
            <a:endParaRPr lang="ru-RU" sz="2000" i="1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4420356" y="1285860"/>
            <a:ext cx="31611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i="1" dirty="0" smtClean="0"/>
              <a:t>3</a:t>
            </a:r>
            <a:endParaRPr lang="ru-RU" sz="2000" i="1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4857752" y="2643182"/>
            <a:ext cx="31611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i="1" dirty="0" smtClean="0"/>
              <a:t>5</a:t>
            </a:r>
            <a:endParaRPr lang="ru-RU" sz="2000" i="1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5286380" y="2500306"/>
            <a:ext cx="31611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i="1" dirty="0" smtClean="0"/>
              <a:t>7</a:t>
            </a:r>
            <a:endParaRPr lang="ru-RU" sz="2000" i="1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5072066" y="3059668"/>
            <a:ext cx="31611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i="1" dirty="0" smtClean="0"/>
              <a:t>2</a:t>
            </a:r>
            <a:endParaRPr lang="ru-RU" sz="2000" i="1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5572132" y="3059668"/>
            <a:ext cx="31611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i="1" dirty="0" smtClean="0"/>
              <a:t>4</a:t>
            </a:r>
            <a:endParaRPr lang="ru-RU" sz="2000" i="1" dirty="0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54" name="Группа 53"/>
          <p:cNvGrpSpPr/>
          <p:nvPr/>
        </p:nvGrpSpPr>
        <p:grpSpPr>
          <a:xfrm>
            <a:off x="642910" y="3786190"/>
            <a:ext cx="3929090" cy="400110"/>
            <a:chOff x="642910" y="3786190"/>
            <a:chExt cx="3929090" cy="400110"/>
          </a:xfrm>
        </p:grpSpPr>
        <p:sp>
          <p:nvSpPr>
            <p:cNvPr id="46" name="Скругленный прямоугольник 45"/>
            <p:cNvSpPr/>
            <p:nvPr/>
          </p:nvSpPr>
          <p:spPr>
            <a:xfrm>
              <a:off x="642910" y="3786190"/>
              <a:ext cx="3929090" cy="35719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i="0" baseline="0" dirty="0" smtClean="0"/>
                <a:t>и</a:t>
              </a:r>
              <a:endParaRPr lang="ru-RU" i="0" dirty="0"/>
            </a:p>
          </p:txBody>
        </p:sp>
        <p:pic>
          <p:nvPicPr>
            <p:cNvPr id="2055" name="Picture 7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14348" y="3786190"/>
              <a:ext cx="432523" cy="352426"/>
            </a:xfrm>
            <a:prstGeom prst="rect">
              <a:avLst/>
            </a:prstGeom>
            <a:noFill/>
          </p:spPr>
        </p:pic>
        <p:sp>
          <p:nvSpPr>
            <p:cNvPr id="48" name="Прямоугольник 47"/>
            <p:cNvSpPr/>
            <p:nvPr/>
          </p:nvSpPr>
          <p:spPr>
            <a:xfrm>
              <a:off x="1142976" y="3786190"/>
              <a:ext cx="32252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000" i="0" baseline="0" dirty="0" smtClean="0"/>
                <a:t>и</a:t>
              </a:r>
              <a:endParaRPr lang="ru-RU" sz="2000" i="0" dirty="0"/>
            </a:p>
          </p:txBody>
        </p:sp>
        <p:pic>
          <p:nvPicPr>
            <p:cNvPr id="2062" name="Picture 14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571604" y="3786190"/>
              <a:ext cx="360437" cy="377602"/>
            </a:xfrm>
            <a:prstGeom prst="rect">
              <a:avLst/>
            </a:prstGeom>
            <a:noFill/>
          </p:spPr>
        </p:pic>
        <p:sp>
          <p:nvSpPr>
            <p:cNvPr id="53" name="Прямоугольник 52"/>
            <p:cNvSpPr/>
            <p:nvPr/>
          </p:nvSpPr>
          <p:spPr>
            <a:xfrm>
              <a:off x="2000232" y="3786190"/>
              <a:ext cx="256884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000" i="0" baseline="0" dirty="0" smtClean="0"/>
                <a:t>-  вертикальные углы;</a:t>
              </a:r>
              <a:endParaRPr lang="ru-RU" sz="2000" dirty="0"/>
            </a:p>
          </p:txBody>
        </p:sp>
      </p:grpSp>
      <p:sp>
        <p:nvSpPr>
          <p:cNvPr id="55" name="Прямоугольник 54"/>
          <p:cNvSpPr/>
          <p:nvPr/>
        </p:nvSpPr>
        <p:spPr>
          <a:xfrm>
            <a:off x="500034" y="3786190"/>
            <a:ext cx="4071966" cy="35719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62" name="Группа 61"/>
          <p:cNvGrpSpPr/>
          <p:nvPr/>
        </p:nvGrpSpPr>
        <p:grpSpPr>
          <a:xfrm>
            <a:off x="610438" y="4786322"/>
            <a:ext cx="3961562" cy="400110"/>
            <a:chOff x="610438" y="5072074"/>
            <a:chExt cx="3961562" cy="400110"/>
          </a:xfrm>
        </p:grpSpPr>
        <p:sp>
          <p:nvSpPr>
            <p:cNvPr id="43" name="Скругленный прямоугольник 42"/>
            <p:cNvSpPr/>
            <p:nvPr/>
          </p:nvSpPr>
          <p:spPr>
            <a:xfrm>
              <a:off x="642910" y="5072074"/>
              <a:ext cx="3929090" cy="35719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i="0" baseline="0" dirty="0" smtClean="0"/>
                <a:t>и</a:t>
              </a:r>
              <a:endParaRPr lang="ru-RU" i="0" dirty="0"/>
            </a:p>
          </p:txBody>
        </p:sp>
        <p:sp>
          <p:nvSpPr>
            <p:cNvPr id="45" name="Прямоугольник 44"/>
            <p:cNvSpPr/>
            <p:nvPr/>
          </p:nvSpPr>
          <p:spPr>
            <a:xfrm>
              <a:off x="1000100" y="5072074"/>
              <a:ext cx="32252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000" i="0" baseline="0" dirty="0" smtClean="0"/>
                <a:t>и</a:t>
              </a:r>
              <a:endParaRPr lang="ru-RU" sz="2000" i="0" dirty="0"/>
            </a:p>
          </p:txBody>
        </p:sp>
        <p:sp>
          <p:nvSpPr>
            <p:cNvPr id="49" name="Прямоугольник 48"/>
            <p:cNvSpPr/>
            <p:nvPr/>
          </p:nvSpPr>
          <p:spPr>
            <a:xfrm>
              <a:off x="1711280" y="5072074"/>
              <a:ext cx="286072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000" i="0" baseline="0" dirty="0" smtClean="0"/>
                <a:t>-  соответственные углы;</a:t>
              </a:r>
              <a:endParaRPr lang="ru-RU" sz="2000" dirty="0"/>
            </a:p>
          </p:txBody>
        </p:sp>
        <p:pic>
          <p:nvPicPr>
            <p:cNvPr id="2" name="Picture 7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214414" y="5072074"/>
              <a:ext cx="544658" cy="352426"/>
            </a:xfrm>
            <a:prstGeom prst="rect">
              <a:avLst/>
            </a:prstGeom>
            <a:noFill/>
          </p:spPr>
        </p:pic>
        <p:pic>
          <p:nvPicPr>
            <p:cNvPr id="2054" name="Picture 6"/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10438" y="5072074"/>
              <a:ext cx="432523" cy="352426"/>
            </a:xfrm>
            <a:prstGeom prst="rect">
              <a:avLst/>
            </a:prstGeom>
            <a:noFill/>
          </p:spPr>
        </p:pic>
      </p:grpSp>
      <p:sp>
        <p:nvSpPr>
          <p:cNvPr id="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63" name="Группа 62"/>
          <p:cNvGrpSpPr/>
          <p:nvPr/>
        </p:nvGrpSpPr>
        <p:grpSpPr>
          <a:xfrm>
            <a:off x="642910" y="5214950"/>
            <a:ext cx="3929090" cy="471548"/>
            <a:chOff x="642910" y="5786454"/>
            <a:chExt cx="3929090" cy="471548"/>
          </a:xfrm>
        </p:grpSpPr>
        <p:sp>
          <p:nvSpPr>
            <p:cNvPr id="51" name="Скругленный прямоугольник 50"/>
            <p:cNvSpPr/>
            <p:nvPr/>
          </p:nvSpPr>
          <p:spPr>
            <a:xfrm>
              <a:off x="642910" y="5857892"/>
              <a:ext cx="3929090" cy="35719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i="0" baseline="0" dirty="0" smtClean="0"/>
                <a:t>и</a:t>
              </a:r>
              <a:endParaRPr lang="ru-RU" i="0" dirty="0"/>
            </a:p>
          </p:txBody>
        </p:sp>
        <p:sp>
          <p:nvSpPr>
            <p:cNvPr id="56" name="Прямоугольник 55"/>
            <p:cNvSpPr/>
            <p:nvPr/>
          </p:nvSpPr>
          <p:spPr>
            <a:xfrm>
              <a:off x="1000100" y="5857892"/>
              <a:ext cx="32252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000" i="0" baseline="0" dirty="0" smtClean="0"/>
                <a:t>и</a:t>
              </a:r>
              <a:endParaRPr lang="ru-RU" sz="2000" i="0" dirty="0"/>
            </a:p>
          </p:txBody>
        </p:sp>
        <p:pic>
          <p:nvPicPr>
            <p:cNvPr id="57" name="Picture 14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285852" y="5786454"/>
              <a:ext cx="428628" cy="449040"/>
            </a:xfrm>
            <a:prstGeom prst="rect">
              <a:avLst/>
            </a:prstGeom>
            <a:noFill/>
          </p:spPr>
        </p:pic>
        <p:sp>
          <p:nvSpPr>
            <p:cNvPr id="58" name="Прямоугольник 57"/>
            <p:cNvSpPr/>
            <p:nvPr/>
          </p:nvSpPr>
          <p:spPr>
            <a:xfrm>
              <a:off x="1628630" y="5857892"/>
              <a:ext cx="294337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000" i="0" baseline="0" dirty="0" smtClean="0"/>
                <a:t>-  накрест лежащие углы;</a:t>
              </a:r>
              <a:endParaRPr lang="ru-RU" sz="2000" dirty="0"/>
            </a:p>
          </p:txBody>
        </p:sp>
        <p:pic>
          <p:nvPicPr>
            <p:cNvPr id="2059" name="Picture 11"/>
            <p:cNvPicPr>
              <a:picLocks noChangeAspect="1" noChangeArrowheads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42910" y="5857892"/>
              <a:ext cx="432523" cy="352426"/>
            </a:xfrm>
            <a:prstGeom prst="rect">
              <a:avLst/>
            </a:prstGeom>
            <a:noFill/>
          </p:spPr>
        </p:pic>
      </p:grpSp>
      <p:sp>
        <p:nvSpPr>
          <p:cNvPr id="60" name="Скругленный прямоугольник 59"/>
          <p:cNvSpPr/>
          <p:nvPr/>
        </p:nvSpPr>
        <p:spPr>
          <a:xfrm>
            <a:off x="500034" y="4786322"/>
            <a:ext cx="4071966" cy="428628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Прямоугольник 60"/>
          <p:cNvSpPr/>
          <p:nvPr/>
        </p:nvSpPr>
        <p:spPr>
          <a:xfrm>
            <a:off x="500034" y="5286388"/>
            <a:ext cx="4071966" cy="35719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77" name="Группа 76"/>
          <p:cNvGrpSpPr/>
          <p:nvPr/>
        </p:nvGrpSpPr>
        <p:grpSpPr>
          <a:xfrm>
            <a:off x="642910" y="5715016"/>
            <a:ext cx="3929090" cy="471548"/>
            <a:chOff x="642910" y="5715016"/>
            <a:chExt cx="3929090" cy="471548"/>
          </a:xfrm>
        </p:grpSpPr>
        <p:sp>
          <p:nvSpPr>
            <p:cNvPr id="65" name="Скругленный прямоугольник 64"/>
            <p:cNvSpPr/>
            <p:nvPr/>
          </p:nvSpPr>
          <p:spPr>
            <a:xfrm>
              <a:off x="642910" y="5786454"/>
              <a:ext cx="3929090" cy="35719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i="0" baseline="0" dirty="0" smtClean="0"/>
                <a:t>и</a:t>
              </a:r>
              <a:endParaRPr lang="ru-RU" i="0" dirty="0"/>
            </a:p>
          </p:txBody>
        </p:sp>
        <p:sp>
          <p:nvSpPr>
            <p:cNvPr id="66" name="Прямоугольник 65"/>
            <p:cNvSpPr/>
            <p:nvPr/>
          </p:nvSpPr>
          <p:spPr>
            <a:xfrm>
              <a:off x="1142976" y="5786454"/>
              <a:ext cx="32252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000" i="0" baseline="0" dirty="0" smtClean="0"/>
                <a:t>и</a:t>
              </a:r>
              <a:endParaRPr lang="ru-RU" sz="2000" i="0" dirty="0"/>
            </a:p>
          </p:txBody>
        </p:sp>
        <p:sp>
          <p:nvSpPr>
            <p:cNvPr id="67" name="Прямоугольник 66"/>
            <p:cNvSpPr/>
            <p:nvPr/>
          </p:nvSpPr>
          <p:spPr>
            <a:xfrm>
              <a:off x="1857356" y="5786454"/>
              <a:ext cx="202222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000" i="0" baseline="0" dirty="0" smtClean="0"/>
                <a:t>-  смежные углы;</a:t>
              </a:r>
              <a:endParaRPr lang="ru-RU" sz="2000" dirty="0"/>
            </a:p>
          </p:txBody>
        </p:sp>
        <p:pic>
          <p:nvPicPr>
            <p:cNvPr id="4" name="Picture 14"/>
            <p:cNvPicPr>
              <a:picLocks noChangeAspect="1" noChangeArrowheads="1"/>
            </p:cNvPicPr>
            <p:nvPr/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14348" y="5715016"/>
              <a:ext cx="526043" cy="428628"/>
            </a:xfrm>
            <a:prstGeom prst="rect">
              <a:avLst/>
            </a:prstGeom>
            <a:noFill/>
          </p:spPr>
        </p:pic>
        <p:pic>
          <p:nvPicPr>
            <p:cNvPr id="2061" name="Picture 13"/>
            <p:cNvPicPr>
              <a:picLocks noChangeAspect="1" noChangeArrowheads="1"/>
            </p:cNvPicPr>
            <p:nvPr/>
          </p:nvPicPr>
          <p:blipFill>
            <a:blip r:embed="rId9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28728" y="5715016"/>
              <a:ext cx="496795" cy="404796"/>
            </a:xfrm>
            <a:prstGeom prst="rect">
              <a:avLst/>
            </a:prstGeom>
            <a:noFill/>
          </p:spPr>
        </p:pic>
      </p:grpSp>
      <p:sp>
        <p:nvSpPr>
          <p:cNvPr id="5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7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80" name="Группа 79"/>
          <p:cNvGrpSpPr/>
          <p:nvPr/>
        </p:nvGrpSpPr>
        <p:grpSpPr>
          <a:xfrm>
            <a:off x="642910" y="6143644"/>
            <a:ext cx="3929090" cy="407462"/>
            <a:chOff x="642910" y="6450538"/>
            <a:chExt cx="3929090" cy="407462"/>
          </a:xfrm>
        </p:grpSpPr>
        <p:sp>
          <p:nvSpPr>
            <p:cNvPr id="71" name="Скругленный прямоугольник 70"/>
            <p:cNvSpPr/>
            <p:nvPr/>
          </p:nvSpPr>
          <p:spPr>
            <a:xfrm>
              <a:off x="642910" y="6500810"/>
              <a:ext cx="3929090" cy="35719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i="0" baseline="0" dirty="0" smtClean="0"/>
                <a:t>и</a:t>
              </a:r>
              <a:endParaRPr lang="ru-RU" i="0" dirty="0"/>
            </a:p>
          </p:txBody>
        </p:sp>
        <p:sp>
          <p:nvSpPr>
            <p:cNvPr id="72" name="Прямоугольник 71"/>
            <p:cNvSpPr/>
            <p:nvPr/>
          </p:nvSpPr>
          <p:spPr>
            <a:xfrm>
              <a:off x="1142976" y="6457890"/>
              <a:ext cx="32252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000" i="0" baseline="0" dirty="0" smtClean="0"/>
                <a:t>и</a:t>
              </a:r>
              <a:endParaRPr lang="ru-RU" sz="2000" i="0" dirty="0"/>
            </a:p>
          </p:txBody>
        </p:sp>
        <p:sp>
          <p:nvSpPr>
            <p:cNvPr id="73" name="Прямоугольник 72"/>
            <p:cNvSpPr/>
            <p:nvPr/>
          </p:nvSpPr>
          <p:spPr>
            <a:xfrm>
              <a:off x="1842663" y="6457890"/>
              <a:ext cx="2729337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000" i="0" baseline="0" dirty="0" smtClean="0"/>
                <a:t>-  односторонние углы;</a:t>
              </a:r>
              <a:endParaRPr lang="ru-RU" sz="2000" dirty="0"/>
            </a:p>
          </p:txBody>
        </p:sp>
        <p:pic>
          <p:nvPicPr>
            <p:cNvPr id="74" name="Picture 7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28728" y="6505574"/>
              <a:ext cx="544658" cy="352426"/>
            </a:xfrm>
            <a:prstGeom prst="rect">
              <a:avLst/>
            </a:prstGeom>
            <a:noFill/>
          </p:spPr>
        </p:pic>
        <p:pic>
          <p:nvPicPr>
            <p:cNvPr id="2066" name="Picture 18"/>
            <p:cNvPicPr>
              <a:picLocks noChangeAspect="1" noChangeArrowheads="1"/>
            </p:cNvPicPr>
            <p:nvPr/>
          </p:nvPicPr>
          <p:blipFill>
            <a:blip r:embed="rId10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42910" y="6450538"/>
              <a:ext cx="500066" cy="407461"/>
            </a:xfrm>
            <a:prstGeom prst="rect">
              <a:avLst/>
            </a:prstGeom>
            <a:noFill/>
          </p:spPr>
        </p:pic>
      </p:grpSp>
      <p:grpSp>
        <p:nvGrpSpPr>
          <p:cNvPr id="96" name="Группа 95"/>
          <p:cNvGrpSpPr/>
          <p:nvPr/>
        </p:nvGrpSpPr>
        <p:grpSpPr>
          <a:xfrm>
            <a:off x="592498" y="4286256"/>
            <a:ext cx="3979502" cy="423864"/>
            <a:chOff x="642910" y="4214818"/>
            <a:chExt cx="3979502" cy="423864"/>
          </a:xfrm>
        </p:grpSpPr>
        <p:sp>
          <p:nvSpPr>
            <p:cNvPr id="88" name="Скругленный прямоугольник 87"/>
            <p:cNvSpPr/>
            <p:nvPr/>
          </p:nvSpPr>
          <p:spPr>
            <a:xfrm>
              <a:off x="642910" y="4265090"/>
              <a:ext cx="3929090" cy="35719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i="0" baseline="0" dirty="0" smtClean="0"/>
                <a:t>и</a:t>
              </a:r>
              <a:endParaRPr lang="ru-RU" i="0" dirty="0"/>
            </a:p>
          </p:txBody>
        </p:sp>
        <p:sp>
          <p:nvSpPr>
            <p:cNvPr id="89" name="Прямоугольник 88"/>
            <p:cNvSpPr/>
            <p:nvPr/>
          </p:nvSpPr>
          <p:spPr>
            <a:xfrm>
              <a:off x="1142976" y="4222170"/>
              <a:ext cx="32252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000" i="0" baseline="0" dirty="0" smtClean="0"/>
                <a:t>и</a:t>
              </a:r>
              <a:endParaRPr lang="ru-RU" sz="2000" i="0" dirty="0"/>
            </a:p>
          </p:txBody>
        </p:sp>
        <p:sp>
          <p:nvSpPr>
            <p:cNvPr id="90" name="Прямоугольник 89"/>
            <p:cNvSpPr/>
            <p:nvPr/>
          </p:nvSpPr>
          <p:spPr>
            <a:xfrm>
              <a:off x="1893075" y="4214818"/>
              <a:ext cx="2729337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000" i="0" baseline="0" dirty="0" smtClean="0"/>
                <a:t>-  односторонние углы;</a:t>
              </a:r>
              <a:endParaRPr lang="ru-RU" sz="2000" dirty="0"/>
            </a:p>
          </p:txBody>
        </p:sp>
        <p:pic>
          <p:nvPicPr>
            <p:cNvPr id="92" name="Picture 18"/>
            <p:cNvPicPr>
              <a:picLocks noChangeAspect="1" noChangeArrowheads="1"/>
            </p:cNvPicPr>
            <p:nvPr/>
          </p:nvPicPr>
          <p:blipFill>
            <a:blip r:embed="rId10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42910" y="4214818"/>
              <a:ext cx="500066" cy="407461"/>
            </a:xfrm>
            <a:prstGeom prst="rect">
              <a:avLst/>
            </a:prstGeom>
            <a:noFill/>
          </p:spPr>
        </p:pic>
        <p:pic>
          <p:nvPicPr>
            <p:cNvPr id="93" name="Picture 11"/>
            <p:cNvPicPr>
              <a:picLocks noChangeAspect="1" noChangeArrowheads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28728" y="4286256"/>
              <a:ext cx="432523" cy="352426"/>
            </a:xfrm>
            <a:prstGeom prst="rect">
              <a:avLst/>
            </a:prstGeom>
            <a:noFill/>
          </p:spPr>
        </p:pic>
      </p:grpSp>
      <p:sp>
        <p:nvSpPr>
          <p:cNvPr id="94" name="Прямоугольник 93"/>
          <p:cNvSpPr/>
          <p:nvPr/>
        </p:nvSpPr>
        <p:spPr>
          <a:xfrm>
            <a:off x="500034" y="5786454"/>
            <a:ext cx="4071966" cy="35719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5" name="Скругленный прямоугольник 94"/>
          <p:cNvSpPr/>
          <p:nvPr/>
        </p:nvSpPr>
        <p:spPr>
          <a:xfrm>
            <a:off x="500034" y="6143644"/>
            <a:ext cx="4071966" cy="42862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500034" y="4286256"/>
            <a:ext cx="4071966" cy="42862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7" name="Прямоугольник 96"/>
          <p:cNvSpPr/>
          <p:nvPr/>
        </p:nvSpPr>
        <p:spPr>
          <a:xfrm>
            <a:off x="4572000" y="3429000"/>
            <a:ext cx="417845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 smtClean="0"/>
              <a:t>Прямые  а и </a:t>
            </a:r>
            <a:r>
              <a:rPr lang="en-US" sz="2000" b="1" i="1" dirty="0" smtClean="0"/>
              <a:t>b  </a:t>
            </a:r>
            <a:r>
              <a:rPr lang="ru-RU" sz="2000" b="1" i="1" dirty="0" smtClean="0"/>
              <a:t>параллельны, если:</a:t>
            </a:r>
            <a:endParaRPr lang="ru-RU" sz="2000" b="1" i="1" dirty="0"/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1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179" name="Группа 178"/>
          <p:cNvGrpSpPr/>
          <p:nvPr/>
        </p:nvGrpSpPr>
        <p:grpSpPr>
          <a:xfrm>
            <a:off x="4929190" y="3929066"/>
            <a:ext cx="1285884" cy="428628"/>
            <a:chOff x="5286380" y="3929066"/>
            <a:chExt cx="1285884" cy="428628"/>
          </a:xfrm>
        </p:grpSpPr>
        <p:sp>
          <p:nvSpPr>
            <p:cNvPr id="98" name="Скругленный прямоугольник 97"/>
            <p:cNvSpPr/>
            <p:nvPr/>
          </p:nvSpPr>
          <p:spPr>
            <a:xfrm>
              <a:off x="5286380" y="3929066"/>
              <a:ext cx="1285884" cy="42862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7" name="Прямоугольник 106"/>
            <p:cNvSpPr/>
            <p:nvPr/>
          </p:nvSpPr>
          <p:spPr>
            <a:xfrm>
              <a:off x="5286380" y="3929066"/>
              <a:ext cx="3016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b="1" i="1" dirty="0" smtClean="0"/>
                <a:t>1</a:t>
              </a:r>
              <a:endParaRPr lang="ru-RU" b="1" i="1" dirty="0"/>
            </a:p>
          </p:txBody>
        </p:sp>
        <p:pic>
          <p:nvPicPr>
            <p:cNvPr id="2068" name="Picture 20"/>
            <p:cNvPicPr>
              <a:picLocks noChangeAspect="1" noChangeArrowheads="1"/>
            </p:cNvPicPr>
            <p:nvPr/>
          </p:nvPicPr>
          <p:blipFill>
            <a:blip r:embed="rId10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500694" y="4000504"/>
              <a:ext cx="438369" cy="357190"/>
            </a:xfrm>
            <a:prstGeom prst="rect">
              <a:avLst/>
            </a:prstGeom>
            <a:noFill/>
          </p:spPr>
        </p:pic>
        <p:sp>
          <p:nvSpPr>
            <p:cNvPr id="120" name="Прямоугольник 119"/>
            <p:cNvSpPr/>
            <p:nvPr/>
          </p:nvSpPr>
          <p:spPr>
            <a:xfrm flipH="1">
              <a:off x="5857884" y="3929066"/>
              <a:ext cx="400568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2000" i="1" dirty="0" smtClean="0"/>
                <a:t> =</a:t>
              </a:r>
              <a:endParaRPr lang="ru-RU" sz="2000" i="1" dirty="0"/>
            </a:p>
          </p:txBody>
        </p:sp>
        <p:pic>
          <p:nvPicPr>
            <p:cNvPr id="2072" name="Picture 24"/>
            <p:cNvPicPr>
              <a:picLocks noChangeAspect="1" noChangeArrowheads="1"/>
            </p:cNvPicPr>
            <p:nvPr/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072198" y="4000504"/>
              <a:ext cx="438340" cy="357166"/>
            </a:xfrm>
            <a:prstGeom prst="rect">
              <a:avLst/>
            </a:prstGeom>
            <a:noFill/>
          </p:spPr>
        </p:pic>
      </p:grpSp>
      <p:sp>
        <p:nvSpPr>
          <p:cNvPr id="2076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9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180" name="Группа 179"/>
          <p:cNvGrpSpPr/>
          <p:nvPr/>
        </p:nvGrpSpPr>
        <p:grpSpPr>
          <a:xfrm>
            <a:off x="4857752" y="4643446"/>
            <a:ext cx="1412566" cy="440770"/>
            <a:chOff x="5286380" y="4643446"/>
            <a:chExt cx="1412566" cy="440770"/>
          </a:xfrm>
        </p:grpSpPr>
        <p:sp>
          <p:nvSpPr>
            <p:cNvPr id="102" name="Скругленный прямоугольник 101"/>
            <p:cNvSpPr/>
            <p:nvPr/>
          </p:nvSpPr>
          <p:spPr>
            <a:xfrm>
              <a:off x="5286380" y="4643446"/>
              <a:ext cx="1285884" cy="42862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8" name="Прямоугольник 107"/>
            <p:cNvSpPr/>
            <p:nvPr/>
          </p:nvSpPr>
          <p:spPr>
            <a:xfrm>
              <a:off x="5286380" y="4714884"/>
              <a:ext cx="141256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i="1" dirty="0" smtClean="0"/>
                <a:t>2</a:t>
              </a:r>
              <a:r>
                <a:rPr lang="ru-RU" i="1" dirty="0" smtClean="0"/>
                <a:t>.                    </a:t>
              </a:r>
              <a:endParaRPr lang="ru-RU" i="1" dirty="0"/>
            </a:p>
          </p:txBody>
        </p:sp>
        <p:pic>
          <p:nvPicPr>
            <p:cNvPr id="2075" name="Picture 27"/>
            <p:cNvPicPr>
              <a:picLocks noChangeAspect="1" noChangeArrowheads="1"/>
            </p:cNvPicPr>
            <p:nvPr/>
          </p:nvPicPr>
          <p:blipFill>
            <a:blip r:embed="rId11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500694" y="4714884"/>
              <a:ext cx="428596" cy="349226"/>
            </a:xfrm>
            <a:prstGeom prst="rect">
              <a:avLst/>
            </a:prstGeom>
            <a:noFill/>
          </p:spPr>
        </p:pic>
        <p:sp>
          <p:nvSpPr>
            <p:cNvPr id="136" name="Прямоугольник 135"/>
            <p:cNvSpPr/>
            <p:nvPr/>
          </p:nvSpPr>
          <p:spPr>
            <a:xfrm>
              <a:off x="5857884" y="4714884"/>
              <a:ext cx="3016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i="1" dirty="0" smtClean="0"/>
                <a:t>=</a:t>
              </a:r>
              <a:endParaRPr lang="ru-RU" i="1" dirty="0"/>
            </a:p>
          </p:txBody>
        </p:sp>
        <p:pic>
          <p:nvPicPr>
            <p:cNvPr id="2078" name="Picture 30"/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000760" y="4714884"/>
              <a:ext cx="438340" cy="357166"/>
            </a:xfrm>
            <a:prstGeom prst="rect">
              <a:avLst/>
            </a:prstGeom>
            <a:noFill/>
          </p:spPr>
        </p:pic>
      </p:grpSp>
      <p:sp>
        <p:nvSpPr>
          <p:cNvPr id="2081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83" name="Rectangle 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192" name="Группа 191"/>
          <p:cNvGrpSpPr/>
          <p:nvPr/>
        </p:nvGrpSpPr>
        <p:grpSpPr>
          <a:xfrm>
            <a:off x="4857752" y="6072206"/>
            <a:ext cx="1285884" cy="440770"/>
            <a:chOff x="4857752" y="6072206"/>
            <a:chExt cx="1285884" cy="440770"/>
          </a:xfrm>
        </p:grpSpPr>
        <p:sp>
          <p:nvSpPr>
            <p:cNvPr id="104" name="Скругленный прямоугольник 103"/>
            <p:cNvSpPr/>
            <p:nvPr/>
          </p:nvSpPr>
          <p:spPr>
            <a:xfrm>
              <a:off x="4857752" y="6072206"/>
              <a:ext cx="1285884" cy="42862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9" name="Прямоугольник 108"/>
            <p:cNvSpPr/>
            <p:nvPr/>
          </p:nvSpPr>
          <p:spPr>
            <a:xfrm>
              <a:off x="4857752" y="6072206"/>
              <a:ext cx="3016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b="1" i="1" dirty="0" smtClean="0"/>
                <a:t>4</a:t>
              </a:r>
              <a:endParaRPr lang="ru-RU" b="1" i="1" dirty="0"/>
            </a:p>
          </p:txBody>
        </p:sp>
        <p:pic>
          <p:nvPicPr>
            <p:cNvPr id="2080" name="Picture 32"/>
            <p:cNvPicPr>
              <a:picLocks noChangeAspect="1" noChangeArrowheads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000628" y="6143644"/>
              <a:ext cx="438340" cy="357166"/>
            </a:xfrm>
            <a:prstGeom prst="rect">
              <a:avLst/>
            </a:prstGeom>
            <a:noFill/>
          </p:spPr>
        </p:pic>
        <p:sp>
          <p:nvSpPr>
            <p:cNvPr id="141" name="Прямоугольник 140"/>
            <p:cNvSpPr/>
            <p:nvPr/>
          </p:nvSpPr>
          <p:spPr>
            <a:xfrm>
              <a:off x="5429256" y="6143644"/>
              <a:ext cx="3016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i="1" dirty="0" smtClean="0"/>
                <a:t>=</a:t>
              </a:r>
              <a:endParaRPr lang="ru-RU" i="1" dirty="0"/>
            </a:p>
          </p:txBody>
        </p:sp>
        <p:pic>
          <p:nvPicPr>
            <p:cNvPr id="2082" name="Picture 34"/>
            <p:cNvPicPr>
              <a:picLocks noChangeAspect="1" noChangeArrowheads="1"/>
            </p:cNvPicPr>
            <p:nvPr/>
          </p:nvPicPr>
          <p:blipFill>
            <a:blip r:embed="rId1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643570" y="6143644"/>
              <a:ext cx="438340" cy="357166"/>
            </a:xfrm>
            <a:prstGeom prst="rect">
              <a:avLst/>
            </a:prstGeom>
            <a:noFill/>
          </p:spPr>
        </p:pic>
      </p:grpSp>
      <p:sp>
        <p:nvSpPr>
          <p:cNvPr id="2085" name="Rectangle 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191" name="Группа 190"/>
          <p:cNvGrpSpPr/>
          <p:nvPr/>
        </p:nvGrpSpPr>
        <p:grpSpPr>
          <a:xfrm>
            <a:off x="4857752" y="5357826"/>
            <a:ext cx="2162351" cy="533103"/>
            <a:chOff x="4857752" y="5286388"/>
            <a:chExt cx="2162351" cy="533103"/>
          </a:xfrm>
        </p:grpSpPr>
        <p:grpSp>
          <p:nvGrpSpPr>
            <p:cNvPr id="176" name="Группа 175"/>
            <p:cNvGrpSpPr/>
            <p:nvPr/>
          </p:nvGrpSpPr>
          <p:grpSpPr>
            <a:xfrm>
              <a:off x="4857752" y="5286388"/>
              <a:ext cx="2071702" cy="500066"/>
              <a:chOff x="4572000" y="6072206"/>
              <a:chExt cx="2071702" cy="500066"/>
            </a:xfrm>
          </p:grpSpPr>
          <p:sp>
            <p:nvSpPr>
              <p:cNvPr id="106" name="Скругленный прямоугольник 105"/>
              <p:cNvSpPr/>
              <p:nvPr/>
            </p:nvSpPr>
            <p:spPr>
              <a:xfrm>
                <a:off x="4572000" y="6143644"/>
                <a:ext cx="2071702" cy="428628"/>
              </a:xfrm>
              <a:prstGeom prst="round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10" name="Прямоугольник 109"/>
              <p:cNvSpPr/>
              <p:nvPr/>
            </p:nvSpPr>
            <p:spPr>
              <a:xfrm>
                <a:off x="4572000" y="6072206"/>
                <a:ext cx="35719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i="1" dirty="0" smtClean="0"/>
                  <a:t>3</a:t>
                </a:r>
                <a:endParaRPr lang="ru-RU" i="1" dirty="0"/>
              </a:p>
            </p:txBody>
          </p:sp>
          <p:pic>
            <p:nvPicPr>
              <p:cNvPr id="144" name="Picture 20"/>
              <p:cNvPicPr>
                <a:picLocks noChangeAspect="1" noChangeArrowheads="1"/>
              </p:cNvPicPr>
              <p:nvPr/>
            </p:nvPicPr>
            <p:blipFill>
              <a:blip r:embed="rId10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4857752" y="6143644"/>
                <a:ext cx="438369" cy="357190"/>
              </a:xfrm>
              <a:prstGeom prst="rect">
                <a:avLst/>
              </a:prstGeom>
              <a:noFill/>
            </p:spPr>
          </p:pic>
          <p:sp>
            <p:nvSpPr>
              <p:cNvPr id="145" name="Прямоугольник 144"/>
              <p:cNvSpPr/>
              <p:nvPr/>
            </p:nvSpPr>
            <p:spPr>
              <a:xfrm>
                <a:off x="5357818" y="6143644"/>
                <a:ext cx="30168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i="1" dirty="0" smtClean="0"/>
                  <a:t>+</a:t>
                </a:r>
                <a:endParaRPr lang="ru-RU" i="1" dirty="0"/>
              </a:p>
            </p:txBody>
          </p:sp>
          <p:pic>
            <p:nvPicPr>
              <p:cNvPr id="2084" name="Picture 36"/>
              <p:cNvPicPr>
                <a:picLocks noChangeAspect="1" noChangeArrowheads="1"/>
              </p:cNvPicPr>
              <p:nvPr/>
            </p:nvPicPr>
            <p:blipFill>
              <a:blip r:embed="rId9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5549372" y="6143644"/>
                <a:ext cx="438367" cy="357189"/>
              </a:xfrm>
              <a:prstGeom prst="rect">
                <a:avLst/>
              </a:prstGeom>
              <a:noFill/>
            </p:spPr>
          </p:pic>
        </p:grpSp>
        <p:sp>
          <p:nvSpPr>
            <p:cNvPr id="148" name="Прямоугольник 147"/>
            <p:cNvSpPr/>
            <p:nvPr/>
          </p:nvSpPr>
          <p:spPr>
            <a:xfrm>
              <a:off x="6215074" y="5357826"/>
              <a:ext cx="805029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400" i="1" dirty="0" smtClean="0"/>
                <a:t>=180</a:t>
              </a:r>
              <a:endParaRPr lang="ru-RU" sz="2400" i="1" dirty="0"/>
            </a:p>
          </p:txBody>
        </p:sp>
      </p:grpSp>
      <p:sp>
        <p:nvSpPr>
          <p:cNvPr id="2087" name="Rectangle 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178" name="Группа 177"/>
          <p:cNvGrpSpPr/>
          <p:nvPr/>
        </p:nvGrpSpPr>
        <p:grpSpPr>
          <a:xfrm>
            <a:off x="6572264" y="4000504"/>
            <a:ext cx="2214578" cy="533103"/>
            <a:chOff x="6929422" y="4000504"/>
            <a:chExt cx="2214578" cy="533103"/>
          </a:xfrm>
        </p:grpSpPr>
        <p:sp>
          <p:nvSpPr>
            <p:cNvPr id="164" name="Скругленный прямоугольник 163"/>
            <p:cNvSpPr/>
            <p:nvPr/>
          </p:nvSpPr>
          <p:spPr>
            <a:xfrm>
              <a:off x="6929422" y="4071942"/>
              <a:ext cx="2214578" cy="42862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i="1" dirty="0" smtClean="0"/>
                <a:t>=180</a:t>
              </a:r>
              <a:endParaRPr lang="ru-RU" i="1" dirty="0"/>
            </a:p>
          </p:txBody>
        </p:sp>
        <p:sp>
          <p:nvSpPr>
            <p:cNvPr id="165" name="Прямоугольник 164"/>
            <p:cNvSpPr/>
            <p:nvPr/>
          </p:nvSpPr>
          <p:spPr>
            <a:xfrm>
              <a:off x="6929422" y="4000504"/>
              <a:ext cx="301686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i="1" dirty="0" smtClean="0"/>
                <a:t>5</a:t>
              </a:r>
              <a:endParaRPr lang="ru-RU" i="1" dirty="0"/>
            </a:p>
          </p:txBody>
        </p:sp>
        <p:pic>
          <p:nvPicPr>
            <p:cNvPr id="166" name="Picture 38"/>
            <p:cNvPicPr>
              <a:picLocks noChangeAspect="1" noChangeArrowheads="1"/>
            </p:cNvPicPr>
            <p:nvPr/>
          </p:nvPicPr>
          <p:blipFill>
            <a:blip r:embed="rId1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072298" y="4143380"/>
              <a:ext cx="438340" cy="357166"/>
            </a:xfrm>
            <a:prstGeom prst="rect">
              <a:avLst/>
            </a:prstGeom>
            <a:noFill/>
          </p:spPr>
        </p:pic>
        <p:sp>
          <p:nvSpPr>
            <p:cNvPr id="167" name="Прямоугольник 166"/>
            <p:cNvSpPr/>
            <p:nvPr/>
          </p:nvSpPr>
          <p:spPr>
            <a:xfrm>
              <a:off x="7500926" y="4143380"/>
              <a:ext cx="3016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i="1" dirty="0" smtClean="0"/>
                <a:t>+</a:t>
              </a:r>
              <a:endParaRPr lang="ru-RU" i="1" dirty="0"/>
            </a:p>
          </p:txBody>
        </p:sp>
        <p:pic>
          <p:nvPicPr>
            <p:cNvPr id="168" name="Picture 32"/>
            <p:cNvPicPr>
              <a:picLocks noChangeAspect="1" noChangeArrowheads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715240" y="4143380"/>
              <a:ext cx="438340" cy="357166"/>
            </a:xfrm>
            <a:prstGeom prst="rect">
              <a:avLst/>
            </a:prstGeom>
            <a:noFill/>
          </p:spPr>
        </p:pic>
        <p:sp>
          <p:nvSpPr>
            <p:cNvPr id="169" name="Прямоугольник 168"/>
            <p:cNvSpPr/>
            <p:nvPr/>
          </p:nvSpPr>
          <p:spPr>
            <a:xfrm>
              <a:off x="8215306" y="4071942"/>
              <a:ext cx="805029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400" i="1" dirty="0" smtClean="0"/>
                <a:t>=180</a:t>
              </a:r>
              <a:endParaRPr lang="ru-RU" sz="2400" i="1" dirty="0"/>
            </a:p>
          </p:txBody>
        </p:sp>
      </p:grpSp>
      <p:grpSp>
        <p:nvGrpSpPr>
          <p:cNvPr id="181" name="Группа 180"/>
          <p:cNvGrpSpPr/>
          <p:nvPr/>
        </p:nvGrpSpPr>
        <p:grpSpPr>
          <a:xfrm>
            <a:off x="6572264" y="4714884"/>
            <a:ext cx="2214578" cy="533103"/>
            <a:chOff x="6929422" y="4714884"/>
            <a:chExt cx="2214578" cy="533103"/>
          </a:xfrm>
        </p:grpSpPr>
        <p:sp>
          <p:nvSpPr>
            <p:cNvPr id="100" name="Скругленный прямоугольник 99"/>
            <p:cNvSpPr/>
            <p:nvPr/>
          </p:nvSpPr>
          <p:spPr>
            <a:xfrm>
              <a:off x="6929422" y="4786322"/>
              <a:ext cx="2214578" cy="42862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i="1" dirty="0" smtClean="0"/>
                <a:t>=180</a:t>
              </a:r>
              <a:endParaRPr lang="ru-RU" i="1" dirty="0"/>
            </a:p>
          </p:txBody>
        </p:sp>
        <p:sp>
          <p:nvSpPr>
            <p:cNvPr id="112" name="Прямоугольник 111"/>
            <p:cNvSpPr/>
            <p:nvPr/>
          </p:nvSpPr>
          <p:spPr>
            <a:xfrm>
              <a:off x="6929422" y="4714884"/>
              <a:ext cx="301686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i="1" dirty="0" smtClean="0"/>
                <a:t>6</a:t>
              </a:r>
              <a:endParaRPr lang="ru-RU" i="1" dirty="0"/>
            </a:p>
          </p:txBody>
        </p:sp>
        <p:pic>
          <p:nvPicPr>
            <p:cNvPr id="2086" name="Picture 38"/>
            <p:cNvPicPr>
              <a:picLocks noChangeAspect="1" noChangeArrowheads="1"/>
            </p:cNvPicPr>
            <p:nvPr/>
          </p:nvPicPr>
          <p:blipFill>
            <a:blip r:embed="rId1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000892" y="4857760"/>
              <a:ext cx="438340" cy="357166"/>
            </a:xfrm>
            <a:prstGeom prst="rect">
              <a:avLst/>
            </a:prstGeom>
            <a:noFill/>
          </p:spPr>
        </p:pic>
        <p:sp>
          <p:nvSpPr>
            <p:cNvPr id="151" name="Прямоугольник 150"/>
            <p:cNvSpPr/>
            <p:nvPr/>
          </p:nvSpPr>
          <p:spPr>
            <a:xfrm>
              <a:off x="7500926" y="4857760"/>
              <a:ext cx="3016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i="1" dirty="0" smtClean="0"/>
                <a:t>+</a:t>
              </a:r>
              <a:endParaRPr lang="ru-RU" i="1" dirty="0"/>
            </a:p>
          </p:txBody>
        </p:sp>
        <p:sp>
          <p:nvSpPr>
            <p:cNvPr id="153" name="Прямоугольник 152"/>
            <p:cNvSpPr/>
            <p:nvPr/>
          </p:nvSpPr>
          <p:spPr>
            <a:xfrm>
              <a:off x="8215306" y="4786322"/>
              <a:ext cx="805029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400" i="1" dirty="0" smtClean="0"/>
                <a:t>=180</a:t>
              </a:r>
              <a:endParaRPr lang="ru-RU" sz="2400" i="1" dirty="0"/>
            </a:p>
          </p:txBody>
        </p:sp>
        <p:pic>
          <p:nvPicPr>
            <p:cNvPr id="170" name="Picture 34"/>
            <p:cNvPicPr>
              <a:picLocks noChangeAspect="1" noChangeArrowheads="1"/>
            </p:cNvPicPr>
            <p:nvPr/>
          </p:nvPicPr>
          <p:blipFill>
            <a:blip r:embed="rId1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715272" y="4857760"/>
              <a:ext cx="438340" cy="357166"/>
            </a:xfrm>
            <a:prstGeom prst="rect">
              <a:avLst/>
            </a:prstGeom>
            <a:noFill/>
          </p:spPr>
        </p:pic>
      </p:grpSp>
      <p:grpSp>
        <p:nvGrpSpPr>
          <p:cNvPr id="182" name="Группа 181"/>
          <p:cNvGrpSpPr/>
          <p:nvPr/>
        </p:nvGrpSpPr>
        <p:grpSpPr>
          <a:xfrm>
            <a:off x="6643702" y="6000768"/>
            <a:ext cx="2214578" cy="533103"/>
            <a:chOff x="6929422" y="6000768"/>
            <a:chExt cx="2214578" cy="533103"/>
          </a:xfrm>
        </p:grpSpPr>
        <p:sp>
          <p:nvSpPr>
            <p:cNvPr id="156" name="Скругленный прямоугольник 155"/>
            <p:cNvSpPr/>
            <p:nvPr/>
          </p:nvSpPr>
          <p:spPr>
            <a:xfrm>
              <a:off x="6929422" y="6072206"/>
              <a:ext cx="2214578" cy="42862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i="1" dirty="0" smtClean="0"/>
                <a:t>=180</a:t>
              </a:r>
              <a:endParaRPr lang="ru-RU" i="1" dirty="0"/>
            </a:p>
          </p:txBody>
        </p:sp>
        <p:sp>
          <p:nvSpPr>
            <p:cNvPr id="157" name="Прямоугольник 156"/>
            <p:cNvSpPr/>
            <p:nvPr/>
          </p:nvSpPr>
          <p:spPr>
            <a:xfrm>
              <a:off x="6929422" y="6000768"/>
              <a:ext cx="301686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i="1" dirty="0" smtClean="0"/>
                <a:t>8</a:t>
              </a:r>
              <a:endParaRPr lang="ru-RU" i="1" dirty="0"/>
            </a:p>
          </p:txBody>
        </p:sp>
        <p:sp>
          <p:nvSpPr>
            <p:cNvPr id="159" name="Прямоугольник 158"/>
            <p:cNvSpPr/>
            <p:nvPr/>
          </p:nvSpPr>
          <p:spPr>
            <a:xfrm>
              <a:off x="7500926" y="6143644"/>
              <a:ext cx="3016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i="1" dirty="0" smtClean="0"/>
                <a:t>+</a:t>
              </a:r>
              <a:endParaRPr lang="ru-RU" i="1" dirty="0"/>
            </a:p>
          </p:txBody>
        </p:sp>
        <p:sp>
          <p:nvSpPr>
            <p:cNvPr id="161" name="Прямоугольник 160"/>
            <p:cNvSpPr/>
            <p:nvPr/>
          </p:nvSpPr>
          <p:spPr>
            <a:xfrm>
              <a:off x="8215306" y="6072206"/>
              <a:ext cx="805029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400" i="1" dirty="0" smtClean="0"/>
                <a:t>=180</a:t>
              </a:r>
              <a:endParaRPr lang="ru-RU" sz="2400" i="1" dirty="0"/>
            </a:p>
          </p:txBody>
        </p:sp>
        <p:pic>
          <p:nvPicPr>
            <p:cNvPr id="171" name="Picture 20"/>
            <p:cNvPicPr>
              <a:picLocks noChangeAspect="1" noChangeArrowheads="1"/>
            </p:cNvPicPr>
            <p:nvPr/>
          </p:nvPicPr>
          <p:blipFill>
            <a:blip r:embed="rId10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143768" y="6143644"/>
              <a:ext cx="438369" cy="357190"/>
            </a:xfrm>
            <a:prstGeom prst="rect">
              <a:avLst/>
            </a:prstGeom>
            <a:noFill/>
          </p:spPr>
        </p:pic>
        <p:pic>
          <p:nvPicPr>
            <p:cNvPr id="172" name="Picture 27"/>
            <p:cNvPicPr>
              <a:picLocks noChangeAspect="1" noChangeArrowheads="1"/>
            </p:cNvPicPr>
            <p:nvPr/>
          </p:nvPicPr>
          <p:blipFill>
            <a:blip r:embed="rId11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786710" y="6143644"/>
              <a:ext cx="428596" cy="349226"/>
            </a:xfrm>
            <a:prstGeom prst="rect">
              <a:avLst/>
            </a:prstGeom>
            <a:noFill/>
          </p:spPr>
        </p:pic>
      </p:grpSp>
      <p:grpSp>
        <p:nvGrpSpPr>
          <p:cNvPr id="177" name="Группа 176"/>
          <p:cNvGrpSpPr/>
          <p:nvPr/>
        </p:nvGrpSpPr>
        <p:grpSpPr>
          <a:xfrm>
            <a:off x="7500958" y="5429264"/>
            <a:ext cx="1285884" cy="440770"/>
            <a:chOff x="7000892" y="5357826"/>
            <a:chExt cx="1285884" cy="440770"/>
          </a:xfrm>
        </p:grpSpPr>
        <p:sp>
          <p:nvSpPr>
            <p:cNvPr id="103" name="Скругленный прямоугольник 102"/>
            <p:cNvSpPr/>
            <p:nvPr/>
          </p:nvSpPr>
          <p:spPr>
            <a:xfrm>
              <a:off x="7000892" y="5357826"/>
              <a:ext cx="1285884" cy="42862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3" name="Прямоугольник 112"/>
            <p:cNvSpPr/>
            <p:nvPr/>
          </p:nvSpPr>
          <p:spPr>
            <a:xfrm>
              <a:off x="7572396" y="5429264"/>
              <a:ext cx="3016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i="1" dirty="0" smtClean="0"/>
                <a:t>=</a:t>
              </a:r>
              <a:endParaRPr lang="ru-RU" i="1" dirty="0"/>
            </a:p>
          </p:txBody>
        </p:sp>
        <p:sp>
          <p:nvSpPr>
            <p:cNvPr id="114" name="Прямоугольник 113"/>
            <p:cNvSpPr/>
            <p:nvPr/>
          </p:nvSpPr>
          <p:spPr>
            <a:xfrm>
              <a:off x="7000892" y="5357826"/>
              <a:ext cx="3016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i="1" dirty="0" smtClean="0"/>
                <a:t>7</a:t>
              </a:r>
              <a:endParaRPr lang="ru-RU" dirty="0"/>
            </a:p>
          </p:txBody>
        </p:sp>
        <p:pic>
          <p:nvPicPr>
            <p:cNvPr id="173" name="Picture 24"/>
            <p:cNvPicPr>
              <a:picLocks noChangeAspect="1" noChangeArrowheads="1"/>
            </p:cNvPicPr>
            <p:nvPr/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143768" y="5429264"/>
              <a:ext cx="438340" cy="357166"/>
            </a:xfrm>
            <a:prstGeom prst="rect">
              <a:avLst/>
            </a:prstGeom>
            <a:noFill/>
          </p:spPr>
        </p:pic>
        <p:pic>
          <p:nvPicPr>
            <p:cNvPr id="174" name="Picture 30"/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786710" y="5429264"/>
              <a:ext cx="438340" cy="357166"/>
            </a:xfrm>
            <a:prstGeom prst="rect">
              <a:avLst/>
            </a:prstGeom>
            <a:noFill/>
          </p:spPr>
        </p:pic>
      </p:grpSp>
      <p:sp>
        <p:nvSpPr>
          <p:cNvPr id="183" name="Скругленный прямоугольник 182"/>
          <p:cNvSpPr/>
          <p:nvPr/>
        </p:nvSpPr>
        <p:spPr>
          <a:xfrm>
            <a:off x="4857752" y="6072206"/>
            <a:ext cx="1285884" cy="428628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6" name="Скругленный прямоугольник 185"/>
          <p:cNvSpPr/>
          <p:nvPr/>
        </p:nvSpPr>
        <p:spPr>
          <a:xfrm>
            <a:off x="6429388" y="6072206"/>
            <a:ext cx="2390828" cy="428628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4" name="Скругленный прямоугольник 183"/>
          <p:cNvSpPr/>
          <p:nvPr/>
        </p:nvSpPr>
        <p:spPr>
          <a:xfrm>
            <a:off x="4929190" y="3929066"/>
            <a:ext cx="1285884" cy="42862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5" name="Скругленный прямоугольник 184"/>
          <p:cNvSpPr/>
          <p:nvPr/>
        </p:nvSpPr>
        <p:spPr>
          <a:xfrm>
            <a:off x="4857752" y="4643446"/>
            <a:ext cx="1285884" cy="428628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7" name="Скругленный прямоугольник 186"/>
          <p:cNvSpPr/>
          <p:nvPr/>
        </p:nvSpPr>
        <p:spPr>
          <a:xfrm>
            <a:off x="6429388" y="4786322"/>
            <a:ext cx="2390828" cy="42862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8" name="Скругленный прямоугольник 187"/>
          <p:cNvSpPr/>
          <p:nvPr/>
        </p:nvSpPr>
        <p:spPr>
          <a:xfrm>
            <a:off x="6429388" y="4071942"/>
            <a:ext cx="2390828" cy="428628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9" name="Скругленный прямоугольник 188"/>
          <p:cNvSpPr/>
          <p:nvPr/>
        </p:nvSpPr>
        <p:spPr>
          <a:xfrm>
            <a:off x="4857752" y="5357826"/>
            <a:ext cx="2390828" cy="500066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9" name="Скругленный прямоугольник 98"/>
          <p:cNvSpPr/>
          <p:nvPr/>
        </p:nvSpPr>
        <p:spPr>
          <a:xfrm>
            <a:off x="7500958" y="5429264"/>
            <a:ext cx="1285884" cy="428628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3" name="Прямоугольник 192"/>
          <p:cNvSpPr/>
          <p:nvPr/>
        </p:nvSpPr>
        <p:spPr>
          <a:xfrm>
            <a:off x="0" y="0"/>
            <a:ext cx="26431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Разминка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3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8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3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8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3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3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8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3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8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3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8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8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3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60" grpId="0" animBg="1"/>
      <p:bldP spid="61" grpId="0" animBg="1"/>
      <p:bldP spid="94" grpId="0" animBg="1"/>
      <p:bldP spid="95" grpId="0" animBg="1"/>
      <p:bldP spid="38" grpId="0" animBg="1"/>
      <p:bldP spid="97" grpId="0"/>
      <p:bldP spid="183" grpId="0" animBg="1"/>
      <p:bldP spid="186" grpId="0" animBg="1"/>
      <p:bldP spid="184" grpId="0" animBg="1"/>
      <p:bldP spid="185" grpId="0" animBg="1"/>
      <p:bldP spid="187" grpId="0" animBg="1"/>
      <p:bldP spid="188" grpId="0" animBg="1"/>
      <p:bldP spid="189" grpId="0" animBg="1"/>
      <p:bldP spid="9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892943" y="785794"/>
            <a:ext cx="7358114" cy="914400"/>
          </a:xfrm>
          <a:prstGeom prst="roundRect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92943" y="2214554"/>
            <a:ext cx="7358114" cy="914400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ru-RU" sz="2400" b="1" i="1" dirty="0" smtClean="0">
                <a:latin typeface="Times New Roman"/>
                <a:ea typeface="Times New Roman"/>
                <a:cs typeface="Times New Roman"/>
              </a:rPr>
              <a:t>Через точку, не лежащую на данной прямой, только одна прямая, параллельная данной.</a:t>
            </a:r>
            <a:endParaRPr lang="ru-RU" sz="2000" dirty="0">
              <a:ea typeface="Times New Roman"/>
              <a:cs typeface="Times New Roman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71538" y="785794"/>
            <a:ext cx="72866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/>
              <a:t>Через точку, не лежащую на данной прямой, всегда проходит прямая, параллельная данной.</a:t>
            </a:r>
            <a:endParaRPr lang="ru-RU" sz="24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892943" y="4000504"/>
            <a:ext cx="7358114" cy="914400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ru-RU" sz="2400" b="1" i="1" dirty="0" smtClean="0">
                <a:solidFill>
                  <a:schemeClr val="tx1"/>
                </a:solidFill>
              </a:rPr>
              <a:t>Если две прямые параллельны третьей прямой, то они параллельны друг другу.</a:t>
            </a:r>
            <a:endParaRPr lang="ru-RU" sz="2000" dirty="0">
              <a:solidFill>
                <a:schemeClr val="tx1"/>
              </a:solidFill>
              <a:ea typeface="Times New Roman"/>
              <a:cs typeface="Times New Roman"/>
            </a:endParaRPr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0" y="0"/>
            <a:ext cx="314324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Кто быстрее?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964381" y="714356"/>
            <a:ext cx="7215238" cy="107157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3200" b="1" i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Вертикальные углы равны.</a:t>
            </a:r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0" y="0"/>
            <a:ext cx="250029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Кто выше?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964381" y="2357430"/>
            <a:ext cx="7215238" cy="107157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3200" b="1" i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Сумма смежных углов  равна 180</a:t>
            </a:r>
            <a:r>
              <a:rPr lang="ru-RU" sz="3200" b="1" i="1" baseline="300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</a:t>
            </a:r>
            <a:r>
              <a:rPr lang="ru-RU" sz="3200" b="1" i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964380" y="4500570"/>
            <a:ext cx="7393833" cy="1500198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2800" b="1" i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Если сумма односторонних углов при пересечении двух прямых секущей равна 180</a:t>
            </a:r>
            <a:r>
              <a:rPr lang="ru-RU" sz="2800" b="1" i="1" baseline="300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то эти прямые параллельны.</a:t>
            </a:r>
            <a:endParaRPr lang="ru-RU" sz="4000" dirty="0" smtClean="0">
              <a:solidFill>
                <a:schemeClr val="tx1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7588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/>
              <a:t>Кто точнее?</a:t>
            </a:r>
            <a:endParaRPr lang="ru-RU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214422"/>
            <a:ext cx="8229600" cy="3500462"/>
          </a:xfrm>
        </p:spPr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821505" y="1466272"/>
          <a:ext cx="7500989" cy="3925456"/>
        </p:xfrm>
        <a:graphic>
          <a:graphicData uri="http://schemas.openxmlformats.org/drawingml/2006/table">
            <a:tbl>
              <a:tblPr/>
              <a:tblGrid>
                <a:gridCol w="3742758"/>
                <a:gridCol w="3758231"/>
              </a:tblGrid>
              <a:tr h="2453410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Задача 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1. 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          </a:t>
                      </a:r>
                      <a:r>
                        <a:rPr lang="en-US" sz="2000" i="1" dirty="0">
                          <a:latin typeface="Times New Roman"/>
                          <a:ea typeface="Times New Roman"/>
                          <a:cs typeface="Times New Roman"/>
                        </a:rPr>
                        <a:t>c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          </a:t>
                      </a:r>
                      <a:r>
                        <a:rPr lang="en-US" sz="2000" i="1" dirty="0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                 </a:t>
                      </a: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75</a:t>
                      </a:r>
                      <a:r>
                        <a:rPr lang="en-US" sz="2000" baseline="30000" dirty="0">
                          <a:latin typeface="Times New Roman"/>
                          <a:ea typeface="Times New Roman"/>
                          <a:cs typeface="Times New Roman"/>
                        </a:rPr>
                        <a:t>o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  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          </a:t>
                      </a:r>
                      <a:r>
                        <a:rPr lang="en-US" sz="2000" i="1" dirty="0">
                          <a:latin typeface="Times New Roman"/>
                          <a:ea typeface="Times New Roman"/>
                          <a:cs typeface="Times New Roman"/>
                        </a:rPr>
                        <a:t>b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                </a:t>
                      </a: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800" baseline="300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                  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Дано: </a:t>
                      </a:r>
                      <a:r>
                        <a:rPr lang="en-US" sz="2000" i="1" dirty="0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II</a:t>
                      </a:r>
                      <a:r>
                        <a:rPr lang="ru-RU" sz="2000" i="1" dirty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2000" i="1" dirty="0">
                          <a:latin typeface="Times New Roman"/>
                          <a:ea typeface="Times New Roman"/>
                          <a:cs typeface="Times New Roman"/>
                        </a:rPr>
                        <a:t>b</a:t>
                      </a:r>
                      <a:r>
                        <a:rPr lang="ru-RU" sz="2000" i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Найти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2046">
                <a:tc gridSpan="2"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Решение.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= 75</a:t>
                      </a:r>
                      <a:r>
                        <a:rPr lang="ru-RU" sz="2000" baseline="30000" dirty="0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,  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т.к. они накрест лежащие при параллельных прямых </a:t>
                      </a:r>
                      <a:r>
                        <a:rPr lang="en-US" sz="2400" i="1" dirty="0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 и</a:t>
                      </a:r>
                      <a:r>
                        <a:rPr lang="ru-RU" sz="2400" i="1" dirty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2400" i="1" dirty="0">
                          <a:latin typeface="Times New Roman"/>
                          <a:ea typeface="Times New Roman"/>
                          <a:cs typeface="Times New Roman"/>
                        </a:rPr>
                        <a:t>b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и секущей  с.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5786" y="4214818"/>
            <a:ext cx="513053" cy="434122"/>
          </a:xfrm>
          <a:prstGeom prst="rect">
            <a:avLst/>
          </a:prstGeom>
          <a:noFill/>
        </p:spPr>
      </p:pic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00760" y="2428868"/>
            <a:ext cx="506560" cy="428628"/>
          </a:xfrm>
          <a:prstGeom prst="rect">
            <a:avLst/>
          </a:prstGeom>
          <a:noFill/>
        </p:spPr>
      </p:pic>
      <p:sp>
        <p:nvSpPr>
          <p:cNvPr id="19460" name="AutoShape 4"/>
          <p:cNvSpPr>
            <a:spLocks noChangeShapeType="1"/>
          </p:cNvSpPr>
          <p:nvPr/>
        </p:nvSpPr>
        <p:spPr bwMode="auto">
          <a:xfrm flipV="1">
            <a:off x="2000232" y="2740338"/>
            <a:ext cx="2286016" cy="45719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459" name="AutoShape 3"/>
          <p:cNvSpPr>
            <a:spLocks noChangeShapeType="1"/>
          </p:cNvSpPr>
          <p:nvPr/>
        </p:nvSpPr>
        <p:spPr bwMode="auto">
          <a:xfrm flipV="1">
            <a:off x="2071670" y="2071678"/>
            <a:ext cx="1928826" cy="71438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462" name="AutoShape 6"/>
          <p:cNvSpPr>
            <a:spLocks noChangeShapeType="1"/>
          </p:cNvSpPr>
          <p:nvPr/>
        </p:nvSpPr>
        <p:spPr bwMode="auto">
          <a:xfrm>
            <a:off x="2643174" y="1857364"/>
            <a:ext cx="714380" cy="1285884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461" name="Arc 5"/>
          <p:cNvSpPr>
            <a:spLocks/>
          </p:cNvSpPr>
          <p:nvPr/>
        </p:nvSpPr>
        <p:spPr bwMode="auto">
          <a:xfrm>
            <a:off x="2928926" y="2071678"/>
            <a:ext cx="214314" cy="307976"/>
          </a:xfrm>
          <a:custGeom>
            <a:avLst/>
            <a:gdLst>
              <a:gd name="G0" fmla="+- 3367 0 0"/>
              <a:gd name="G1" fmla="+- 4048 0 0"/>
              <a:gd name="G2" fmla="+- 21600 0 0"/>
              <a:gd name="T0" fmla="*/ 24584 w 24967"/>
              <a:gd name="T1" fmla="*/ 0 h 25648"/>
              <a:gd name="T2" fmla="*/ 0 w 24967"/>
              <a:gd name="T3" fmla="*/ 25384 h 25648"/>
              <a:gd name="T4" fmla="*/ 3367 w 24967"/>
              <a:gd name="T5" fmla="*/ 4048 h 256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4967" h="25648" fill="none" extrusionOk="0">
                <a:moveTo>
                  <a:pt x="24584" y="-1"/>
                </a:moveTo>
                <a:cubicBezTo>
                  <a:pt x="24838" y="1334"/>
                  <a:pt x="24967" y="2689"/>
                  <a:pt x="24967" y="4048"/>
                </a:cubicBezTo>
                <a:cubicBezTo>
                  <a:pt x="24967" y="15977"/>
                  <a:pt x="15296" y="25648"/>
                  <a:pt x="3367" y="25648"/>
                </a:cubicBezTo>
                <a:cubicBezTo>
                  <a:pt x="2239" y="25648"/>
                  <a:pt x="1113" y="25559"/>
                  <a:pt x="0" y="25383"/>
                </a:cubicBezTo>
              </a:path>
              <a:path w="24967" h="25648" stroke="0" extrusionOk="0">
                <a:moveTo>
                  <a:pt x="24584" y="-1"/>
                </a:moveTo>
                <a:cubicBezTo>
                  <a:pt x="24838" y="1334"/>
                  <a:pt x="24967" y="2689"/>
                  <a:pt x="24967" y="4048"/>
                </a:cubicBezTo>
                <a:cubicBezTo>
                  <a:pt x="24967" y="15977"/>
                  <a:pt x="15296" y="25648"/>
                  <a:pt x="3367" y="25648"/>
                </a:cubicBezTo>
                <a:cubicBezTo>
                  <a:pt x="2239" y="25648"/>
                  <a:pt x="1113" y="25559"/>
                  <a:pt x="0" y="25383"/>
                </a:cubicBezTo>
                <a:lnTo>
                  <a:pt x="3367" y="4048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7588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/>
              <a:t>Кто точнее?</a:t>
            </a:r>
            <a:endParaRPr lang="ru-RU" sz="24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928663" y="1142984"/>
          <a:ext cx="7358114" cy="4397140"/>
        </p:xfrm>
        <a:graphic>
          <a:graphicData uri="http://schemas.openxmlformats.org/drawingml/2006/table">
            <a:tbl>
              <a:tblPr/>
              <a:tblGrid>
                <a:gridCol w="3678657"/>
                <a:gridCol w="3679457"/>
              </a:tblGrid>
              <a:tr h="2714644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Задача 2. 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              </a:t>
                      </a:r>
                      <a:r>
                        <a:rPr lang="en-US" sz="2400" i="1" dirty="0">
                          <a:latin typeface="Times New Roman"/>
                          <a:ea typeface="Times New Roman"/>
                          <a:cs typeface="Times New Roman"/>
                        </a:rPr>
                        <a:t>c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</a:t>
                      </a:r>
                      <a:r>
                        <a:rPr lang="ru-RU" sz="2400" i="1" dirty="0">
                          <a:latin typeface="Times New Roman"/>
                          <a:ea typeface="Times New Roman"/>
                          <a:cs typeface="Times New Roman"/>
                        </a:rPr>
                        <a:t>а          </a:t>
                      </a:r>
                      <a:r>
                        <a:rPr lang="ru-RU" sz="24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     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ru-RU" sz="2400" i="1" dirty="0">
                          <a:latin typeface="Times New Roman"/>
                          <a:ea typeface="Times New Roman"/>
                          <a:cs typeface="Times New Roman"/>
                        </a:rPr>
                        <a:t>     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   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  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    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b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</a:t>
                      </a:r>
                      <a:r>
                        <a:rPr lang="ru-RU" sz="3200" baseline="30000" dirty="0" smtClean="0">
                          <a:latin typeface="Times New Roman"/>
                          <a:ea typeface="Times New Roman"/>
                          <a:cs typeface="Times New Roman"/>
                        </a:rPr>
                        <a:t>1 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   </a:t>
                      </a:r>
                      <a:r>
                        <a:rPr lang="ru-RU" sz="3200" baseline="30000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          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    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Дано: </a:t>
                      </a:r>
                      <a:r>
                        <a:rPr lang="en-US" sz="2400" i="1" dirty="0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II</a:t>
                      </a:r>
                      <a:r>
                        <a:rPr lang="ru-RU" sz="2400" i="1" dirty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2400" i="1" dirty="0">
                          <a:latin typeface="Times New Roman"/>
                          <a:ea typeface="Times New Roman"/>
                          <a:cs typeface="Times New Roman"/>
                        </a:rPr>
                        <a:t>b</a:t>
                      </a:r>
                      <a:r>
                        <a:rPr lang="ru-RU" sz="2400" i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           3  =138</a:t>
                      </a:r>
                      <a:r>
                        <a:rPr lang="ru-RU" sz="2400" baseline="30000" dirty="0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Найти: 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,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7322">
                <a:tc gridSpan="2"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Решение.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   3=        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=138</a:t>
                      </a:r>
                      <a:r>
                        <a:rPr lang="ru-RU" sz="2400" baseline="30000" dirty="0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,  т.к. они соответственные при параллельных прямых </a:t>
                      </a:r>
                      <a:r>
                        <a:rPr lang="en-US" sz="2400" i="1" dirty="0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 и</a:t>
                      </a:r>
                      <a:r>
                        <a:rPr lang="ru-RU" sz="2400" i="1" dirty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2400" i="1" dirty="0">
                          <a:latin typeface="Times New Roman"/>
                          <a:ea typeface="Times New Roman"/>
                          <a:cs typeface="Times New Roman"/>
                        </a:rPr>
                        <a:t>b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и секущей  с. 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и       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- смежные, поэтому 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= 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180</a:t>
                      </a:r>
                      <a:r>
                        <a:rPr lang="ru-RU" sz="2400" baseline="30000" dirty="0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-          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= 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52</a:t>
                      </a:r>
                      <a:r>
                        <a:rPr lang="ru-RU" sz="2400" baseline="30000" dirty="0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0491" name="Picture 1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38100" cy="209550"/>
          </a:xfrm>
          <a:prstGeom prst="rect">
            <a:avLst/>
          </a:prstGeom>
          <a:noFill/>
        </p:spPr>
      </p:pic>
      <p:pic>
        <p:nvPicPr>
          <p:cNvPr id="20490" name="Picture 10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5008" y="2000240"/>
            <a:ext cx="311710" cy="380979"/>
          </a:xfrm>
          <a:prstGeom prst="rect">
            <a:avLst/>
          </a:prstGeom>
          <a:noFill/>
        </p:spPr>
      </p:pic>
      <p:pic>
        <p:nvPicPr>
          <p:cNvPr id="20489" name="Picture 9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929453" y="4643446"/>
            <a:ext cx="526044" cy="445114"/>
          </a:xfrm>
          <a:prstGeom prst="rect">
            <a:avLst/>
          </a:prstGeom>
          <a:noFill/>
        </p:spPr>
      </p:pic>
      <p:pic>
        <p:nvPicPr>
          <p:cNvPr id="20488" name="Picture 8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43834" y="4714884"/>
            <a:ext cx="441617" cy="373676"/>
          </a:xfrm>
          <a:prstGeom prst="rect">
            <a:avLst/>
          </a:prstGeom>
          <a:noFill/>
        </p:spPr>
      </p:pic>
      <p:pic>
        <p:nvPicPr>
          <p:cNvPr id="20487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43702" y="5072074"/>
            <a:ext cx="487045" cy="412115"/>
          </a:xfrm>
          <a:prstGeom prst="rect">
            <a:avLst/>
          </a:prstGeom>
          <a:noFill/>
        </p:spPr>
      </p:pic>
      <p:pic>
        <p:nvPicPr>
          <p:cNvPr id="20486" name="Picture 6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86578" y="2428868"/>
            <a:ext cx="428628" cy="362685"/>
          </a:xfrm>
          <a:prstGeom prst="rect">
            <a:avLst/>
          </a:prstGeom>
          <a:noFill/>
        </p:spPr>
      </p:pic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57884" y="5072074"/>
            <a:ext cx="500066" cy="423133"/>
          </a:xfrm>
          <a:prstGeom prst="rect">
            <a:avLst/>
          </a:prstGeom>
          <a:noFill/>
        </p:spPr>
      </p:pic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2428868"/>
            <a:ext cx="428628" cy="362685"/>
          </a:xfrm>
          <a:prstGeom prst="rect">
            <a:avLst/>
          </a:prstGeom>
          <a:noFill/>
        </p:spPr>
      </p:pic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71670" y="4214818"/>
            <a:ext cx="500066" cy="423133"/>
          </a:xfrm>
          <a:prstGeom prst="rect">
            <a:avLst/>
          </a:prstGeom>
          <a:noFill/>
        </p:spPr>
      </p:pic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79753" y="5072074"/>
            <a:ext cx="584493" cy="428628"/>
          </a:xfrm>
          <a:prstGeom prst="rect">
            <a:avLst/>
          </a:prstGeom>
          <a:noFill/>
        </p:spPr>
      </p:pic>
      <p:sp>
        <p:nvSpPr>
          <p:cNvPr id="20494" name="AutoShape 14"/>
          <p:cNvSpPr>
            <a:spLocks noChangeShapeType="1"/>
          </p:cNvSpPr>
          <p:nvPr/>
        </p:nvSpPr>
        <p:spPr bwMode="auto">
          <a:xfrm flipH="1">
            <a:off x="2500297" y="1428736"/>
            <a:ext cx="1285883" cy="2000264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493" name="AutoShape 13"/>
          <p:cNvSpPr>
            <a:spLocks noChangeShapeType="1"/>
          </p:cNvSpPr>
          <p:nvPr/>
        </p:nvSpPr>
        <p:spPr bwMode="auto">
          <a:xfrm>
            <a:off x="2071670" y="3117526"/>
            <a:ext cx="2143140" cy="45719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492" name="AutoShape 12"/>
          <p:cNvSpPr>
            <a:spLocks noChangeShapeType="1"/>
          </p:cNvSpPr>
          <p:nvPr/>
        </p:nvSpPr>
        <p:spPr bwMode="auto">
          <a:xfrm>
            <a:off x="2143108" y="2000239"/>
            <a:ext cx="2428892" cy="45719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8" name="Picture 10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4286256"/>
            <a:ext cx="311710" cy="38097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7588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/>
              <a:t>Кто точнее?</a:t>
            </a:r>
            <a:endParaRPr lang="ru-RU" sz="24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857225" y="1000108"/>
          <a:ext cx="7643866" cy="4071967"/>
        </p:xfrm>
        <a:graphic>
          <a:graphicData uri="http://schemas.openxmlformats.org/drawingml/2006/table">
            <a:tbl>
              <a:tblPr/>
              <a:tblGrid>
                <a:gridCol w="3821518"/>
                <a:gridCol w="3822348"/>
              </a:tblGrid>
              <a:tr h="3053975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Задача 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3. 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    </a:t>
                      </a:r>
                      <a:r>
                        <a:rPr lang="en-US" sz="2000" b="1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ru-RU" sz="2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   </a:t>
                      </a: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ru-RU" sz="20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       </a:t>
                      </a: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    </a:t>
                      </a:r>
                      <a:endParaRPr lang="ru-RU" sz="18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</a:t>
                      </a:r>
                      <a:r>
                        <a:rPr lang="ru-RU" sz="20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1" i="1" dirty="0">
                          <a:latin typeface="Times New Roman"/>
                          <a:ea typeface="Times New Roman"/>
                          <a:cs typeface="Times New Roman"/>
                        </a:rPr>
                        <a:t>b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       </a:t>
                      </a: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</a:t>
                      </a:r>
                      <a:r>
                        <a:rPr lang="ru-RU" sz="20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>
                          <a:latin typeface="Times New Roman"/>
                          <a:ea typeface="Times New Roman"/>
                          <a:cs typeface="Times New Roman"/>
                        </a:rPr>
                        <a:t>d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 </a:t>
                      </a: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r>
                        <a:rPr lang="ru-RU" sz="2000" baseline="30000" dirty="0" smtClean="0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       </a:t>
                      </a:r>
                      <a:endParaRPr lang="ru-RU" sz="18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   </a:t>
                      </a: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i="1" dirty="0">
                          <a:latin typeface="Times New Roman"/>
                          <a:ea typeface="Times New Roman"/>
                          <a:cs typeface="Times New Roman"/>
                        </a:rPr>
                        <a:t>с  </a:t>
                      </a:r>
                      <a:r>
                        <a:rPr lang="ru-RU" sz="20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     </a:t>
                      </a: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r>
                        <a:rPr lang="ru-RU" sz="2000" baseline="30000" dirty="0" smtClean="0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   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    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Дано: </a:t>
                      </a:r>
                      <a:r>
                        <a:rPr lang="en-US" sz="2000" i="1" dirty="0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II</a:t>
                      </a:r>
                      <a:r>
                        <a:rPr lang="ru-RU" sz="2000" i="1" dirty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2000" i="1" dirty="0">
                          <a:latin typeface="Times New Roman"/>
                          <a:ea typeface="Times New Roman"/>
                          <a:cs typeface="Times New Roman"/>
                        </a:rPr>
                        <a:t>b</a:t>
                      </a:r>
                      <a:r>
                        <a:rPr lang="ru-RU" sz="2000" i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Параллельны </a:t>
                      </a: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 ли </a:t>
                      </a:r>
                      <a:r>
                        <a:rPr lang="ru-RU" sz="2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i="1" dirty="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 и   </a:t>
                      </a:r>
                      <a:r>
                        <a:rPr lang="ru-RU" sz="2000" i="1" dirty="0">
                          <a:latin typeface="Times New Roman"/>
                          <a:ea typeface="Times New Roman"/>
                          <a:cs typeface="Times New Roman"/>
                        </a:rPr>
                        <a:t>с.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7992">
                <a:tc gridSpan="2"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Решение.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i="1" dirty="0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II</a:t>
                      </a:r>
                      <a:r>
                        <a:rPr lang="ru-RU" sz="2000" i="1" dirty="0">
                          <a:latin typeface="Times New Roman"/>
                          <a:ea typeface="Times New Roman"/>
                          <a:cs typeface="Times New Roman"/>
                        </a:rPr>
                        <a:t>  с,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т.к. равны накрест лежащие углы. Значит, </a:t>
                      </a: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 и  </a:t>
                      </a:r>
                      <a:r>
                        <a:rPr lang="ru-RU" sz="2000" i="1" dirty="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II </a:t>
                      </a:r>
                      <a:r>
                        <a:rPr lang="ru-RU" sz="2000" i="1" dirty="0">
                          <a:latin typeface="Times New Roman"/>
                          <a:ea typeface="Times New Roman"/>
                          <a:cs typeface="Times New Roman"/>
                        </a:rPr>
                        <a:t>с.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1508" name="AutoShape 4"/>
          <p:cNvSpPr>
            <a:spLocks noChangeShapeType="1"/>
          </p:cNvSpPr>
          <p:nvPr/>
        </p:nvSpPr>
        <p:spPr bwMode="auto">
          <a:xfrm flipH="1">
            <a:off x="2571736" y="1643050"/>
            <a:ext cx="785818" cy="1785950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21507" name="AutoShape 3"/>
          <p:cNvSpPr>
            <a:spLocks noChangeShapeType="1"/>
          </p:cNvSpPr>
          <p:nvPr/>
        </p:nvSpPr>
        <p:spPr bwMode="auto">
          <a:xfrm>
            <a:off x="1785918" y="2000240"/>
            <a:ext cx="1878017" cy="71438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21505" name="AutoShape 1"/>
          <p:cNvSpPr>
            <a:spLocks noChangeShapeType="1"/>
          </p:cNvSpPr>
          <p:nvPr/>
        </p:nvSpPr>
        <p:spPr bwMode="auto">
          <a:xfrm>
            <a:off x="1428728" y="3071810"/>
            <a:ext cx="2214578" cy="71438"/>
          </a:xfrm>
          <a:prstGeom prst="straightConnector1">
            <a:avLst/>
          </a:prstGeom>
          <a:ln w="28575"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510" name="AutoShape 6"/>
          <p:cNvSpPr>
            <a:spLocks noChangeShapeType="1"/>
          </p:cNvSpPr>
          <p:nvPr/>
        </p:nvSpPr>
        <p:spPr bwMode="auto">
          <a:xfrm>
            <a:off x="2428860" y="1428736"/>
            <a:ext cx="1500198" cy="71438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509" name="Arc 5"/>
          <p:cNvSpPr>
            <a:spLocks/>
          </p:cNvSpPr>
          <p:nvPr/>
        </p:nvSpPr>
        <p:spPr bwMode="auto">
          <a:xfrm>
            <a:off x="3071802" y="2071678"/>
            <a:ext cx="357190" cy="285752"/>
          </a:xfrm>
          <a:custGeom>
            <a:avLst/>
            <a:gdLst>
              <a:gd name="G0" fmla="+- 14136 0 0"/>
              <a:gd name="G1" fmla="+- 5870 0 0"/>
              <a:gd name="G2" fmla="+- 21600 0 0"/>
              <a:gd name="T0" fmla="*/ 34923 w 35736"/>
              <a:gd name="T1" fmla="*/ 0 h 27470"/>
              <a:gd name="T2" fmla="*/ 0 w 35736"/>
              <a:gd name="T3" fmla="*/ 22202 h 27470"/>
              <a:gd name="T4" fmla="*/ 14136 w 35736"/>
              <a:gd name="T5" fmla="*/ 5870 h 274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5736" h="27470" fill="none" extrusionOk="0">
                <a:moveTo>
                  <a:pt x="34923" y="-1"/>
                </a:moveTo>
                <a:cubicBezTo>
                  <a:pt x="35462" y="1910"/>
                  <a:pt x="35736" y="3885"/>
                  <a:pt x="35736" y="5870"/>
                </a:cubicBezTo>
                <a:cubicBezTo>
                  <a:pt x="35736" y="17799"/>
                  <a:pt x="26065" y="27470"/>
                  <a:pt x="14136" y="27470"/>
                </a:cubicBezTo>
                <a:cubicBezTo>
                  <a:pt x="8944" y="27470"/>
                  <a:pt x="3925" y="25599"/>
                  <a:pt x="0" y="22201"/>
                </a:cubicBezTo>
              </a:path>
              <a:path w="35736" h="27470" stroke="0" extrusionOk="0">
                <a:moveTo>
                  <a:pt x="34923" y="-1"/>
                </a:moveTo>
                <a:cubicBezTo>
                  <a:pt x="35462" y="1910"/>
                  <a:pt x="35736" y="3885"/>
                  <a:pt x="35736" y="5870"/>
                </a:cubicBezTo>
                <a:cubicBezTo>
                  <a:pt x="35736" y="17799"/>
                  <a:pt x="26065" y="27470"/>
                  <a:pt x="14136" y="27470"/>
                </a:cubicBezTo>
                <a:cubicBezTo>
                  <a:pt x="8944" y="27470"/>
                  <a:pt x="3925" y="25599"/>
                  <a:pt x="0" y="22201"/>
                </a:cubicBezTo>
                <a:lnTo>
                  <a:pt x="14136" y="587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506" name="Arc 2"/>
          <p:cNvSpPr>
            <a:spLocks/>
          </p:cNvSpPr>
          <p:nvPr/>
        </p:nvSpPr>
        <p:spPr bwMode="auto">
          <a:xfrm>
            <a:off x="2428860" y="2786058"/>
            <a:ext cx="428628" cy="285752"/>
          </a:xfrm>
          <a:custGeom>
            <a:avLst/>
            <a:gdLst>
              <a:gd name="G0" fmla="+- 21532 0 0"/>
              <a:gd name="G1" fmla="+- 21548 0 0"/>
              <a:gd name="G2" fmla="+- 21600 0 0"/>
              <a:gd name="T0" fmla="*/ 0 w 21532"/>
              <a:gd name="T1" fmla="*/ 19837 h 21548"/>
              <a:gd name="T2" fmla="*/ 20040 w 21532"/>
              <a:gd name="T3" fmla="*/ 0 h 21548"/>
              <a:gd name="T4" fmla="*/ 21532 w 21532"/>
              <a:gd name="T5" fmla="*/ 21548 h 215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532" h="21548" fill="none" extrusionOk="0">
                <a:moveTo>
                  <a:pt x="-1" y="19836"/>
                </a:moveTo>
                <a:cubicBezTo>
                  <a:pt x="847" y="9174"/>
                  <a:pt x="9369" y="738"/>
                  <a:pt x="20039" y="-1"/>
                </a:cubicBezTo>
              </a:path>
              <a:path w="21532" h="21548" stroke="0" extrusionOk="0">
                <a:moveTo>
                  <a:pt x="-1" y="19836"/>
                </a:moveTo>
                <a:cubicBezTo>
                  <a:pt x="847" y="9174"/>
                  <a:pt x="9369" y="738"/>
                  <a:pt x="20039" y="-1"/>
                </a:cubicBezTo>
                <a:lnTo>
                  <a:pt x="21532" y="21548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200023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/>
              <a:t>Кто сильнее?</a:t>
            </a:r>
            <a:endParaRPr lang="ru-RU" sz="2000" dirty="0"/>
          </a:p>
        </p:txBody>
      </p:sp>
      <p:grpSp>
        <p:nvGrpSpPr>
          <p:cNvPr id="108" name="Группа 107"/>
          <p:cNvGrpSpPr/>
          <p:nvPr/>
        </p:nvGrpSpPr>
        <p:grpSpPr>
          <a:xfrm>
            <a:off x="285720" y="285728"/>
            <a:ext cx="3500462" cy="1500198"/>
            <a:chOff x="285720" y="285728"/>
            <a:chExt cx="3500462" cy="1500198"/>
          </a:xfrm>
        </p:grpSpPr>
        <p:grpSp>
          <p:nvGrpSpPr>
            <p:cNvPr id="37" name="Группа 36"/>
            <p:cNvGrpSpPr/>
            <p:nvPr/>
          </p:nvGrpSpPr>
          <p:grpSpPr>
            <a:xfrm>
              <a:off x="1785918" y="428604"/>
              <a:ext cx="2000264" cy="1357322"/>
              <a:chOff x="2571736" y="714356"/>
              <a:chExt cx="2000264" cy="1357322"/>
            </a:xfrm>
          </p:grpSpPr>
          <p:sp>
            <p:nvSpPr>
              <p:cNvPr id="22556" name="AutoShape 28"/>
              <p:cNvSpPr>
                <a:spLocks noChangeShapeType="1"/>
              </p:cNvSpPr>
              <p:nvPr/>
            </p:nvSpPr>
            <p:spPr bwMode="auto">
              <a:xfrm>
                <a:off x="2571736" y="1142984"/>
                <a:ext cx="1293812" cy="0"/>
              </a:xfrm>
              <a:prstGeom prst="straightConnector1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555" name="AutoShape 27"/>
              <p:cNvSpPr>
                <a:spLocks noChangeShapeType="1"/>
              </p:cNvSpPr>
              <p:nvPr/>
            </p:nvSpPr>
            <p:spPr bwMode="auto">
              <a:xfrm>
                <a:off x="2571736" y="1785925"/>
                <a:ext cx="2000264" cy="45719"/>
              </a:xfrm>
              <a:prstGeom prst="straightConnector1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558" name="AutoShape 30"/>
              <p:cNvSpPr>
                <a:spLocks noChangeShapeType="1"/>
              </p:cNvSpPr>
              <p:nvPr/>
            </p:nvSpPr>
            <p:spPr bwMode="auto">
              <a:xfrm>
                <a:off x="3071802" y="714356"/>
                <a:ext cx="1000132" cy="1357322"/>
              </a:xfrm>
              <a:prstGeom prst="straightConnector1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557" name="Arc 29"/>
              <p:cNvSpPr>
                <a:spLocks/>
              </p:cNvSpPr>
              <p:nvPr/>
            </p:nvSpPr>
            <p:spPr bwMode="auto">
              <a:xfrm>
                <a:off x="3214678" y="1142984"/>
                <a:ext cx="268288" cy="177800"/>
              </a:xfrm>
              <a:custGeom>
                <a:avLst/>
                <a:gdLst>
                  <a:gd name="G0" fmla="+- 21593 0 0"/>
                  <a:gd name="G1" fmla="+- 0 0 0"/>
                  <a:gd name="G2" fmla="+- 21600 0 0"/>
                  <a:gd name="T0" fmla="*/ 29688 w 29688"/>
                  <a:gd name="T1" fmla="*/ 20026 h 21600"/>
                  <a:gd name="T2" fmla="*/ 0 w 29688"/>
                  <a:gd name="T3" fmla="*/ 562 h 21600"/>
                  <a:gd name="T4" fmla="*/ 21593 w 29688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9688" h="21600" fill="none" extrusionOk="0">
                    <a:moveTo>
                      <a:pt x="29687" y="20025"/>
                    </a:moveTo>
                    <a:cubicBezTo>
                      <a:pt x="27115" y="21065"/>
                      <a:pt x="24367" y="21599"/>
                      <a:pt x="21593" y="21600"/>
                    </a:cubicBezTo>
                    <a:cubicBezTo>
                      <a:pt x="9882" y="21600"/>
                      <a:pt x="304" y="12268"/>
                      <a:pt x="0" y="561"/>
                    </a:cubicBezTo>
                  </a:path>
                  <a:path w="29688" h="21600" stroke="0" extrusionOk="0">
                    <a:moveTo>
                      <a:pt x="29687" y="20025"/>
                    </a:moveTo>
                    <a:cubicBezTo>
                      <a:pt x="27115" y="21065"/>
                      <a:pt x="24367" y="21599"/>
                      <a:pt x="21593" y="21600"/>
                    </a:cubicBezTo>
                    <a:cubicBezTo>
                      <a:pt x="9882" y="21600"/>
                      <a:pt x="304" y="12268"/>
                      <a:pt x="0" y="561"/>
                    </a:cubicBezTo>
                    <a:lnTo>
                      <a:pt x="21593" y="0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38" name="Прямоугольник 37"/>
            <p:cNvSpPr/>
            <p:nvPr/>
          </p:nvSpPr>
          <p:spPr>
            <a:xfrm>
              <a:off x="285720" y="857232"/>
              <a:ext cx="117891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b="1" dirty="0" smtClean="0">
                  <a:latin typeface="Times New Roman"/>
                  <a:ea typeface="Times New Roman"/>
                  <a:cs typeface="Times New Roman"/>
                </a:rPr>
                <a:t>Задача 1. </a:t>
              </a:r>
              <a:endParaRPr lang="ru-RU" dirty="0"/>
            </a:p>
          </p:txBody>
        </p:sp>
        <p:sp>
          <p:nvSpPr>
            <p:cNvPr id="39" name="Прямоугольник 38"/>
            <p:cNvSpPr/>
            <p:nvPr/>
          </p:nvSpPr>
          <p:spPr>
            <a:xfrm>
              <a:off x="2357422" y="285728"/>
              <a:ext cx="35779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i="1" dirty="0" smtClean="0">
                  <a:latin typeface="Times New Roman"/>
                  <a:ea typeface="Times New Roman"/>
                  <a:cs typeface="Times New Roman"/>
                </a:rPr>
                <a:t>d</a:t>
              </a:r>
              <a:r>
                <a:rPr lang="ru-RU" b="1" dirty="0" smtClean="0">
                  <a:latin typeface="Times New Roman"/>
                  <a:ea typeface="Times New Roman"/>
                  <a:cs typeface="Times New Roman"/>
                </a:rPr>
                <a:t> </a:t>
              </a:r>
              <a:endParaRPr lang="ru-RU" dirty="0"/>
            </a:p>
          </p:txBody>
        </p:sp>
        <p:sp>
          <p:nvSpPr>
            <p:cNvPr id="40" name="Прямоугольник 39"/>
            <p:cNvSpPr/>
            <p:nvPr/>
          </p:nvSpPr>
          <p:spPr>
            <a:xfrm>
              <a:off x="1643042" y="500042"/>
              <a:ext cx="36420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i="1" dirty="0" smtClean="0">
                  <a:latin typeface="Times New Roman"/>
                  <a:ea typeface="Times New Roman"/>
                  <a:cs typeface="Times New Roman"/>
                </a:rPr>
                <a:t>m</a:t>
              </a:r>
              <a:endParaRPr lang="ru-RU" dirty="0"/>
            </a:p>
          </p:txBody>
        </p:sp>
        <p:sp>
          <p:nvSpPr>
            <p:cNvPr id="41" name="Прямоугольник 40"/>
            <p:cNvSpPr/>
            <p:nvPr/>
          </p:nvSpPr>
          <p:spPr>
            <a:xfrm>
              <a:off x="2000232" y="928670"/>
              <a:ext cx="60785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dirty="0" smtClean="0">
                  <a:latin typeface="Times New Roman"/>
                  <a:ea typeface="Times New Roman"/>
                  <a:cs typeface="Times New Roman"/>
                </a:rPr>
                <a:t>137</a:t>
              </a:r>
              <a:r>
                <a:rPr lang="ru-RU" baseline="30000" dirty="0" smtClean="0">
                  <a:latin typeface="Times New Roman"/>
                  <a:ea typeface="Times New Roman"/>
                  <a:cs typeface="Times New Roman"/>
                </a:rPr>
                <a:t>о</a:t>
              </a:r>
              <a:endParaRPr lang="ru-RU" dirty="0"/>
            </a:p>
          </p:txBody>
        </p:sp>
        <p:sp>
          <p:nvSpPr>
            <p:cNvPr id="42" name="Прямоугольник 41"/>
            <p:cNvSpPr/>
            <p:nvPr/>
          </p:nvSpPr>
          <p:spPr>
            <a:xfrm>
              <a:off x="1714480" y="1142984"/>
              <a:ext cx="31290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 smtClean="0">
                  <a:latin typeface="Times New Roman"/>
                  <a:ea typeface="Times New Roman"/>
                  <a:cs typeface="Times New Roman"/>
                </a:rPr>
                <a:t>n</a:t>
              </a:r>
              <a:endParaRPr lang="ru-RU" dirty="0"/>
            </a:p>
          </p:txBody>
        </p:sp>
      </p:grpSp>
      <p:sp>
        <p:nvSpPr>
          <p:cNvPr id="43" name="Прямоугольник 42"/>
          <p:cNvSpPr/>
          <p:nvPr/>
        </p:nvSpPr>
        <p:spPr>
          <a:xfrm>
            <a:off x="3286116" y="1571612"/>
            <a:ext cx="15004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/>
                <a:ea typeface="Times New Roman"/>
                <a:cs typeface="Times New Roman"/>
              </a:rPr>
              <a:t>1</a:t>
            </a:r>
            <a:endParaRPr lang="ru-RU" dirty="0"/>
          </a:p>
        </p:txBody>
      </p:sp>
      <p:grpSp>
        <p:nvGrpSpPr>
          <p:cNvPr id="109" name="Группа 108"/>
          <p:cNvGrpSpPr/>
          <p:nvPr/>
        </p:nvGrpSpPr>
        <p:grpSpPr>
          <a:xfrm>
            <a:off x="4286248" y="785794"/>
            <a:ext cx="2428892" cy="941796"/>
            <a:chOff x="4286248" y="785794"/>
            <a:chExt cx="2428892" cy="941796"/>
          </a:xfrm>
        </p:grpSpPr>
        <p:pic>
          <p:nvPicPr>
            <p:cNvPr id="22554" name="Picture 26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500693" y="1204163"/>
              <a:ext cx="518685" cy="438887"/>
            </a:xfrm>
            <a:prstGeom prst="rect">
              <a:avLst/>
            </a:prstGeom>
            <a:noFill/>
          </p:spPr>
        </p:pic>
        <p:sp>
          <p:nvSpPr>
            <p:cNvPr id="44" name="Прямоугольник 43"/>
            <p:cNvSpPr/>
            <p:nvPr/>
          </p:nvSpPr>
          <p:spPr>
            <a:xfrm>
              <a:off x="4286248" y="785794"/>
              <a:ext cx="2428892" cy="94179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ru-RU" sz="2400" dirty="0" smtClean="0">
                  <a:latin typeface="Times New Roman"/>
                  <a:ea typeface="Times New Roman"/>
                  <a:cs typeface="Times New Roman"/>
                </a:rPr>
                <a:t>Дано:</a:t>
              </a:r>
              <a:r>
                <a:rPr lang="en-US" sz="2400" dirty="0" smtClean="0">
                  <a:latin typeface="Times New Roman"/>
                  <a:ea typeface="Times New Roman"/>
                  <a:cs typeface="Times New Roman"/>
                </a:rPr>
                <a:t>  </a:t>
              </a:r>
              <a:r>
                <a:rPr lang="en-US" sz="2400" i="1" dirty="0" smtClean="0">
                  <a:latin typeface="Times New Roman"/>
                  <a:ea typeface="Times New Roman"/>
                  <a:cs typeface="Times New Roman"/>
                </a:rPr>
                <a:t>m </a:t>
              </a:r>
              <a:r>
                <a:rPr lang="en-US" sz="2400" dirty="0" smtClean="0">
                  <a:latin typeface="Times New Roman"/>
                  <a:ea typeface="Times New Roman"/>
                  <a:cs typeface="Times New Roman"/>
                </a:rPr>
                <a:t>II </a:t>
              </a:r>
              <a:r>
                <a:rPr lang="en-US" sz="2400" i="1" dirty="0" smtClean="0">
                  <a:latin typeface="Times New Roman"/>
                  <a:ea typeface="Times New Roman"/>
                  <a:cs typeface="Times New Roman"/>
                </a:rPr>
                <a:t>n</a:t>
              </a:r>
              <a:r>
                <a:rPr lang="ru-RU" sz="2400" i="1" dirty="0" smtClean="0">
                  <a:latin typeface="Times New Roman"/>
                  <a:ea typeface="Times New Roman"/>
                  <a:cs typeface="Times New Roman"/>
                </a:rPr>
                <a:t>.</a:t>
              </a:r>
              <a:endParaRPr lang="ru-RU" sz="2000" dirty="0" smtClean="0">
                <a:ea typeface="Times New Roman"/>
                <a:cs typeface="Times New Roman"/>
              </a:endParaRPr>
            </a:p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ru-RU" sz="2400" dirty="0" smtClean="0">
                  <a:latin typeface="Times New Roman"/>
                  <a:ea typeface="Times New Roman"/>
                  <a:cs typeface="Times New Roman"/>
                </a:rPr>
                <a:t>Найти: </a:t>
              </a:r>
              <a:r>
                <a:rPr lang="en-US" sz="2400" dirty="0" smtClean="0">
                  <a:latin typeface="Times New Roman"/>
                  <a:ea typeface="Times New Roman"/>
                  <a:cs typeface="Times New Roman"/>
                </a:rPr>
                <a:t>          </a:t>
              </a:r>
              <a:r>
                <a:rPr lang="ru-RU" sz="2400" dirty="0" smtClean="0">
                  <a:latin typeface="Times New Roman"/>
                  <a:ea typeface="Times New Roman"/>
                  <a:cs typeface="Times New Roman"/>
                </a:rPr>
                <a:t>.</a:t>
              </a:r>
              <a:endParaRPr lang="ru-RU" sz="2000" dirty="0">
                <a:ea typeface="Times New Roman"/>
                <a:cs typeface="Times New Roman"/>
              </a:endParaRPr>
            </a:p>
          </p:txBody>
        </p:sp>
      </p:grpSp>
      <p:cxnSp>
        <p:nvCxnSpPr>
          <p:cNvPr id="46" name="Прямая соединительная линия 45"/>
          <p:cNvCxnSpPr/>
          <p:nvPr/>
        </p:nvCxnSpPr>
        <p:spPr>
          <a:xfrm>
            <a:off x="0" y="1857364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66" name="AutoShape 38"/>
          <p:cNvSpPr>
            <a:spLocks noChangeShapeType="1"/>
          </p:cNvSpPr>
          <p:nvPr/>
        </p:nvSpPr>
        <p:spPr bwMode="auto">
          <a:xfrm>
            <a:off x="3428992" y="2071678"/>
            <a:ext cx="428628" cy="1357322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9" name="Прямоугольник 58"/>
          <p:cNvSpPr/>
          <p:nvPr/>
        </p:nvSpPr>
        <p:spPr>
          <a:xfrm>
            <a:off x="2428860" y="2000240"/>
            <a:ext cx="113204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i="1" dirty="0" smtClean="0">
                <a:latin typeface="Times New Roman"/>
                <a:ea typeface="Times New Roman"/>
                <a:cs typeface="Times New Roman"/>
              </a:rPr>
              <a:t>с         </a:t>
            </a:r>
            <a:r>
              <a:rPr lang="en-US" sz="2000" b="1" i="1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b="1" i="1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000" b="1" i="1" dirty="0" smtClean="0">
                <a:latin typeface="Times New Roman"/>
                <a:ea typeface="Times New Roman"/>
                <a:cs typeface="Times New Roman"/>
              </a:rPr>
              <a:t>d</a:t>
            </a:r>
            <a:endParaRPr lang="ru-RU" sz="2000" b="1" i="1" dirty="0"/>
          </a:p>
        </p:txBody>
      </p:sp>
      <p:grpSp>
        <p:nvGrpSpPr>
          <p:cNvPr id="107" name="Группа 106"/>
          <p:cNvGrpSpPr/>
          <p:nvPr/>
        </p:nvGrpSpPr>
        <p:grpSpPr>
          <a:xfrm>
            <a:off x="285720" y="2071678"/>
            <a:ext cx="3894007" cy="1049339"/>
            <a:chOff x="285720" y="2071678"/>
            <a:chExt cx="3894007" cy="1049339"/>
          </a:xfrm>
        </p:grpSpPr>
        <p:sp>
          <p:nvSpPr>
            <p:cNvPr id="47" name="Прямоугольник 46"/>
            <p:cNvSpPr/>
            <p:nvPr/>
          </p:nvSpPr>
          <p:spPr>
            <a:xfrm>
              <a:off x="285720" y="2143116"/>
              <a:ext cx="112120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b="1" dirty="0" smtClean="0">
                  <a:latin typeface="Times New Roman"/>
                  <a:ea typeface="Times New Roman"/>
                  <a:cs typeface="Times New Roman"/>
                </a:rPr>
                <a:t>Задача </a:t>
              </a:r>
              <a:r>
                <a:rPr lang="en-US" b="1" dirty="0" smtClean="0">
                  <a:latin typeface="Times New Roman"/>
                  <a:ea typeface="Times New Roman"/>
                  <a:cs typeface="Times New Roman"/>
                </a:rPr>
                <a:t>2.</a:t>
              </a:r>
              <a:endParaRPr lang="ru-RU" dirty="0"/>
            </a:p>
          </p:txBody>
        </p:sp>
        <p:sp>
          <p:nvSpPr>
            <p:cNvPr id="22561" name="AutoShape 33"/>
            <p:cNvSpPr>
              <a:spLocks noChangeShapeType="1"/>
            </p:cNvSpPr>
            <p:nvPr/>
          </p:nvSpPr>
          <p:spPr bwMode="auto">
            <a:xfrm>
              <a:off x="2071670" y="2428867"/>
              <a:ext cx="2000264" cy="45719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559" name="AutoShape 31"/>
            <p:cNvSpPr>
              <a:spLocks noChangeShapeType="1"/>
            </p:cNvSpPr>
            <p:nvPr/>
          </p:nvSpPr>
          <p:spPr bwMode="auto">
            <a:xfrm>
              <a:off x="1643042" y="2928933"/>
              <a:ext cx="2500330" cy="45719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565" name="AutoShape 37"/>
            <p:cNvSpPr>
              <a:spLocks noChangeShapeType="1"/>
            </p:cNvSpPr>
            <p:nvPr/>
          </p:nvSpPr>
          <p:spPr bwMode="auto">
            <a:xfrm flipH="1">
              <a:off x="2000231" y="2143116"/>
              <a:ext cx="785818" cy="977901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562" name="Arc 34"/>
            <p:cNvSpPr>
              <a:spLocks/>
            </p:cNvSpPr>
            <p:nvPr/>
          </p:nvSpPr>
          <p:spPr bwMode="auto">
            <a:xfrm>
              <a:off x="3500430" y="2357430"/>
              <a:ext cx="211137" cy="185737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0176"/>
                <a:gd name="T1" fmla="*/ 0 h 21600"/>
                <a:gd name="T2" fmla="*/ 20176 w 20176"/>
                <a:gd name="T3" fmla="*/ 13887 h 21600"/>
                <a:gd name="T4" fmla="*/ 0 w 20176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176" h="21600" fill="none" extrusionOk="0">
                  <a:moveTo>
                    <a:pt x="-1" y="0"/>
                  </a:moveTo>
                  <a:cubicBezTo>
                    <a:pt x="8953" y="0"/>
                    <a:pt x="16978" y="5523"/>
                    <a:pt x="20175" y="13887"/>
                  </a:cubicBezTo>
                </a:path>
                <a:path w="20176" h="21600" stroke="0" extrusionOk="0">
                  <a:moveTo>
                    <a:pt x="-1" y="0"/>
                  </a:moveTo>
                  <a:cubicBezTo>
                    <a:pt x="8953" y="0"/>
                    <a:pt x="16978" y="5523"/>
                    <a:pt x="20175" y="13887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560" name="Arc 32"/>
            <p:cNvSpPr>
              <a:spLocks/>
            </p:cNvSpPr>
            <p:nvPr/>
          </p:nvSpPr>
          <p:spPr bwMode="auto">
            <a:xfrm>
              <a:off x="2214546" y="2786058"/>
              <a:ext cx="215900" cy="18573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0573"/>
                <a:gd name="T1" fmla="*/ 0 h 21600"/>
                <a:gd name="T2" fmla="*/ 20573 w 20573"/>
                <a:gd name="T3" fmla="*/ 15018 h 21600"/>
                <a:gd name="T4" fmla="*/ 0 w 20573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573" h="21600" fill="none" extrusionOk="0">
                  <a:moveTo>
                    <a:pt x="-1" y="0"/>
                  </a:moveTo>
                  <a:cubicBezTo>
                    <a:pt x="9393" y="0"/>
                    <a:pt x="17710" y="6071"/>
                    <a:pt x="20572" y="15018"/>
                  </a:cubicBezTo>
                </a:path>
                <a:path w="20573" h="21600" stroke="0" extrusionOk="0">
                  <a:moveTo>
                    <a:pt x="-1" y="0"/>
                  </a:moveTo>
                  <a:cubicBezTo>
                    <a:pt x="9393" y="0"/>
                    <a:pt x="17710" y="6071"/>
                    <a:pt x="20572" y="15018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563" name="Arc 35"/>
            <p:cNvSpPr>
              <a:spLocks/>
            </p:cNvSpPr>
            <p:nvPr/>
          </p:nvSpPr>
          <p:spPr bwMode="auto">
            <a:xfrm>
              <a:off x="2643174" y="2357430"/>
              <a:ext cx="192087" cy="185737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19868"/>
                <a:gd name="T1" fmla="*/ 0 h 21600"/>
                <a:gd name="T2" fmla="*/ 19868 w 19868"/>
                <a:gd name="T3" fmla="*/ 13124 h 21600"/>
                <a:gd name="T4" fmla="*/ 0 w 19868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868" h="21600" fill="none" extrusionOk="0">
                  <a:moveTo>
                    <a:pt x="-1" y="0"/>
                  </a:moveTo>
                  <a:cubicBezTo>
                    <a:pt x="8653" y="0"/>
                    <a:pt x="16471" y="5164"/>
                    <a:pt x="19867" y="13124"/>
                  </a:cubicBezTo>
                </a:path>
                <a:path w="19868" h="21600" stroke="0" extrusionOk="0">
                  <a:moveTo>
                    <a:pt x="-1" y="0"/>
                  </a:moveTo>
                  <a:cubicBezTo>
                    <a:pt x="8653" y="0"/>
                    <a:pt x="16471" y="5164"/>
                    <a:pt x="19867" y="13124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564" name="Arc 36"/>
            <p:cNvSpPr>
              <a:spLocks/>
            </p:cNvSpPr>
            <p:nvPr/>
          </p:nvSpPr>
          <p:spPr bwMode="auto">
            <a:xfrm>
              <a:off x="3500430" y="2285992"/>
              <a:ext cx="284163" cy="18573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372"/>
                <a:gd name="T1" fmla="*/ 0 h 21600"/>
                <a:gd name="T2" fmla="*/ 21372 w 21372"/>
                <a:gd name="T3" fmla="*/ 18470 h 21600"/>
                <a:gd name="T4" fmla="*/ 0 w 21372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372" h="21600" fill="none" extrusionOk="0">
                  <a:moveTo>
                    <a:pt x="-1" y="0"/>
                  </a:moveTo>
                  <a:cubicBezTo>
                    <a:pt x="10720" y="0"/>
                    <a:pt x="19818" y="7862"/>
                    <a:pt x="21372" y="18469"/>
                  </a:cubicBezTo>
                </a:path>
                <a:path w="21372" h="21600" stroke="0" extrusionOk="0">
                  <a:moveTo>
                    <a:pt x="-1" y="0"/>
                  </a:moveTo>
                  <a:cubicBezTo>
                    <a:pt x="10720" y="0"/>
                    <a:pt x="19818" y="7862"/>
                    <a:pt x="21372" y="18469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7" name="Прямоугольник 56"/>
            <p:cNvSpPr/>
            <p:nvPr/>
          </p:nvSpPr>
          <p:spPr>
            <a:xfrm>
              <a:off x="1928794" y="2143116"/>
              <a:ext cx="3000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i="1" dirty="0" smtClean="0">
                  <a:latin typeface="Times New Roman"/>
                  <a:ea typeface="Times New Roman"/>
                  <a:cs typeface="Times New Roman"/>
                </a:rPr>
                <a:t>а</a:t>
              </a:r>
              <a:endParaRPr lang="ru-RU" dirty="0"/>
            </a:p>
          </p:txBody>
        </p:sp>
        <p:sp>
          <p:nvSpPr>
            <p:cNvPr id="58" name="Прямоугольник 57"/>
            <p:cNvSpPr/>
            <p:nvPr/>
          </p:nvSpPr>
          <p:spPr>
            <a:xfrm>
              <a:off x="1571604" y="2643182"/>
              <a:ext cx="35779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i="1" dirty="0" smtClean="0">
                  <a:latin typeface="Times New Roman"/>
                  <a:ea typeface="Times New Roman"/>
                  <a:cs typeface="Times New Roman"/>
                </a:rPr>
                <a:t>b</a:t>
              </a:r>
              <a:r>
                <a:rPr lang="ru-RU" dirty="0" smtClean="0">
                  <a:latin typeface="Times New Roman"/>
                  <a:ea typeface="Times New Roman"/>
                  <a:cs typeface="Times New Roman"/>
                </a:rPr>
                <a:t> </a:t>
              </a:r>
              <a:endParaRPr lang="ru-RU" dirty="0"/>
            </a:p>
          </p:txBody>
        </p:sp>
        <p:sp>
          <p:nvSpPr>
            <p:cNvPr id="60" name="Прямоугольник 59"/>
            <p:cNvSpPr/>
            <p:nvPr/>
          </p:nvSpPr>
          <p:spPr>
            <a:xfrm>
              <a:off x="2357422" y="2571744"/>
              <a:ext cx="49244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dirty="0" smtClean="0">
                  <a:latin typeface="Times New Roman"/>
                  <a:ea typeface="Times New Roman"/>
                  <a:cs typeface="Times New Roman"/>
                </a:rPr>
                <a:t>35</a:t>
              </a:r>
              <a:r>
                <a:rPr lang="ru-RU" baseline="30000" dirty="0" smtClean="0">
                  <a:latin typeface="Times New Roman"/>
                  <a:ea typeface="Times New Roman"/>
                  <a:cs typeface="Times New Roman"/>
                </a:rPr>
                <a:t>о</a:t>
              </a:r>
              <a:endParaRPr lang="ru-RU" dirty="0"/>
            </a:p>
          </p:txBody>
        </p:sp>
        <p:sp>
          <p:nvSpPr>
            <p:cNvPr id="61" name="Прямоугольник 60"/>
            <p:cNvSpPr/>
            <p:nvPr/>
          </p:nvSpPr>
          <p:spPr>
            <a:xfrm>
              <a:off x="2714612" y="2143116"/>
              <a:ext cx="49244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dirty="0" smtClean="0">
                  <a:latin typeface="Times New Roman"/>
                  <a:ea typeface="Times New Roman"/>
                  <a:cs typeface="Times New Roman"/>
                </a:rPr>
                <a:t>35</a:t>
              </a:r>
              <a:r>
                <a:rPr lang="ru-RU" baseline="30000" dirty="0" smtClean="0">
                  <a:latin typeface="Times New Roman"/>
                  <a:ea typeface="Times New Roman"/>
                  <a:cs typeface="Times New Roman"/>
                </a:rPr>
                <a:t>о</a:t>
              </a:r>
              <a:endParaRPr lang="ru-RU" dirty="0"/>
            </a:p>
          </p:txBody>
        </p:sp>
        <p:sp>
          <p:nvSpPr>
            <p:cNvPr id="62" name="Прямоугольник 61"/>
            <p:cNvSpPr/>
            <p:nvPr/>
          </p:nvSpPr>
          <p:spPr>
            <a:xfrm>
              <a:off x="3571868" y="2071678"/>
              <a:ext cx="60785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dirty="0" smtClean="0">
                  <a:latin typeface="Times New Roman"/>
                  <a:ea typeface="Times New Roman"/>
                  <a:cs typeface="Times New Roman"/>
                </a:rPr>
                <a:t>140</a:t>
              </a:r>
              <a:r>
                <a:rPr lang="ru-RU" baseline="30000" dirty="0" smtClean="0">
                  <a:latin typeface="Times New Roman"/>
                  <a:ea typeface="Times New Roman"/>
                  <a:cs typeface="Times New Roman"/>
                </a:rPr>
                <a:t>о</a:t>
              </a:r>
              <a:endParaRPr lang="ru-RU" dirty="0"/>
            </a:p>
          </p:txBody>
        </p:sp>
      </p:grpSp>
      <p:sp>
        <p:nvSpPr>
          <p:cNvPr id="63" name="Прямоугольник 62"/>
          <p:cNvSpPr/>
          <p:nvPr/>
        </p:nvSpPr>
        <p:spPr>
          <a:xfrm>
            <a:off x="3786182" y="3059668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Times New Roman"/>
                <a:ea typeface="Times New Roman"/>
                <a:cs typeface="Times New Roman"/>
              </a:rPr>
              <a:t>1</a:t>
            </a:r>
            <a:endParaRPr lang="ru-RU" dirty="0"/>
          </a:p>
        </p:txBody>
      </p:sp>
      <p:grpSp>
        <p:nvGrpSpPr>
          <p:cNvPr id="110" name="Группа 109"/>
          <p:cNvGrpSpPr/>
          <p:nvPr/>
        </p:nvGrpSpPr>
        <p:grpSpPr>
          <a:xfrm>
            <a:off x="4572000" y="2500306"/>
            <a:ext cx="1786066" cy="517065"/>
            <a:chOff x="4572000" y="2500306"/>
            <a:chExt cx="1786066" cy="517065"/>
          </a:xfrm>
        </p:grpSpPr>
        <p:sp>
          <p:nvSpPr>
            <p:cNvPr id="64" name="Прямоугольник 63"/>
            <p:cNvSpPr/>
            <p:nvPr/>
          </p:nvSpPr>
          <p:spPr>
            <a:xfrm>
              <a:off x="4572000" y="2500306"/>
              <a:ext cx="1786066" cy="5170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ru-RU" sz="2400" dirty="0" smtClean="0">
                  <a:latin typeface="Times New Roman"/>
                  <a:ea typeface="Times New Roman"/>
                  <a:cs typeface="Times New Roman"/>
                </a:rPr>
                <a:t>Найти:</a:t>
              </a:r>
              <a:r>
                <a:rPr lang="ru-RU" dirty="0" smtClean="0">
                  <a:latin typeface="Times New Roman"/>
                  <a:ea typeface="Times New Roman"/>
                  <a:cs typeface="Times New Roman"/>
                </a:rPr>
                <a:t> </a:t>
              </a:r>
              <a:r>
                <a:rPr lang="en-US" dirty="0" smtClean="0">
                  <a:latin typeface="Times New Roman"/>
                  <a:ea typeface="Times New Roman"/>
                  <a:cs typeface="Times New Roman"/>
                </a:rPr>
                <a:t>          </a:t>
              </a:r>
              <a:r>
                <a:rPr lang="ru-RU" dirty="0" smtClean="0">
                  <a:latin typeface="Times New Roman"/>
                  <a:ea typeface="Times New Roman"/>
                  <a:cs typeface="Times New Roman"/>
                </a:rPr>
                <a:t>.</a:t>
              </a:r>
              <a:endParaRPr lang="ru-RU" sz="1600" dirty="0">
                <a:ea typeface="Times New Roman"/>
                <a:cs typeface="Times New Roman"/>
              </a:endParaRPr>
            </a:p>
          </p:txBody>
        </p:sp>
        <p:pic>
          <p:nvPicPr>
            <p:cNvPr id="65" name="Picture 26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715008" y="2500306"/>
              <a:ext cx="518685" cy="438887"/>
            </a:xfrm>
            <a:prstGeom prst="rect">
              <a:avLst/>
            </a:prstGeom>
            <a:noFill/>
          </p:spPr>
        </p:pic>
      </p:grpSp>
      <p:cxnSp>
        <p:nvCxnSpPr>
          <p:cNvPr id="67" name="Прямая соединительная линия 66"/>
          <p:cNvCxnSpPr/>
          <p:nvPr/>
        </p:nvCxnSpPr>
        <p:spPr>
          <a:xfrm>
            <a:off x="0" y="3427412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Прямоугольник 77"/>
          <p:cNvSpPr/>
          <p:nvPr/>
        </p:nvSpPr>
        <p:spPr>
          <a:xfrm>
            <a:off x="857224" y="4286256"/>
            <a:ext cx="285752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i="1" dirty="0" smtClean="0">
                <a:latin typeface="Times New Roman"/>
                <a:ea typeface="Times New Roman"/>
                <a:cs typeface="Times New Roman"/>
              </a:rPr>
              <a:t>A</a:t>
            </a:r>
            <a:r>
              <a:rPr lang="en-US" i="1" dirty="0" smtClean="0">
                <a:latin typeface="Times New Roman"/>
                <a:ea typeface="Times New Roman"/>
                <a:cs typeface="Times New Roman"/>
              </a:rPr>
              <a:t> </a:t>
            </a:r>
            <a:endParaRPr lang="ru-RU" dirty="0"/>
          </a:p>
        </p:txBody>
      </p:sp>
      <p:grpSp>
        <p:nvGrpSpPr>
          <p:cNvPr id="106" name="Группа 105"/>
          <p:cNvGrpSpPr/>
          <p:nvPr/>
        </p:nvGrpSpPr>
        <p:grpSpPr>
          <a:xfrm>
            <a:off x="357158" y="3429000"/>
            <a:ext cx="3533122" cy="1649442"/>
            <a:chOff x="357158" y="3228945"/>
            <a:chExt cx="3533122" cy="1649442"/>
          </a:xfrm>
        </p:grpSpPr>
        <p:sp>
          <p:nvSpPr>
            <p:cNvPr id="22568" name="AutoShape 40"/>
            <p:cNvSpPr>
              <a:spLocks noChangeShapeType="1"/>
            </p:cNvSpPr>
            <p:nvPr/>
          </p:nvSpPr>
          <p:spPr bwMode="auto">
            <a:xfrm>
              <a:off x="1428728" y="3429000"/>
              <a:ext cx="2357454" cy="71438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567" name="AutoShape 39"/>
            <p:cNvSpPr>
              <a:spLocks noChangeShapeType="1"/>
            </p:cNvSpPr>
            <p:nvPr/>
          </p:nvSpPr>
          <p:spPr bwMode="auto">
            <a:xfrm flipV="1">
              <a:off x="1071538" y="4143380"/>
              <a:ext cx="2714644" cy="55880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569" name="AutoShape 41"/>
            <p:cNvSpPr>
              <a:spLocks noChangeShapeType="1"/>
            </p:cNvSpPr>
            <p:nvPr/>
          </p:nvSpPr>
          <p:spPr bwMode="auto">
            <a:xfrm flipH="1">
              <a:off x="1071538" y="3429000"/>
              <a:ext cx="1016000" cy="1449387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570" name="AutoShape 42"/>
            <p:cNvSpPr>
              <a:spLocks noChangeShapeType="1"/>
            </p:cNvSpPr>
            <p:nvPr/>
          </p:nvSpPr>
          <p:spPr bwMode="auto">
            <a:xfrm flipH="1">
              <a:off x="2428860" y="3429000"/>
              <a:ext cx="796925" cy="1236663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3" name="Прямоугольник 72"/>
            <p:cNvSpPr/>
            <p:nvPr/>
          </p:nvSpPr>
          <p:spPr>
            <a:xfrm>
              <a:off x="357158" y="3857628"/>
              <a:ext cx="117891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b="1" dirty="0" smtClean="0">
                  <a:latin typeface="Times New Roman"/>
                  <a:ea typeface="Times New Roman"/>
                  <a:cs typeface="Times New Roman"/>
                </a:rPr>
                <a:t>Задача 3. </a:t>
              </a:r>
              <a:endParaRPr lang="ru-RU" dirty="0"/>
            </a:p>
          </p:txBody>
        </p:sp>
        <p:sp>
          <p:nvSpPr>
            <p:cNvPr id="74" name="Прямоугольник 73"/>
            <p:cNvSpPr/>
            <p:nvPr/>
          </p:nvSpPr>
          <p:spPr>
            <a:xfrm>
              <a:off x="1500166" y="3429000"/>
              <a:ext cx="35618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="1" i="1" dirty="0" smtClean="0">
                  <a:latin typeface="Times New Roman"/>
                  <a:ea typeface="Times New Roman"/>
                  <a:cs typeface="Times New Roman"/>
                </a:rPr>
                <a:t>B</a:t>
              </a:r>
              <a:endParaRPr lang="ru-RU" sz="2000" dirty="0"/>
            </a:p>
          </p:txBody>
        </p:sp>
        <p:sp>
          <p:nvSpPr>
            <p:cNvPr id="75" name="Прямоугольник 74"/>
            <p:cNvSpPr/>
            <p:nvPr/>
          </p:nvSpPr>
          <p:spPr>
            <a:xfrm>
              <a:off x="2714612" y="3429000"/>
              <a:ext cx="37061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000" b="1" i="1" dirty="0" smtClean="0">
                  <a:latin typeface="Times New Roman"/>
                  <a:ea typeface="Times New Roman"/>
                  <a:cs typeface="Times New Roman"/>
                </a:rPr>
                <a:t>D</a:t>
              </a:r>
              <a:endParaRPr lang="ru-RU" sz="2000" dirty="0"/>
            </a:p>
          </p:txBody>
        </p:sp>
        <p:sp>
          <p:nvSpPr>
            <p:cNvPr id="76" name="Прямоугольник 75"/>
            <p:cNvSpPr/>
            <p:nvPr/>
          </p:nvSpPr>
          <p:spPr>
            <a:xfrm>
              <a:off x="3500430" y="4214818"/>
              <a:ext cx="3898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i="1" dirty="0" smtClean="0">
                  <a:latin typeface="Times New Roman"/>
                  <a:ea typeface="Times New Roman"/>
                  <a:cs typeface="Times New Roman"/>
                </a:rPr>
                <a:t>M</a:t>
              </a:r>
              <a:endParaRPr lang="ru-RU" dirty="0"/>
            </a:p>
          </p:txBody>
        </p:sp>
        <p:sp>
          <p:nvSpPr>
            <p:cNvPr id="77" name="Прямоугольник 76"/>
            <p:cNvSpPr/>
            <p:nvPr/>
          </p:nvSpPr>
          <p:spPr>
            <a:xfrm>
              <a:off x="2071670" y="4500570"/>
              <a:ext cx="39626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i="1" dirty="0" smtClean="0">
                  <a:latin typeface="Times New Roman"/>
                  <a:ea typeface="Times New Roman"/>
                  <a:cs typeface="Times New Roman"/>
                </a:rPr>
                <a:t>C</a:t>
              </a:r>
              <a:r>
                <a:rPr lang="en-US" i="1" dirty="0" smtClean="0">
                  <a:latin typeface="Times New Roman"/>
                  <a:ea typeface="Times New Roman"/>
                  <a:cs typeface="Times New Roman"/>
                </a:rPr>
                <a:t> </a:t>
              </a:r>
              <a:endParaRPr lang="ru-RU" dirty="0"/>
            </a:p>
          </p:txBody>
        </p:sp>
        <p:sp>
          <p:nvSpPr>
            <p:cNvPr id="79" name="Прямоугольник 78"/>
            <p:cNvSpPr/>
            <p:nvPr/>
          </p:nvSpPr>
          <p:spPr>
            <a:xfrm>
              <a:off x="2786050" y="3857628"/>
              <a:ext cx="663387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dirty="0" smtClean="0">
                  <a:latin typeface="Times New Roman"/>
                  <a:ea typeface="Times New Roman"/>
                  <a:cs typeface="Times New Roman"/>
                </a:rPr>
                <a:t>110</a:t>
              </a:r>
              <a:r>
                <a:rPr lang="ru-RU" baseline="30000" dirty="0" smtClean="0">
                  <a:latin typeface="Times New Roman"/>
                  <a:ea typeface="Times New Roman"/>
                  <a:cs typeface="Times New Roman"/>
                </a:rPr>
                <a:t>о</a:t>
              </a:r>
              <a:r>
                <a:rPr lang="ru-RU" sz="2000" dirty="0" smtClean="0">
                  <a:latin typeface="Times New Roman"/>
                  <a:ea typeface="Times New Roman"/>
                  <a:cs typeface="Times New Roman"/>
                </a:rPr>
                <a:t> </a:t>
              </a:r>
              <a:endParaRPr lang="ru-RU" dirty="0"/>
            </a:p>
          </p:txBody>
        </p:sp>
        <p:sp>
          <p:nvSpPr>
            <p:cNvPr id="80" name="Прямоугольник 79"/>
            <p:cNvSpPr/>
            <p:nvPr/>
          </p:nvSpPr>
          <p:spPr>
            <a:xfrm>
              <a:off x="1571604" y="3228945"/>
              <a:ext cx="663387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dirty="0" smtClean="0">
                  <a:latin typeface="Times New Roman"/>
                  <a:ea typeface="Times New Roman"/>
                  <a:cs typeface="Times New Roman"/>
                </a:rPr>
                <a:t>110</a:t>
              </a:r>
              <a:r>
                <a:rPr lang="ru-RU" baseline="30000" dirty="0" smtClean="0">
                  <a:latin typeface="Times New Roman"/>
                  <a:ea typeface="Times New Roman"/>
                  <a:cs typeface="Times New Roman"/>
                </a:rPr>
                <a:t>о</a:t>
              </a:r>
              <a:r>
                <a:rPr lang="ru-RU" sz="2000" dirty="0" smtClean="0">
                  <a:latin typeface="Times New Roman"/>
                  <a:ea typeface="Times New Roman"/>
                  <a:cs typeface="Times New Roman"/>
                </a:rPr>
                <a:t> </a:t>
              </a:r>
              <a:endParaRPr lang="ru-RU" dirty="0"/>
            </a:p>
          </p:txBody>
        </p:sp>
        <p:sp>
          <p:nvSpPr>
            <p:cNvPr id="81" name="Прямоугольник 80"/>
            <p:cNvSpPr/>
            <p:nvPr/>
          </p:nvSpPr>
          <p:spPr>
            <a:xfrm>
              <a:off x="1428728" y="4214818"/>
              <a:ext cx="55015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dirty="0" smtClean="0">
                  <a:latin typeface="Times New Roman"/>
                  <a:ea typeface="Times New Roman"/>
                  <a:cs typeface="Times New Roman"/>
                </a:rPr>
                <a:t>53</a:t>
              </a:r>
              <a:r>
                <a:rPr lang="ru-RU" baseline="30000" dirty="0" smtClean="0">
                  <a:latin typeface="Times New Roman"/>
                  <a:ea typeface="Times New Roman"/>
                  <a:cs typeface="Times New Roman"/>
                </a:rPr>
                <a:t>о</a:t>
              </a:r>
              <a:r>
                <a:rPr lang="ru-RU" b="1" dirty="0" smtClean="0">
                  <a:latin typeface="Times New Roman"/>
                  <a:ea typeface="Times New Roman"/>
                  <a:cs typeface="Times New Roman"/>
                </a:rPr>
                <a:t> </a:t>
              </a:r>
              <a:endParaRPr lang="ru-RU" dirty="0"/>
            </a:p>
          </p:txBody>
        </p:sp>
        <p:sp>
          <p:nvSpPr>
            <p:cNvPr id="82" name="Прямоугольник 81"/>
            <p:cNvSpPr/>
            <p:nvPr/>
          </p:nvSpPr>
          <p:spPr>
            <a:xfrm>
              <a:off x="2571736" y="4429132"/>
              <a:ext cx="28725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b="1" i="1" dirty="0" smtClean="0">
                  <a:latin typeface="Times New Roman"/>
                  <a:ea typeface="Times New Roman"/>
                  <a:cs typeface="Times New Roman"/>
                </a:rPr>
                <a:t>у</a:t>
              </a:r>
              <a:endParaRPr lang="ru-RU" dirty="0"/>
            </a:p>
          </p:txBody>
        </p:sp>
        <p:sp>
          <p:nvSpPr>
            <p:cNvPr id="83" name="Прямоугольник 82"/>
            <p:cNvSpPr/>
            <p:nvPr/>
          </p:nvSpPr>
          <p:spPr>
            <a:xfrm>
              <a:off x="2643174" y="4071942"/>
              <a:ext cx="3000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b="1" dirty="0" err="1" smtClean="0">
                  <a:latin typeface="Times New Roman"/>
                  <a:ea typeface="Times New Roman"/>
                  <a:cs typeface="Times New Roman"/>
                </a:rPr>
                <a:t>х</a:t>
              </a:r>
              <a:endParaRPr lang="ru-RU" dirty="0"/>
            </a:p>
          </p:txBody>
        </p:sp>
      </p:grpSp>
      <p:sp>
        <p:nvSpPr>
          <p:cNvPr id="84" name="Прямоугольник 83"/>
          <p:cNvSpPr/>
          <p:nvPr/>
        </p:nvSpPr>
        <p:spPr>
          <a:xfrm>
            <a:off x="4572000" y="4214818"/>
            <a:ext cx="18965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/>
                <a:ea typeface="Times New Roman"/>
                <a:cs typeface="Times New Roman"/>
              </a:rPr>
              <a:t>Найти: </a:t>
            </a:r>
            <a:r>
              <a:rPr lang="en-US" sz="2400" i="1" dirty="0" smtClean="0">
                <a:latin typeface="Times New Roman"/>
                <a:ea typeface="Times New Roman"/>
                <a:cs typeface="Times New Roman"/>
              </a:rPr>
              <a:t>x</a:t>
            </a:r>
            <a:r>
              <a:rPr lang="ru-RU" sz="2400" i="1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dirty="0" smtClean="0">
                <a:latin typeface="Times New Roman"/>
                <a:ea typeface="Times New Roman"/>
                <a:cs typeface="Times New Roman"/>
              </a:rPr>
              <a:t>и  </a:t>
            </a:r>
            <a:r>
              <a:rPr lang="ru-RU" sz="2400" i="1" dirty="0" smtClean="0">
                <a:latin typeface="Times New Roman"/>
                <a:ea typeface="Times New Roman"/>
                <a:cs typeface="Times New Roman"/>
              </a:rPr>
              <a:t>у.</a:t>
            </a:r>
            <a:endParaRPr lang="ru-RU" sz="2400" dirty="0"/>
          </a:p>
        </p:txBody>
      </p:sp>
      <p:cxnSp>
        <p:nvCxnSpPr>
          <p:cNvPr id="86" name="Прямая соединительная линия 85"/>
          <p:cNvCxnSpPr/>
          <p:nvPr/>
        </p:nvCxnSpPr>
        <p:spPr>
          <a:xfrm>
            <a:off x="0" y="5000636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5" name="Группа 104"/>
          <p:cNvGrpSpPr/>
          <p:nvPr/>
        </p:nvGrpSpPr>
        <p:grpSpPr>
          <a:xfrm>
            <a:off x="357158" y="4929198"/>
            <a:ext cx="3910454" cy="1614556"/>
            <a:chOff x="357158" y="5000636"/>
            <a:chExt cx="3910454" cy="1614556"/>
          </a:xfrm>
        </p:grpSpPr>
        <p:sp>
          <p:nvSpPr>
            <p:cNvPr id="22573" name="AutoShape 45"/>
            <p:cNvSpPr>
              <a:spLocks noChangeShapeType="1"/>
            </p:cNvSpPr>
            <p:nvPr/>
          </p:nvSpPr>
          <p:spPr bwMode="auto">
            <a:xfrm flipV="1">
              <a:off x="2071670" y="5357826"/>
              <a:ext cx="2143140" cy="84138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571" name="AutoShape 43"/>
            <p:cNvSpPr>
              <a:spLocks noChangeShapeType="1"/>
            </p:cNvSpPr>
            <p:nvPr/>
          </p:nvSpPr>
          <p:spPr bwMode="auto">
            <a:xfrm flipV="1">
              <a:off x="1357290" y="6467812"/>
              <a:ext cx="2071702" cy="45719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577" name="AutoShape 49"/>
            <p:cNvSpPr>
              <a:spLocks noChangeShapeType="1"/>
            </p:cNvSpPr>
            <p:nvPr/>
          </p:nvSpPr>
          <p:spPr bwMode="auto">
            <a:xfrm flipH="1">
              <a:off x="1285851" y="5429264"/>
              <a:ext cx="784226" cy="107157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574" name="AutoShape 46"/>
            <p:cNvSpPr>
              <a:spLocks noChangeShapeType="1"/>
            </p:cNvSpPr>
            <p:nvPr/>
          </p:nvSpPr>
          <p:spPr bwMode="auto">
            <a:xfrm flipH="1">
              <a:off x="3428992" y="5357826"/>
              <a:ext cx="785818" cy="1104902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575" name="AutoShape 47"/>
            <p:cNvSpPr>
              <a:spLocks noChangeShapeType="1"/>
            </p:cNvSpPr>
            <p:nvPr/>
          </p:nvSpPr>
          <p:spPr bwMode="auto">
            <a:xfrm flipV="1">
              <a:off x="1285852" y="5357826"/>
              <a:ext cx="2286016" cy="1165228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576" name="AutoShape 48"/>
            <p:cNvSpPr>
              <a:spLocks noChangeShapeType="1"/>
            </p:cNvSpPr>
            <p:nvPr/>
          </p:nvSpPr>
          <p:spPr bwMode="auto">
            <a:xfrm flipH="1" flipV="1">
              <a:off x="1688761" y="5715016"/>
              <a:ext cx="168595" cy="14287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572" name="AutoShape 44"/>
            <p:cNvSpPr>
              <a:spLocks noChangeShapeType="1"/>
            </p:cNvSpPr>
            <p:nvPr/>
          </p:nvSpPr>
          <p:spPr bwMode="auto">
            <a:xfrm flipH="1">
              <a:off x="2500296" y="5286388"/>
              <a:ext cx="45719" cy="28575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5" name="Прямоугольник 94"/>
            <p:cNvSpPr/>
            <p:nvPr/>
          </p:nvSpPr>
          <p:spPr>
            <a:xfrm>
              <a:off x="357158" y="5572140"/>
              <a:ext cx="116025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000" b="1" dirty="0" smtClean="0">
                  <a:latin typeface="Times New Roman"/>
                  <a:ea typeface="Times New Roman"/>
                  <a:cs typeface="Times New Roman"/>
                </a:rPr>
                <a:t>Задача 4</a:t>
              </a:r>
              <a:endParaRPr lang="ru-RU" sz="2000" dirty="0"/>
            </a:p>
          </p:txBody>
        </p:sp>
        <p:sp>
          <p:nvSpPr>
            <p:cNvPr id="96" name="Прямоугольник 95"/>
            <p:cNvSpPr/>
            <p:nvPr/>
          </p:nvSpPr>
          <p:spPr>
            <a:xfrm>
              <a:off x="857224" y="6215082"/>
              <a:ext cx="41389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000" b="1" i="1" dirty="0" smtClean="0">
                  <a:latin typeface="Times New Roman"/>
                  <a:ea typeface="Times New Roman"/>
                  <a:cs typeface="Times New Roman"/>
                </a:rPr>
                <a:t>А</a:t>
              </a:r>
              <a:r>
                <a:rPr lang="ru-RU" i="1" dirty="0" smtClean="0">
                  <a:latin typeface="Times New Roman"/>
                  <a:ea typeface="Times New Roman"/>
                  <a:cs typeface="Times New Roman"/>
                </a:rPr>
                <a:t> </a:t>
              </a:r>
              <a:endParaRPr lang="ru-RU" dirty="0"/>
            </a:p>
          </p:txBody>
        </p:sp>
        <p:sp>
          <p:nvSpPr>
            <p:cNvPr id="97" name="Прямоугольник 96"/>
            <p:cNvSpPr/>
            <p:nvPr/>
          </p:nvSpPr>
          <p:spPr>
            <a:xfrm>
              <a:off x="1857356" y="5072074"/>
              <a:ext cx="34176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i="1" dirty="0" smtClean="0">
                  <a:latin typeface="Times New Roman"/>
                  <a:ea typeface="Times New Roman"/>
                  <a:cs typeface="Times New Roman"/>
                </a:rPr>
                <a:t>B</a:t>
              </a:r>
              <a:endParaRPr lang="ru-RU" sz="2000" dirty="0"/>
            </a:p>
          </p:txBody>
        </p:sp>
        <p:sp>
          <p:nvSpPr>
            <p:cNvPr id="98" name="Прямоугольник 97"/>
            <p:cNvSpPr/>
            <p:nvPr/>
          </p:nvSpPr>
          <p:spPr>
            <a:xfrm>
              <a:off x="3428992" y="5000636"/>
              <a:ext cx="33855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i="1" dirty="0" smtClean="0">
                  <a:latin typeface="Times New Roman"/>
                  <a:ea typeface="Times New Roman"/>
                  <a:cs typeface="Times New Roman"/>
                </a:rPr>
                <a:t>F</a:t>
              </a:r>
              <a:endParaRPr lang="ru-RU" b="1" dirty="0"/>
            </a:p>
          </p:txBody>
        </p:sp>
        <p:sp>
          <p:nvSpPr>
            <p:cNvPr id="99" name="Прямоугольник 98"/>
            <p:cNvSpPr/>
            <p:nvPr/>
          </p:nvSpPr>
          <p:spPr>
            <a:xfrm>
              <a:off x="3929058" y="5072074"/>
              <a:ext cx="33855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i="1" dirty="0" smtClean="0">
                  <a:latin typeface="Times New Roman"/>
                  <a:ea typeface="Times New Roman"/>
                  <a:cs typeface="Times New Roman"/>
                </a:rPr>
                <a:t>C</a:t>
              </a:r>
              <a:endParaRPr lang="ru-RU" b="1" dirty="0"/>
            </a:p>
          </p:txBody>
        </p:sp>
        <p:sp>
          <p:nvSpPr>
            <p:cNvPr id="100" name="Прямоугольник 99"/>
            <p:cNvSpPr/>
            <p:nvPr/>
          </p:nvSpPr>
          <p:spPr>
            <a:xfrm>
              <a:off x="3571868" y="6215082"/>
              <a:ext cx="35137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i="1" dirty="0" smtClean="0">
                  <a:latin typeface="Times New Roman"/>
                  <a:ea typeface="Times New Roman"/>
                  <a:cs typeface="Times New Roman"/>
                </a:rPr>
                <a:t>D</a:t>
              </a:r>
              <a:endParaRPr lang="ru-RU" b="1" dirty="0"/>
            </a:p>
          </p:txBody>
        </p:sp>
        <p:sp>
          <p:nvSpPr>
            <p:cNvPr id="101" name="Прямоугольник 100"/>
            <p:cNvSpPr/>
            <p:nvPr/>
          </p:nvSpPr>
          <p:spPr>
            <a:xfrm>
              <a:off x="2928926" y="6143644"/>
              <a:ext cx="53091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b="1" dirty="0" smtClean="0">
                  <a:latin typeface="Times New Roman"/>
                  <a:ea typeface="Times New Roman"/>
                  <a:cs typeface="Times New Roman"/>
                </a:rPr>
                <a:t>120</a:t>
              </a:r>
              <a:endParaRPr lang="ru-RU" dirty="0"/>
            </a:p>
          </p:txBody>
        </p:sp>
        <p:sp>
          <p:nvSpPr>
            <p:cNvPr id="102" name="Прямоугольник 101"/>
            <p:cNvSpPr/>
            <p:nvPr/>
          </p:nvSpPr>
          <p:spPr>
            <a:xfrm>
              <a:off x="1571604" y="5929330"/>
              <a:ext cx="49244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b="1" dirty="0" smtClean="0">
                  <a:latin typeface="Times New Roman"/>
                  <a:ea typeface="Times New Roman"/>
                  <a:cs typeface="Times New Roman"/>
                </a:rPr>
                <a:t>30</a:t>
              </a:r>
              <a:r>
                <a:rPr lang="ru-RU" b="1" baseline="30000" dirty="0" smtClean="0">
                  <a:latin typeface="Times New Roman"/>
                  <a:ea typeface="Times New Roman"/>
                  <a:cs typeface="Times New Roman"/>
                </a:rPr>
                <a:t>о</a:t>
              </a:r>
              <a:endParaRPr lang="ru-RU" dirty="0"/>
            </a:p>
          </p:txBody>
        </p:sp>
        <p:sp>
          <p:nvSpPr>
            <p:cNvPr id="103" name="Прямоугольник 102"/>
            <p:cNvSpPr/>
            <p:nvPr/>
          </p:nvSpPr>
          <p:spPr>
            <a:xfrm>
              <a:off x="3500430" y="5357826"/>
              <a:ext cx="49244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b="1" dirty="0" smtClean="0">
                  <a:latin typeface="Times New Roman"/>
                  <a:ea typeface="Times New Roman"/>
                  <a:cs typeface="Times New Roman"/>
                </a:rPr>
                <a:t>60</a:t>
              </a:r>
              <a:r>
                <a:rPr lang="ru-RU" b="1" baseline="30000" dirty="0" smtClean="0">
                  <a:latin typeface="Times New Roman"/>
                  <a:ea typeface="Times New Roman"/>
                  <a:cs typeface="Times New Roman"/>
                </a:rPr>
                <a:t>о</a:t>
              </a:r>
              <a:endParaRPr lang="ru-RU" dirty="0"/>
            </a:p>
          </p:txBody>
        </p:sp>
      </p:grpSp>
      <p:sp>
        <p:nvSpPr>
          <p:cNvPr id="104" name="Прямоугольник 103"/>
          <p:cNvSpPr/>
          <p:nvPr/>
        </p:nvSpPr>
        <p:spPr>
          <a:xfrm>
            <a:off x="4214810" y="5857892"/>
            <a:ext cx="460273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Докажите:  </a:t>
            </a:r>
            <a:r>
              <a:rPr lang="en-US" sz="2000" i="1" dirty="0" smtClean="0">
                <a:latin typeface="Times New Roman"/>
                <a:ea typeface="Times New Roman"/>
                <a:cs typeface="Times New Roman"/>
              </a:rPr>
              <a:t>AF </a:t>
            </a:r>
            <a:r>
              <a:rPr lang="ru-RU" sz="2000" i="1" dirty="0" smtClean="0">
                <a:latin typeface="Times New Roman"/>
                <a:ea typeface="Times New Roman"/>
                <a:cs typeface="Times New Roman"/>
              </a:rPr>
              <a:t>- биссектриса  угла </a:t>
            </a:r>
            <a:r>
              <a:rPr lang="en-US" sz="2000" i="1" dirty="0" smtClean="0">
                <a:latin typeface="Times New Roman"/>
                <a:ea typeface="Times New Roman"/>
                <a:cs typeface="Times New Roman"/>
              </a:rPr>
              <a:t>ABD</a:t>
            </a:r>
            <a:r>
              <a:rPr lang="ru-RU" i="1" dirty="0" smtClean="0">
                <a:latin typeface="Times New Roman"/>
                <a:ea typeface="Times New Roman"/>
                <a:cs typeface="Times New Roman"/>
              </a:rPr>
              <a:t> 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59488" y="1895765"/>
            <a:ext cx="4425023" cy="1533235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Молодцы !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 rot="20903572">
            <a:off x="1529972" y="3083792"/>
            <a:ext cx="6768479" cy="129283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Спасибо за урок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12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Top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500"/>
                            </p:stCondLst>
                            <p:childTnLst>
                              <p:par>
                                <p:cTn id="1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</TotalTime>
  <Words>406</Words>
  <Application>Microsoft Office PowerPoint</Application>
  <PresentationFormat>Экран (4:3)</PresentationFormat>
  <Paragraphs>146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 Олимпиада  по теме «Параллельные прямые» геометрия 7 класс    Мелёшина Вера Владимировна Учитель математики  Московская обл.  г. Орехово-Зуеево, МОУ СОШ №11. </vt:lpstr>
      <vt:lpstr>Слайд 2</vt:lpstr>
      <vt:lpstr>Слайд 3</vt:lpstr>
      <vt:lpstr>Слайд 4</vt:lpstr>
      <vt:lpstr> 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Олимпиада  по теме «Параллельные прямые» геометрия 7 класс    Мелёшина Вера Влад </dc:title>
  <dc:creator>1</dc:creator>
  <cp:lastModifiedBy>1</cp:lastModifiedBy>
  <cp:revision>51</cp:revision>
  <dcterms:created xsi:type="dcterms:W3CDTF">2010-01-25T06:01:44Z</dcterms:created>
  <dcterms:modified xsi:type="dcterms:W3CDTF">2010-01-27T17:13:25Z</dcterms:modified>
</cp:coreProperties>
</file>