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7" r:id="rId2"/>
    <p:sldId id="326" r:id="rId3"/>
    <p:sldId id="325" r:id="rId4"/>
    <p:sldId id="299" r:id="rId5"/>
    <p:sldId id="305" r:id="rId6"/>
    <p:sldId id="264" r:id="rId7"/>
    <p:sldId id="259" r:id="rId8"/>
    <p:sldId id="329" r:id="rId9"/>
    <p:sldId id="268" r:id="rId10"/>
    <p:sldId id="316" r:id="rId11"/>
    <p:sldId id="318" r:id="rId12"/>
    <p:sldId id="309" r:id="rId13"/>
    <p:sldId id="317" r:id="rId14"/>
    <p:sldId id="319" r:id="rId15"/>
    <p:sldId id="328" r:id="rId16"/>
    <p:sldId id="330" r:id="rId17"/>
    <p:sldId id="327" r:id="rId1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ользователь Windows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EC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3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8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2C5F0B-7CAF-42CA-9B4C-B2691E992C7A}" type="doc">
      <dgm:prSet loTypeId="urn:microsoft.com/office/officeart/2005/8/layout/lProcess3" loCatId="process" qsTypeId="urn:microsoft.com/office/officeart/2005/8/quickstyle/simple3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D3DF0613-3BF6-4098-A6F1-1BC1F481B79A}">
      <dgm:prSet/>
      <dgm:spPr/>
      <dgm:t>
        <a:bodyPr/>
        <a:lstStyle/>
        <a:p>
          <a:pPr rtl="0"/>
          <a:r>
            <a:rPr lang="ru-RU" b="0" dirty="0" smtClean="0"/>
            <a:t>Сегодня я на уроке узнал…</a:t>
          </a:r>
          <a:endParaRPr lang="ru-RU" b="0" dirty="0"/>
        </a:p>
      </dgm:t>
    </dgm:pt>
    <dgm:pt modelId="{E64D9378-0BF6-4DE8-AC73-B8C0DAFF5DB2}" type="parTrans" cxnId="{E652B5DB-28D7-4C49-B5F3-0DEB76B3BCEA}">
      <dgm:prSet/>
      <dgm:spPr/>
      <dgm:t>
        <a:bodyPr/>
        <a:lstStyle/>
        <a:p>
          <a:endParaRPr lang="ru-RU"/>
        </a:p>
      </dgm:t>
    </dgm:pt>
    <dgm:pt modelId="{374ECACD-0961-4AD2-B2FC-0D9268F4C3CD}" type="sibTrans" cxnId="{E652B5DB-28D7-4C49-B5F3-0DEB76B3BCEA}">
      <dgm:prSet/>
      <dgm:spPr/>
      <dgm:t>
        <a:bodyPr/>
        <a:lstStyle/>
        <a:p>
          <a:endParaRPr lang="ru-RU"/>
        </a:p>
      </dgm:t>
    </dgm:pt>
    <dgm:pt modelId="{AB934B5A-D17B-403F-9BB0-B68309559396}">
      <dgm:prSet/>
      <dgm:spPr/>
      <dgm:t>
        <a:bodyPr/>
        <a:lstStyle/>
        <a:p>
          <a:pPr rtl="0"/>
          <a:r>
            <a:rPr lang="ru-RU" dirty="0" smtClean="0"/>
            <a:t>Сегодня я на уроке повторил…</a:t>
          </a:r>
          <a:endParaRPr lang="ru-RU" dirty="0"/>
        </a:p>
      </dgm:t>
    </dgm:pt>
    <dgm:pt modelId="{149A9D53-D777-451E-BA5C-D4810436EEFA}" type="parTrans" cxnId="{52F6508E-0D54-4F7C-86AB-5588C53FBED5}">
      <dgm:prSet/>
      <dgm:spPr/>
      <dgm:t>
        <a:bodyPr/>
        <a:lstStyle/>
        <a:p>
          <a:endParaRPr lang="ru-RU"/>
        </a:p>
      </dgm:t>
    </dgm:pt>
    <dgm:pt modelId="{D48317F3-88A9-4071-9A92-D10DFEC73C52}" type="sibTrans" cxnId="{52F6508E-0D54-4F7C-86AB-5588C53FBED5}">
      <dgm:prSet/>
      <dgm:spPr/>
      <dgm:t>
        <a:bodyPr/>
        <a:lstStyle/>
        <a:p>
          <a:endParaRPr lang="ru-RU"/>
        </a:p>
      </dgm:t>
    </dgm:pt>
    <dgm:pt modelId="{65BC48EC-060B-4457-A44F-CB8B70FD12E5}">
      <dgm:prSet/>
      <dgm:spPr/>
      <dgm:t>
        <a:bodyPr/>
        <a:lstStyle/>
        <a:p>
          <a:pPr rtl="0"/>
          <a:r>
            <a:rPr lang="ru-RU" dirty="0" smtClean="0"/>
            <a:t>Сегодня я на уроке закрепил…</a:t>
          </a:r>
          <a:endParaRPr lang="ru-RU" dirty="0"/>
        </a:p>
      </dgm:t>
    </dgm:pt>
    <dgm:pt modelId="{615D2F98-5536-494A-8E49-9645BE0B9B28}" type="parTrans" cxnId="{B960BB69-4D8B-4733-A6FE-66B47B84AFD5}">
      <dgm:prSet/>
      <dgm:spPr/>
      <dgm:t>
        <a:bodyPr/>
        <a:lstStyle/>
        <a:p>
          <a:endParaRPr lang="ru-RU"/>
        </a:p>
      </dgm:t>
    </dgm:pt>
    <dgm:pt modelId="{A8ABF239-5A1F-47FF-8250-247184F9C5AC}" type="sibTrans" cxnId="{B960BB69-4D8B-4733-A6FE-66B47B84AFD5}">
      <dgm:prSet/>
      <dgm:spPr/>
      <dgm:t>
        <a:bodyPr/>
        <a:lstStyle/>
        <a:p>
          <a:endParaRPr lang="ru-RU"/>
        </a:p>
      </dgm:t>
    </dgm:pt>
    <dgm:pt modelId="{4DC12677-62F2-48AA-B941-88F7609AD154}" type="pres">
      <dgm:prSet presAssocID="{2D2C5F0B-7CAF-42CA-9B4C-B2691E992C7A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A2D9F68-C345-4E3F-A13A-A33AA52F0BD1}" type="pres">
      <dgm:prSet presAssocID="{D3DF0613-3BF6-4098-A6F1-1BC1F481B79A}" presName="horFlow" presStyleCnt="0"/>
      <dgm:spPr/>
    </dgm:pt>
    <dgm:pt modelId="{364716C5-9CD2-4D22-91E6-07C513D49091}" type="pres">
      <dgm:prSet presAssocID="{D3DF0613-3BF6-4098-A6F1-1BC1F481B79A}" presName="bigChev" presStyleLbl="node1" presStyleIdx="0" presStyleCnt="3" custLinFactNeighborX="-69110" custLinFactNeighborY="3756"/>
      <dgm:spPr/>
      <dgm:t>
        <a:bodyPr/>
        <a:lstStyle/>
        <a:p>
          <a:endParaRPr lang="ru-RU"/>
        </a:p>
      </dgm:t>
    </dgm:pt>
    <dgm:pt modelId="{CD1DD8EF-23F5-4EA2-B9EC-117DEBEE672D}" type="pres">
      <dgm:prSet presAssocID="{D3DF0613-3BF6-4098-A6F1-1BC1F481B79A}" presName="vSp" presStyleCnt="0"/>
      <dgm:spPr/>
    </dgm:pt>
    <dgm:pt modelId="{4C2E7ED1-C61A-4658-BAFA-977FAE270AC6}" type="pres">
      <dgm:prSet presAssocID="{AB934B5A-D17B-403F-9BB0-B68309559396}" presName="horFlow" presStyleCnt="0"/>
      <dgm:spPr/>
    </dgm:pt>
    <dgm:pt modelId="{6DCFFA05-051E-4BA1-9A47-0F4006B0273D}" type="pres">
      <dgm:prSet presAssocID="{AB934B5A-D17B-403F-9BB0-B68309559396}" presName="bigChev" presStyleLbl="node1" presStyleIdx="1" presStyleCnt="3" custLinFactNeighborX="-65104" custLinFactNeighborY="-626"/>
      <dgm:spPr/>
      <dgm:t>
        <a:bodyPr/>
        <a:lstStyle/>
        <a:p>
          <a:endParaRPr lang="ru-RU"/>
        </a:p>
      </dgm:t>
    </dgm:pt>
    <dgm:pt modelId="{9AA36D35-E7AF-43B6-A988-D1282A1A5331}" type="pres">
      <dgm:prSet presAssocID="{AB934B5A-D17B-403F-9BB0-B68309559396}" presName="vSp" presStyleCnt="0"/>
      <dgm:spPr/>
    </dgm:pt>
    <dgm:pt modelId="{893AA366-23CC-4B90-94D2-310BFF861EB4}" type="pres">
      <dgm:prSet presAssocID="{65BC48EC-060B-4457-A44F-CB8B70FD12E5}" presName="horFlow" presStyleCnt="0"/>
      <dgm:spPr/>
    </dgm:pt>
    <dgm:pt modelId="{8869D283-12A0-4670-9EDC-DDCAEBFDA8B5}" type="pres">
      <dgm:prSet presAssocID="{65BC48EC-060B-4457-A44F-CB8B70FD12E5}" presName="bigChev" presStyleLbl="node1" presStyleIdx="2" presStyleCnt="3" custLinFactNeighborX="-63852" custLinFactNeighborY="5008"/>
      <dgm:spPr/>
      <dgm:t>
        <a:bodyPr/>
        <a:lstStyle/>
        <a:p>
          <a:endParaRPr lang="ru-RU"/>
        </a:p>
      </dgm:t>
    </dgm:pt>
  </dgm:ptLst>
  <dgm:cxnLst>
    <dgm:cxn modelId="{4C97CBA1-3D1F-4978-A10F-9B4C20C0D476}" type="presOf" srcId="{2D2C5F0B-7CAF-42CA-9B4C-B2691E992C7A}" destId="{4DC12677-62F2-48AA-B941-88F7609AD154}" srcOrd="0" destOrd="0" presId="urn:microsoft.com/office/officeart/2005/8/layout/lProcess3"/>
    <dgm:cxn modelId="{306FAFC5-E97A-4248-95F0-397470D732DC}" type="presOf" srcId="{AB934B5A-D17B-403F-9BB0-B68309559396}" destId="{6DCFFA05-051E-4BA1-9A47-0F4006B0273D}" srcOrd="0" destOrd="0" presId="urn:microsoft.com/office/officeart/2005/8/layout/lProcess3"/>
    <dgm:cxn modelId="{1D7D765A-C92C-4576-9450-E1C611201650}" type="presOf" srcId="{D3DF0613-3BF6-4098-A6F1-1BC1F481B79A}" destId="{364716C5-9CD2-4D22-91E6-07C513D49091}" srcOrd="0" destOrd="0" presId="urn:microsoft.com/office/officeart/2005/8/layout/lProcess3"/>
    <dgm:cxn modelId="{E652B5DB-28D7-4C49-B5F3-0DEB76B3BCEA}" srcId="{2D2C5F0B-7CAF-42CA-9B4C-B2691E992C7A}" destId="{D3DF0613-3BF6-4098-A6F1-1BC1F481B79A}" srcOrd="0" destOrd="0" parTransId="{E64D9378-0BF6-4DE8-AC73-B8C0DAFF5DB2}" sibTransId="{374ECACD-0961-4AD2-B2FC-0D9268F4C3CD}"/>
    <dgm:cxn modelId="{52F6508E-0D54-4F7C-86AB-5588C53FBED5}" srcId="{2D2C5F0B-7CAF-42CA-9B4C-B2691E992C7A}" destId="{AB934B5A-D17B-403F-9BB0-B68309559396}" srcOrd="1" destOrd="0" parTransId="{149A9D53-D777-451E-BA5C-D4810436EEFA}" sibTransId="{D48317F3-88A9-4071-9A92-D10DFEC73C52}"/>
    <dgm:cxn modelId="{B960BB69-4D8B-4733-A6FE-66B47B84AFD5}" srcId="{2D2C5F0B-7CAF-42CA-9B4C-B2691E992C7A}" destId="{65BC48EC-060B-4457-A44F-CB8B70FD12E5}" srcOrd="2" destOrd="0" parTransId="{615D2F98-5536-494A-8E49-9645BE0B9B28}" sibTransId="{A8ABF239-5A1F-47FF-8250-247184F9C5AC}"/>
    <dgm:cxn modelId="{BA2BAAC6-630E-4BA8-B2A6-15DD7DFFCB12}" type="presOf" srcId="{65BC48EC-060B-4457-A44F-CB8B70FD12E5}" destId="{8869D283-12A0-4670-9EDC-DDCAEBFDA8B5}" srcOrd="0" destOrd="0" presId="urn:microsoft.com/office/officeart/2005/8/layout/lProcess3"/>
    <dgm:cxn modelId="{7E417801-3A2E-4B4A-BEE1-F7077DC1AD8C}" type="presParOf" srcId="{4DC12677-62F2-48AA-B941-88F7609AD154}" destId="{3A2D9F68-C345-4E3F-A13A-A33AA52F0BD1}" srcOrd="0" destOrd="0" presId="urn:microsoft.com/office/officeart/2005/8/layout/lProcess3"/>
    <dgm:cxn modelId="{FF7A378E-E42F-4FA9-B506-41F2BE034CF9}" type="presParOf" srcId="{3A2D9F68-C345-4E3F-A13A-A33AA52F0BD1}" destId="{364716C5-9CD2-4D22-91E6-07C513D49091}" srcOrd="0" destOrd="0" presId="urn:microsoft.com/office/officeart/2005/8/layout/lProcess3"/>
    <dgm:cxn modelId="{FC463D54-779D-4435-95DB-AE2377A5AC84}" type="presParOf" srcId="{4DC12677-62F2-48AA-B941-88F7609AD154}" destId="{CD1DD8EF-23F5-4EA2-B9EC-117DEBEE672D}" srcOrd="1" destOrd="0" presId="urn:microsoft.com/office/officeart/2005/8/layout/lProcess3"/>
    <dgm:cxn modelId="{3793D156-44D5-4B78-BA00-A585BC3B58CD}" type="presParOf" srcId="{4DC12677-62F2-48AA-B941-88F7609AD154}" destId="{4C2E7ED1-C61A-4658-BAFA-977FAE270AC6}" srcOrd="2" destOrd="0" presId="urn:microsoft.com/office/officeart/2005/8/layout/lProcess3"/>
    <dgm:cxn modelId="{A434B909-11D2-4235-B1AF-6C6D89F9AB3F}" type="presParOf" srcId="{4C2E7ED1-C61A-4658-BAFA-977FAE270AC6}" destId="{6DCFFA05-051E-4BA1-9A47-0F4006B0273D}" srcOrd="0" destOrd="0" presId="urn:microsoft.com/office/officeart/2005/8/layout/lProcess3"/>
    <dgm:cxn modelId="{E76AFB43-92A2-4989-A595-6A3FCA9C9D2A}" type="presParOf" srcId="{4DC12677-62F2-48AA-B941-88F7609AD154}" destId="{9AA36D35-E7AF-43B6-A988-D1282A1A5331}" srcOrd="3" destOrd="0" presId="urn:microsoft.com/office/officeart/2005/8/layout/lProcess3"/>
    <dgm:cxn modelId="{2CFEC5B4-414A-453E-9FC4-2C264D16CC84}" type="presParOf" srcId="{4DC12677-62F2-48AA-B941-88F7609AD154}" destId="{893AA366-23CC-4B90-94D2-310BFF861EB4}" srcOrd="4" destOrd="0" presId="urn:microsoft.com/office/officeart/2005/8/layout/lProcess3"/>
    <dgm:cxn modelId="{0805343C-10C1-4614-AB27-651DCE199902}" type="presParOf" srcId="{893AA366-23CC-4B90-94D2-310BFF861EB4}" destId="{8869D283-12A0-4670-9EDC-DDCAEBFDA8B5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4716C5-9CD2-4D22-91E6-07C513D49091}">
      <dsp:nvSpPr>
        <dsp:cNvPr id="0" name=""/>
        <dsp:cNvSpPr/>
      </dsp:nvSpPr>
      <dsp:spPr>
        <a:xfrm>
          <a:off x="1382973" y="54772"/>
          <a:ext cx="3445073" cy="137802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0" kern="1200" dirty="0" smtClean="0"/>
            <a:t>Сегодня я на уроке узнал…</a:t>
          </a:r>
          <a:endParaRPr lang="ru-RU" sz="3100" b="0" kern="1200" dirty="0"/>
        </a:p>
      </dsp:txBody>
      <dsp:txXfrm>
        <a:off x="2071988" y="54772"/>
        <a:ext cx="2067044" cy="1378029"/>
      </dsp:txXfrm>
    </dsp:sp>
    <dsp:sp modelId="{6DCFFA05-051E-4BA1-9A47-0F4006B0273D}">
      <dsp:nvSpPr>
        <dsp:cNvPr id="0" name=""/>
        <dsp:cNvSpPr/>
      </dsp:nvSpPr>
      <dsp:spPr>
        <a:xfrm>
          <a:off x="1520982" y="1565340"/>
          <a:ext cx="3445073" cy="137802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Сегодня я на уроке повторил…</a:t>
          </a:r>
          <a:endParaRPr lang="ru-RU" sz="3100" kern="1200" dirty="0"/>
        </a:p>
      </dsp:txBody>
      <dsp:txXfrm>
        <a:off x="2209997" y="1565340"/>
        <a:ext cx="2067044" cy="1378029"/>
      </dsp:txXfrm>
    </dsp:sp>
    <dsp:sp modelId="{8869D283-12A0-4670-9EDC-DDCAEBFDA8B5}">
      <dsp:nvSpPr>
        <dsp:cNvPr id="0" name=""/>
        <dsp:cNvSpPr/>
      </dsp:nvSpPr>
      <dsp:spPr>
        <a:xfrm>
          <a:off x="1564114" y="3147933"/>
          <a:ext cx="3445073" cy="137802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Сегодня я на уроке закрепил…</a:t>
          </a:r>
          <a:endParaRPr lang="ru-RU" sz="3100" kern="1200" dirty="0"/>
        </a:p>
      </dsp:txBody>
      <dsp:txXfrm>
        <a:off x="2253129" y="3147933"/>
        <a:ext cx="2067044" cy="1378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405B540F-9385-4C04-A78E-E77628DBC2B3}" type="datetimeFigureOut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EA2A408B-2226-4CF3-ACF0-437A31AD6E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1862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3EEC97-1241-4793-82A2-F529EF26255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63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FD6E6-D2B9-4004-87B0-06D619EECE46}" type="datetimeFigureOut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91C64-5CCB-4DAC-9954-59A14F5B88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CA357-9C83-4D2D-83AE-C6DF99043D1F}" type="datetimeFigureOut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8E8BA-A797-49DD-8DDB-96F37900EF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7DBA7-AF98-4835-8E6C-9329496103A7}" type="datetimeFigureOut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4F255-7C1A-4FC9-AE7C-1E22794B6E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B6EB5-0866-40E3-BEE4-2452F6FDFA69}" type="datetimeFigureOut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295AE-CDA9-449A-B19D-903C565461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3AE14-D5B3-475E-A319-BFEC47752E67}" type="datetimeFigureOut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30785-E271-4102-B492-804382DA87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E920C-0A81-4628-91AE-58572366AEBE}" type="datetimeFigureOut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4C6DB-64D1-4892-A7C8-23F5632516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A707D-DAB2-47B6-8FBE-AE1667CFA4D7}" type="datetimeFigureOut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40E4A-8E4C-4160-9ACF-792DE34ECB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8FDDC-053E-45D1-A806-5E8E55570657}" type="datetimeFigureOut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4D2EC-BB40-419C-B10D-6BF6B86D18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33B00-E290-43E4-98EF-9B78AD2AD8D4}" type="datetimeFigureOut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80D26-E36C-40AC-ABEA-161D0B7B92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CFEC3-3C62-45A3-81E3-C5A7EAE74734}" type="datetimeFigureOut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37E9F-65D4-4593-9C1A-0670F667CC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AD063-186A-40D7-89E7-F4829F2C1395}" type="datetimeFigureOut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281A9-2665-4FB7-A2DB-132CA38868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3365183-A6FD-439D-AB33-E6316E6853C6}" type="datetimeFigureOut">
              <a:rPr lang="ru-RU"/>
              <a:pPr>
                <a:defRPr/>
              </a:pPr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FDCD507-5431-4B02-A125-2646B8FCE9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3163" y="725170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Прямоугольник 5"/>
          <p:cNvSpPr>
            <a:spLocks noChangeArrowheads="1"/>
          </p:cNvSpPr>
          <p:nvPr/>
        </p:nvSpPr>
        <p:spPr bwMode="auto">
          <a:xfrm>
            <a:off x="404813" y="1182688"/>
            <a:ext cx="1083786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000">
                <a:solidFill>
                  <a:srgbClr val="FF00FF"/>
                </a:solidFill>
                <a:latin typeface="Monotype Corsiva" pitchFamily="66" charset="0"/>
              </a:rPr>
              <a:t>Моя малая Родина</a:t>
            </a:r>
            <a:r>
              <a:rPr lang="en-US" sz="6000">
                <a:solidFill>
                  <a:srgbClr val="FF00FF"/>
                </a:solidFill>
                <a:latin typeface="Monotype Corsiva" pitchFamily="66" charset="0"/>
              </a:rPr>
              <a:t> </a:t>
            </a:r>
            <a:r>
              <a:rPr lang="ru-RU" sz="6000">
                <a:solidFill>
                  <a:srgbClr val="FF00FF"/>
                </a:solidFill>
                <a:latin typeface="Monotype Corsiva" pitchFamily="66" charset="0"/>
              </a:rPr>
              <a:t>в математических задачах</a:t>
            </a:r>
            <a:endParaRPr lang="ru-RU" sz="6000" b="0">
              <a:solidFill>
                <a:srgbClr val="FF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77150" y="1885950"/>
            <a:ext cx="4238625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4437063"/>
            <a:ext cx="3959225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0" y="-52388"/>
            <a:ext cx="11328400" cy="192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Выпускники  и 1 классники сажали маленькие деревья. Для полива каждый, у кого есть ведро, принес по два ведра воды. А пять учеников дополнительно еще по одному ведру. Но Андрей случайно пролил одно ведро и, чтобы как-то сгладить свою вину, принес сразу два ведра.</a:t>
            </a:r>
          </a:p>
          <a:p>
            <a:r>
              <a:rPr lang="ru-RU" sz="2000">
                <a:latin typeface="Calibri" pitchFamily="34" charset="0"/>
              </a:rPr>
              <a:t>Сколько  саженцев было посажено учащимися, если для полива каждого саженца  использовано 2</a:t>
            </a:r>
            <a:r>
              <a:rPr lang="en-US" sz="2000">
                <a:latin typeface="Calibri" pitchFamily="34" charset="0"/>
              </a:rPr>
              <a:t>/</a:t>
            </a:r>
            <a:r>
              <a:rPr lang="ru-RU" sz="2000">
                <a:latin typeface="Calibri" pitchFamily="34" charset="0"/>
              </a:rPr>
              <a:t>3 часть воды в ведре.  </a:t>
            </a:r>
            <a:r>
              <a:rPr lang="ru-RU" sz="2000" b="0">
                <a:solidFill>
                  <a:srgbClr val="FF0000"/>
                </a:solidFill>
                <a:latin typeface="Calibri" pitchFamily="34" charset="0"/>
              </a:rPr>
              <a:t>Сможете вычислить сколько будет воды  в литрах, килограммах, в кубических метрах, если считать что емкость ведра 3 литра? </a:t>
            </a:r>
          </a:p>
        </p:txBody>
      </p:sp>
      <p:pic>
        <p:nvPicPr>
          <p:cNvPr id="24580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" y="1874838"/>
            <a:ext cx="7899400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 descr="https://fs00.infourok.ru/images/doc/159/183103/im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072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893763" y="-217488"/>
            <a:ext cx="10820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800" i="1">
                <a:solidFill>
                  <a:schemeClr val="bg1"/>
                </a:solidFill>
                <a:latin typeface="Calibri" pitchFamily="34" charset="0"/>
              </a:rPr>
              <a:t>Физкультминутка в спортивном зале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249238" y="290513"/>
            <a:ext cx="11720512" cy="1782762"/>
          </a:xfrm>
        </p:spPr>
        <p:txBody>
          <a:bodyPr/>
          <a:lstStyle/>
          <a:p>
            <a:pPr eaLnBrk="1" hangingPunct="1"/>
            <a:r>
              <a:rPr lang="ru-RU" sz="1800" b="1" smtClean="0"/>
              <a:t>Сколько воды?</a:t>
            </a:r>
            <a:br>
              <a:rPr lang="ru-RU" sz="1800" b="1" smtClean="0"/>
            </a:br>
            <a:r>
              <a:rPr lang="ru-RU" sz="2000" smtClean="0"/>
              <a:t>Во время туристического похода учащимся дали задание определить какое количество воды протекает в нашей речке Була </a:t>
            </a:r>
            <a:r>
              <a:rPr lang="ru-RU" sz="2000" b="1" smtClean="0"/>
              <a:t>за одни сутки</a:t>
            </a:r>
            <a:r>
              <a:rPr lang="ru-RU" sz="2000" smtClean="0"/>
              <a:t>.  При выполнении этой работы Дима решил сначала определить расход воды за </a:t>
            </a:r>
            <a:r>
              <a:rPr lang="ru-RU" sz="2000" b="1" smtClean="0"/>
              <a:t>1 секунду</a:t>
            </a:r>
            <a:r>
              <a:rPr lang="ru-RU" sz="2000" smtClean="0"/>
              <a:t>. Для этого он бросил пластиковую бутылку в воду и установил что пластик плывет со скоростью </a:t>
            </a:r>
            <a:r>
              <a:rPr lang="ru-RU" sz="2000" b="1" smtClean="0"/>
              <a:t>0,5 метров в секунду</a:t>
            </a:r>
            <a:r>
              <a:rPr lang="ru-RU" sz="2000" smtClean="0"/>
              <a:t>. По его измерениям глубина реки в среднем оказалась </a:t>
            </a:r>
            <a:r>
              <a:rPr lang="ru-RU" sz="2000" b="1" smtClean="0"/>
              <a:t>25 сантиметров</a:t>
            </a:r>
            <a:r>
              <a:rPr lang="ru-RU" sz="2000" smtClean="0"/>
              <a:t>, а ширина где он измерял</a:t>
            </a:r>
            <a:r>
              <a:rPr lang="ru-RU" sz="2000" b="1" smtClean="0"/>
              <a:t>, 8 метров</a:t>
            </a:r>
            <a:r>
              <a:rPr lang="ru-RU" sz="2000" smtClean="0"/>
              <a:t>. Помогите Диме решить задачу до конца.</a:t>
            </a:r>
          </a:p>
        </p:txBody>
      </p:sp>
      <p:pic>
        <p:nvPicPr>
          <p:cNvPr id="26626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2538" y="2598738"/>
            <a:ext cx="5859462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7875" y="2557463"/>
            <a:ext cx="4932363" cy="386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04775" y="2598738"/>
            <a:ext cx="4456113" cy="38338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2"/>
          <p:cNvSpPr txBox="1">
            <a:spLocks noChangeArrowheads="1"/>
          </p:cNvSpPr>
          <p:nvPr/>
        </p:nvSpPr>
        <p:spPr bwMode="auto">
          <a:xfrm>
            <a:off x="61913" y="176213"/>
            <a:ext cx="121300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Оцените высоту будущего Деда мороза. Обратите внимание </a:t>
            </a:r>
          </a:p>
          <a:p>
            <a:r>
              <a:rPr lang="ru-RU" sz="2400">
                <a:latin typeface="Calibri" pitchFamily="34" charset="0"/>
              </a:rPr>
              <a:t>на рост девочек, длину лестницы, деревья…- (</a:t>
            </a:r>
            <a:r>
              <a:rPr lang="ru-RU" sz="2400" b="0">
                <a:latin typeface="Calibri" pitchFamily="34" charset="0"/>
              </a:rPr>
              <a:t>А что будет, если учесть что длина большой </a:t>
            </a:r>
          </a:p>
          <a:p>
            <a:r>
              <a:rPr lang="ru-RU" sz="2400" b="0">
                <a:latin typeface="Calibri" pitchFamily="34" charset="0"/>
              </a:rPr>
              <a:t>лестницы 5 метров, расстояние от центра фигуры до основания лестницы  3 метра</a:t>
            </a:r>
            <a:r>
              <a:rPr lang="ru-RU" sz="2400">
                <a:latin typeface="Calibri" pitchFamily="34" charset="0"/>
              </a:rPr>
              <a:t>?)</a:t>
            </a:r>
          </a:p>
        </p:txBody>
      </p:sp>
      <p:pic>
        <p:nvPicPr>
          <p:cNvPr id="2765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8513" y="3582988"/>
            <a:ext cx="4968875" cy="327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33550"/>
            <a:ext cx="758825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1" descr="https://ds02.infourok.ru/uploads/ex/0101/00076788-6f7f03f1/img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4825" y="1484313"/>
            <a:ext cx="3748088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2"/>
          <p:cNvSpPr txBox="1">
            <a:spLocks noChangeArrowheads="1"/>
          </p:cNvSpPr>
          <p:nvPr/>
        </p:nvSpPr>
        <p:spPr bwMode="auto">
          <a:xfrm>
            <a:off x="8769350" y="0"/>
            <a:ext cx="26971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0" i="1">
                <a:solidFill>
                  <a:schemeClr val="bg1"/>
                </a:solidFill>
                <a:latin typeface="Calibri" pitchFamily="34" charset="0"/>
              </a:rPr>
              <a:t>Полный вперед!</a:t>
            </a:r>
          </a:p>
        </p:txBody>
      </p:sp>
      <p:pic>
        <p:nvPicPr>
          <p:cNvPr id="2867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29613" y="-17463"/>
            <a:ext cx="3819525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0338" y="4467225"/>
            <a:ext cx="41021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8950" y="2017713"/>
            <a:ext cx="4022725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11"/>
          <p:cNvSpPr txBox="1">
            <a:spLocks noChangeArrowheads="1"/>
          </p:cNvSpPr>
          <p:nvPr/>
        </p:nvSpPr>
        <p:spPr bwMode="auto">
          <a:xfrm>
            <a:off x="6700838" y="5480050"/>
            <a:ext cx="444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solidFill>
                  <a:srgbClr val="FF0000"/>
                </a:solidFill>
                <a:latin typeface="Calibri" pitchFamily="34" charset="0"/>
              </a:rPr>
              <a:t>3</a:t>
            </a:r>
          </a:p>
        </p:txBody>
      </p:sp>
      <p:pic>
        <p:nvPicPr>
          <p:cNvPr id="28678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40688" y="4173538"/>
            <a:ext cx="410845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Рисунок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57150" y="1547813"/>
            <a:ext cx="3973513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Box 16"/>
          <p:cNvSpPr txBox="1">
            <a:spLocks noChangeArrowheads="1"/>
          </p:cNvSpPr>
          <p:nvPr/>
        </p:nvSpPr>
        <p:spPr bwMode="auto">
          <a:xfrm>
            <a:off x="1712913" y="109538"/>
            <a:ext cx="6616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0">
                <a:latin typeface="Calibri" pitchFamily="34" charset="0"/>
              </a:rPr>
              <a:t>Оцените скорости движения на каждом кадре и </a:t>
            </a:r>
          </a:p>
          <a:p>
            <a:r>
              <a:rPr lang="ru-RU" sz="2400" b="0">
                <a:latin typeface="Calibri" pitchFamily="34" charset="0"/>
              </a:rPr>
              <a:t>расставьте номера в порядке возрастания скоростей.</a:t>
            </a:r>
          </a:p>
        </p:txBody>
      </p:sp>
      <p:pic>
        <p:nvPicPr>
          <p:cNvPr id="28681" name="Рисунок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57150" y="4340225"/>
            <a:ext cx="4048125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2" name="Прямоугольник 18"/>
          <p:cNvSpPr>
            <a:spLocks noChangeArrowheads="1"/>
          </p:cNvSpPr>
          <p:nvPr/>
        </p:nvSpPr>
        <p:spPr bwMode="auto">
          <a:xfrm>
            <a:off x="2138363" y="4830763"/>
            <a:ext cx="444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solidFill>
                  <a:srgbClr val="FF0000"/>
                </a:solidFill>
                <a:latin typeface="Calibri" pitchFamily="34" charset="0"/>
              </a:rPr>
              <a:t>6</a:t>
            </a:r>
          </a:p>
        </p:txBody>
      </p:sp>
      <p:pic>
        <p:nvPicPr>
          <p:cNvPr id="28683" name="Рисунок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46500" y="1455738"/>
            <a:ext cx="4851400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4" name="TextBox 1"/>
          <p:cNvSpPr txBox="1">
            <a:spLocks noChangeArrowheads="1"/>
          </p:cNvSpPr>
          <p:nvPr/>
        </p:nvSpPr>
        <p:spPr bwMode="auto">
          <a:xfrm flipH="1">
            <a:off x="1254125" y="2225675"/>
            <a:ext cx="206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FF0000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28685" name="TextBox 5"/>
          <p:cNvSpPr txBox="1">
            <a:spLocks noChangeArrowheads="1"/>
          </p:cNvSpPr>
          <p:nvPr/>
        </p:nvSpPr>
        <p:spPr bwMode="auto">
          <a:xfrm>
            <a:off x="6553200" y="1676400"/>
            <a:ext cx="444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solidFill>
                  <a:srgbClr val="FF0000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28686" name="TextBox 6"/>
          <p:cNvSpPr txBox="1">
            <a:spLocks noChangeArrowheads="1"/>
          </p:cNvSpPr>
          <p:nvPr/>
        </p:nvSpPr>
        <p:spPr bwMode="auto">
          <a:xfrm>
            <a:off x="10588625" y="5367338"/>
            <a:ext cx="444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solidFill>
                  <a:srgbClr val="FF00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8687" name="TextBox 15"/>
          <p:cNvSpPr txBox="1">
            <a:spLocks noChangeArrowheads="1"/>
          </p:cNvSpPr>
          <p:nvPr/>
        </p:nvSpPr>
        <p:spPr bwMode="auto">
          <a:xfrm>
            <a:off x="10915650" y="466725"/>
            <a:ext cx="4445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solidFill>
                  <a:srgbClr val="FF0000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28688" name="TextBox 20"/>
          <p:cNvSpPr txBox="1">
            <a:spLocks noChangeArrowheads="1"/>
          </p:cNvSpPr>
          <p:nvPr/>
        </p:nvSpPr>
        <p:spPr bwMode="auto">
          <a:xfrm>
            <a:off x="11585575" y="2527300"/>
            <a:ext cx="444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solidFill>
                  <a:srgbClr val="FF0000"/>
                </a:solidFill>
                <a:latin typeface="Calibri" pitchFamily="34" charset="0"/>
              </a:rPr>
              <a:t>7</a:t>
            </a:r>
          </a:p>
        </p:txBody>
      </p:sp>
      <p:pic>
        <p:nvPicPr>
          <p:cNvPr id="28689" name="Рисунок 21" descr="https://im0-tub-ru.yandex.net/i?id=38adf9d277f60256a21dc09a99c065f2-l&amp;n=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92075" y="31750"/>
            <a:ext cx="1804988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Объект 3" descr="https://ds04.infourok.ru/uploads/ex/05da/000e5db9-22ef92a6/hello_html_75325a85.jpg"/>
          <p:cNvPicPr>
            <a:picLocks noGrp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34938" y="125413"/>
            <a:ext cx="11793537" cy="6462712"/>
          </a:xfrm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769938" y="4751388"/>
            <a:ext cx="1048543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/>
              <a:t>Ученик прошел 70 метров, сделав 120 шагов.</a:t>
            </a:r>
          </a:p>
          <a:p>
            <a:r>
              <a:rPr lang="ru-RU" sz="3600"/>
              <a:t> Найдите примерную длину шага</a:t>
            </a:r>
          </a:p>
          <a:p>
            <a:r>
              <a:rPr lang="ru-RU" sz="3600"/>
              <a:t> (в метрах, округлив результат до десятых</a:t>
            </a:r>
            <a:r>
              <a:rPr lang="ru-RU" sz="3600" b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30488533"/>
              </p:ext>
            </p:extLst>
          </p:nvPr>
        </p:nvGraphicFramePr>
        <p:xfrm>
          <a:off x="3556530" y="1066800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722" name="Прямоугольник 3"/>
          <p:cNvSpPr>
            <a:spLocks noChangeArrowheads="1"/>
          </p:cNvSpPr>
          <p:nvPr/>
        </p:nvSpPr>
        <p:spPr bwMode="auto">
          <a:xfrm>
            <a:off x="5892800" y="152400"/>
            <a:ext cx="52435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altLang="ru-RU" sz="2800">
                <a:latin typeface="Calibri" pitchFamily="34" charset="0"/>
              </a:rPr>
              <a:t>Закончите фразы: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 descr="https://ds05.infourok.ru/uploads/ex/0017/000445d6-f0d0ed3c/img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588" y="307975"/>
            <a:ext cx="11110912" cy="613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2447925" y="3576638"/>
            <a:ext cx="89154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800" i="1">
                <a:solidFill>
                  <a:srgbClr val="FF0000"/>
                </a:solidFill>
                <a:latin typeface="Calibri" pitchFamily="34" charset="0"/>
              </a:rPr>
              <a:t>И спасибо за активную работу!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Grp="1"/>
          </p:cNvSpPr>
          <p:nvPr>
            <p:ph type="body" idx="1"/>
          </p:nvPr>
        </p:nvSpPr>
        <p:spPr>
          <a:xfrm flipV="1">
            <a:off x="11439525" y="5494338"/>
            <a:ext cx="177800" cy="42862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800" smtClean="0"/>
              <a:t>\</a:t>
            </a:r>
            <a:endParaRPr lang="ru-RU" sz="80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500063" y="828566"/>
            <a:ext cx="5376862" cy="556187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4527550" y="862013"/>
            <a:ext cx="6929438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i="1">
                <a:solidFill>
                  <a:srgbClr val="FF00FF"/>
                </a:solidFill>
              </a:rPr>
              <a:t>Цель:</a:t>
            </a:r>
            <a:r>
              <a:rPr lang="ru-RU" sz="3600" b="0" i="1">
                <a:solidFill>
                  <a:srgbClr val="FF00FF"/>
                </a:solidFill>
              </a:rPr>
              <a:t> </a:t>
            </a:r>
            <a:r>
              <a:rPr lang="ru-RU" sz="3600" i="1">
                <a:solidFill>
                  <a:srgbClr val="FF00FF"/>
                </a:solidFill>
              </a:rPr>
              <a:t>развитие математического мышления, познавательной активности и выработка начального этапа творческой исследовательской работы, воспитывать интерес к предмету.</a:t>
            </a:r>
            <a:r>
              <a:rPr lang="ru-RU" sz="3600">
                <a:solidFill>
                  <a:srgbClr val="FF00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/>
          </p:cNvSpPr>
          <p:nvPr>
            <p:ph type="body" idx="1"/>
          </p:nvPr>
        </p:nvSpPr>
        <p:spPr>
          <a:xfrm>
            <a:off x="11128375" y="5313363"/>
            <a:ext cx="225425" cy="8636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\</a:t>
            </a:r>
            <a:endParaRPr lang="ru-RU" smtClean="0"/>
          </a:p>
        </p:txBody>
      </p:sp>
      <p:sp>
        <p:nvSpPr>
          <p:cNvPr id="16386" name="Rectangle 6"/>
          <p:cNvSpPr>
            <a:spLocks noChangeArrowheads="1"/>
          </p:cNvSpPr>
          <p:nvPr/>
        </p:nvSpPr>
        <p:spPr bwMode="auto">
          <a:xfrm>
            <a:off x="1014413" y="1843088"/>
            <a:ext cx="9836150" cy="375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i="1">
                <a:solidFill>
                  <a:schemeClr val="accent2"/>
                </a:solidFill>
              </a:rPr>
              <a:t>Добрый день! Сегодня мы отправимся в необычное путешествие, в путешествие по нашей школе.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3163" y="725170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http://www.graycell.ru/graph/rebus/Rebus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9975" y="4032250"/>
            <a:ext cx="99853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5" descr="http://www.old.khsu.ru/assets/images/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2550" y="674688"/>
            <a:ext cx="7388225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27\Desktop\image.jpg"/>
          <p:cNvPicPr>
            <a:picLocks noChangeAspect="1" noChangeArrowheads="1"/>
          </p:cNvPicPr>
          <p:nvPr/>
        </p:nvPicPr>
        <p:blipFill>
          <a:blip r:embed="rId2"/>
          <a:srcRect l="916" t="12936" r="1790" b="29114"/>
          <a:stretch>
            <a:fillRect/>
          </a:stretch>
        </p:blipFill>
        <p:spPr bwMode="auto">
          <a:xfrm>
            <a:off x="5595938" y="139700"/>
            <a:ext cx="5927725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436563" y="265113"/>
            <a:ext cx="4946650" cy="575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0">
                <a:latin typeface="Calibri" pitchFamily="34" charset="0"/>
              </a:rPr>
              <a:t> Тойсинская средняя общеобразовательная школа</a:t>
            </a:r>
          </a:p>
          <a:p>
            <a:r>
              <a:rPr lang="ru-RU" sz="2400" b="0">
                <a:latin typeface="Calibri" pitchFamily="34" charset="0"/>
              </a:rPr>
              <a:t> (начальное народное  училище) открыта    </a:t>
            </a:r>
            <a:r>
              <a:rPr lang="ru-RU" sz="2800">
                <a:solidFill>
                  <a:srgbClr val="FF0000"/>
                </a:solidFill>
                <a:latin typeface="Calibri" pitchFamily="34" charset="0"/>
              </a:rPr>
              <a:t>Х</a:t>
            </a: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VI. </a:t>
            </a:r>
            <a:r>
              <a:rPr lang="ru-RU" sz="2800">
                <a:solidFill>
                  <a:srgbClr val="FF0000"/>
                </a:solidFill>
                <a:latin typeface="Calibri" pitchFamily="34" charset="0"/>
              </a:rPr>
              <a:t>Х</a:t>
            </a: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II</a:t>
            </a:r>
            <a:r>
              <a:rPr lang="ru-RU" sz="2800">
                <a:solidFill>
                  <a:srgbClr val="FF0000"/>
                </a:solidFill>
                <a:latin typeface="Calibri" pitchFamily="34" charset="0"/>
              </a:rPr>
              <a:t>. М</a:t>
            </a: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2800">
                <a:solidFill>
                  <a:srgbClr val="FF0000"/>
                </a:solidFill>
                <a:latin typeface="Ariston"/>
              </a:rPr>
              <a:t>Д</a:t>
            </a:r>
            <a:r>
              <a:rPr lang="ru-RU" sz="2800">
                <a:solidFill>
                  <a:srgbClr val="FF0000"/>
                </a:solidFill>
                <a:latin typeface="Calibri" pitchFamily="34" charset="0"/>
              </a:rPr>
              <a:t> С С С Х </a:t>
            </a:r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L</a:t>
            </a:r>
            <a:r>
              <a:rPr lang="ru-RU" sz="2800">
                <a:solidFill>
                  <a:srgbClr val="FF0000"/>
                </a:solidFill>
                <a:latin typeface="Calibri" pitchFamily="34" charset="0"/>
              </a:rPr>
              <a:t>  </a:t>
            </a:r>
            <a:r>
              <a:rPr lang="en-US" sz="800" b="0">
                <a:latin typeface="Calibri" pitchFamily="34" charset="0"/>
              </a:rPr>
              <a:t>1840</a:t>
            </a:r>
            <a:r>
              <a:rPr lang="ru-RU" sz="2800" b="0">
                <a:latin typeface="Calibri" pitchFamily="34" charset="0"/>
              </a:rPr>
              <a:t>г. </a:t>
            </a:r>
            <a:r>
              <a:rPr lang="ru-RU" b="0">
                <a:latin typeface="Calibri" pitchFamily="34" charset="0"/>
              </a:rPr>
              <a:t>Это здание школы сегодня музей.</a:t>
            </a:r>
          </a:p>
          <a:p>
            <a:r>
              <a:rPr lang="ru-RU" sz="2400" b="0">
                <a:latin typeface="Calibri" pitchFamily="34" charset="0"/>
              </a:rPr>
              <a:t> В </a:t>
            </a:r>
            <a:r>
              <a:rPr lang="ru-RU" sz="2400">
                <a:solidFill>
                  <a:srgbClr val="FF0000"/>
                </a:solidFill>
                <a:latin typeface="Calibri" pitchFamily="34" charset="0"/>
              </a:rPr>
              <a:t>М С</a:t>
            </a: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2400">
                <a:solidFill>
                  <a:srgbClr val="FF0000"/>
                </a:solidFill>
                <a:latin typeface="Calibri" pitchFamily="34" charset="0"/>
              </a:rPr>
              <a:t>М Х </a:t>
            </a: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VIII</a:t>
            </a:r>
            <a:r>
              <a:rPr lang="ru-RU" sz="240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800">
                <a:latin typeface="Calibri" pitchFamily="34" charset="0"/>
              </a:rPr>
              <a:t>1918</a:t>
            </a:r>
            <a:r>
              <a:rPr lang="ru-RU" sz="2400" b="0">
                <a:latin typeface="Calibri" pitchFamily="34" charset="0"/>
              </a:rPr>
              <a:t>г. преобразована в 2-х комплектную школу. </a:t>
            </a:r>
          </a:p>
          <a:p>
            <a:r>
              <a:rPr lang="en-US" sz="2400" b="0">
                <a:latin typeface="Calibri" pitchFamily="34" charset="0"/>
              </a:rPr>
              <a:t>C</a:t>
            </a:r>
            <a:r>
              <a:rPr lang="ru-RU" sz="2400" b="0">
                <a:latin typeface="Calibri" pitchFamily="34" charset="0"/>
              </a:rPr>
              <a:t> апреля </a:t>
            </a:r>
            <a:r>
              <a:rPr lang="ru-RU" sz="2400">
                <a:solidFill>
                  <a:srgbClr val="FF0000"/>
                </a:solidFill>
                <a:latin typeface="Calibri" pitchFamily="34" charset="0"/>
              </a:rPr>
              <a:t>М С</a:t>
            </a: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2400">
                <a:solidFill>
                  <a:srgbClr val="FF0000"/>
                </a:solidFill>
                <a:latin typeface="Calibri" pitchFamily="34" charset="0"/>
              </a:rPr>
              <a:t>М Х</a:t>
            </a: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XVII </a:t>
            </a:r>
            <a:r>
              <a:rPr lang="ru-RU" sz="800" b="0">
                <a:latin typeface="Calibri" pitchFamily="34" charset="0"/>
              </a:rPr>
              <a:t>1927</a:t>
            </a:r>
            <a:r>
              <a:rPr lang="ru-RU" sz="2400" b="0">
                <a:latin typeface="Calibri" pitchFamily="34" charset="0"/>
              </a:rPr>
              <a:t> года - школа крестьянской молодёжи</a:t>
            </a:r>
          </a:p>
          <a:p>
            <a:r>
              <a:rPr lang="ru-RU" sz="2400" b="0">
                <a:latin typeface="Calibri" pitchFamily="34" charset="0"/>
              </a:rPr>
              <a:t> (срок учёбы 7 лет).</a:t>
            </a:r>
          </a:p>
          <a:p>
            <a:endParaRPr lang="ru-RU" sz="2400" b="0">
              <a:latin typeface="Calibri" pitchFamily="34" charset="0"/>
            </a:endParaRPr>
          </a:p>
          <a:p>
            <a:r>
              <a:rPr lang="ru-RU" sz="2400" b="0">
                <a:latin typeface="Calibri" pitchFamily="34" charset="0"/>
              </a:rPr>
              <a:t> В</a:t>
            </a:r>
            <a:r>
              <a:rPr lang="ru-RU" sz="2400">
                <a:solidFill>
                  <a:srgbClr val="FF0000"/>
                </a:solidFill>
                <a:latin typeface="Calibri" pitchFamily="34" charset="0"/>
              </a:rPr>
              <a:t> М С</a:t>
            </a: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2400">
                <a:solidFill>
                  <a:srgbClr val="FF0000"/>
                </a:solidFill>
                <a:latin typeface="Calibri" pitchFamily="34" charset="0"/>
              </a:rPr>
              <a:t>М Х</a:t>
            </a: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XXV</a:t>
            </a:r>
            <a:r>
              <a:rPr lang="ru-RU" sz="2400" b="0">
                <a:latin typeface="Calibri" pitchFamily="34" charset="0"/>
              </a:rPr>
              <a:t> </a:t>
            </a:r>
            <a:r>
              <a:rPr lang="ru-RU" sz="800" b="0">
                <a:latin typeface="Calibri" pitchFamily="34" charset="0"/>
              </a:rPr>
              <a:t>1935</a:t>
            </a:r>
            <a:r>
              <a:rPr lang="ru-RU" sz="2400" b="0">
                <a:latin typeface="Calibri" pitchFamily="34" charset="0"/>
              </a:rPr>
              <a:t> году </a:t>
            </a:r>
            <a:r>
              <a:rPr lang="ru-RU" sz="2400">
                <a:latin typeface="Calibri" pitchFamily="34" charset="0"/>
              </a:rPr>
              <a:t>ШКМ </a:t>
            </a:r>
            <a:r>
              <a:rPr lang="ru-RU" sz="2400" b="0">
                <a:latin typeface="Calibri" pitchFamily="34" charset="0"/>
              </a:rPr>
              <a:t>преобразована в Среднюю школу. </a:t>
            </a:r>
          </a:p>
          <a:p>
            <a:r>
              <a:rPr lang="ru-RU" sz="2400" b="0">
                <a:latin typeface="Calibri" pitchFamily="34" charset="0"/>
              </a:rPr>
              <a:t>Здание школы, где мы сегодня учимся, построено в </a:t>
            </a:r>
            <a:r>
              <a:rPr lang="ru-RU" sz="2400">
                <a:solidFill>
                  <a:srgbClr val="FF0000"/>
                </a:solidFill>
                <a:latin typeface="Calibri" pitchFamily="34" charset="0"/>
              </a:rPr>
              <a:t>М С</a:t>
            </a: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2400">
                <a:solidFill>
                  <a:srgbClr val="FF0000"/>
                </a:solidFill>
                <a:latin typeface="Calibri" pitchFamily="34" charset="0"/>
              </a:rPr>
              <a:t>М </a:t>
            </a: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L </a:t>
            </a:r>
            <a:r>
              <a:rPr lang="ru-RU" sz="2400">
                <a:solidFill>
                  <a:srgbClr val="FF0000"/>
                </a:solidFill>
                <a:latin typeface="Calibri" pitchFamily="34" charset="0"/>
              </a:rPr>
              <a:t>Х</a:t>
            </a: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XI</a:t>
            </a:r>
            <a:r>
              <a:rPr lang="ru-RU" sz="800" b="0">
                <a:latin typeface="Calibri" pitchFamily="34" charset="0"/>
              </a:rPr>
              <a:t>1971</a:t>
            </a:r>
            <a:r>
              <a:rPr lang="ru-RU" sz="2400" b="0">
                <a:latin typeface="Calibri" pitchFamily="34" charset="0"/>
              </a:rPr>
              <a:t> г.</a:t>
            </a:r>
          </a:p>
        </p:txBody>
      </p:sp>
      <p:pic>
        <p:nvPicPr>
          <p:cNvPr id="1843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38" y="3408363"/>
            <a:ext cx="5927725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1"/>
          <p:cNvSpPr txBox="1">
            <a:spLocks noChangeArrowheads="1"/>
          </p:cNvSpPr>
          <p:nvPr/>
        </p:nvSpPr>
        <p:spPr bwMode="auto">
          <a:xfrm>
            <a:off x="479425" y="373063"/>
            <a:ext cx="81899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0">
                <a:latin typeface="Calibri" pitchFamily="34" charset="0"/>
              </a:rPr>
              <a:t>Перед нами распахнулись двери в тренажерный зал. Что обычно делают в тренажерном зале? </a:t>
            </a:r>
          </a:p>
          <a:p>
            <a:pPr algn="r"/>
            <a:r>
              <a:rPr lang="ru-RU" sz="2800" b="0">
                <a:latin typeface="Calibri" pitchFamily="34" charset="0"/>
              </a:rPr>
              <a:t>А мы с вами проведём устную разминку.</a:t>
            </a:r>
          </a:p>
          <a:p>
            <a:r>
              <a:rPr lang="ru-RU" sz="2800" b="0">
                <a:latin typeface="Calibri" pitchFamily="34" charset="0"/>
              </a:rPr>
              <a:t>Вычислите:</a:t>
            </a:r>
          </a:p>
        </p:txBody>
      </p:sp>
      <p:pic>
        <p:nvPicPr>
          <p:cNvPr id="19458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" y="2278063"/>
            <a:ext cx="8194675" cy="413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1" descr="https://ds04.infourok.ru/uploads/ex/09ff/00027afe-eb8ff8fc/hello_html_3f3d35b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34438" y="285750"/>
            <a:ext cx="2697162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4521200" y="306388"/>
            <a:ext cx="704691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0">
                <a:latin typeface="Calibri" pitchFamily="34" charset="0"/>
              </a:rPr>
              <a:t>Перед вами 5 уравнений,</a:t>
            </a:r>
            <a:r>
              <a:rPr lang="en-US" sz="2800" b="0">
                <a:latin typeface="Calibri" pitchFamily="34" charset="0"/>
              </a:rPr>
              <a:t> </a:t>
            </a:r>
            <a:r>
              <a:rPr lang="ru-RU" sz="2800" b="0">
                <a:latin typeface="Calibri" pitchFamily="34" charset="0"/>
              </a:rPr>
              <a:t>в которых под таинственной буквой </a:t>
            </a:r>
            <a:r>
              <a:rPr lang="ru-RU" sz="2800" i="1">
                <a:latin typeface="Calibri" pitchFamily="34" charset="0"/>
              </a:rPr>
              <a:t>х</a:t>
            </a:r>
            <a:r>
              <a:rPr lang="ru-RU" sz="2800" b="0">
                <a:latin typeface="Calibri" pitchFamily="34" charset="0"/>
              </a:rPr>
              <a:t> скрылось какое-то число. Нужно решить эти уравнения. При правильном решении вы сможете открыть, что за слово скрыто за этими таинственными числами.</a:t>
            </a: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927100" y="3103563"/>
            <a:ext cx="300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1) </a:t>
            </a:r>
            <a:r>
              <a:rPr lang="ru-RU" sz="2400" i="1">
                <a:latin typeface="Calibri" pitchFamily="34" charset="0"/>
              </a:rPr>
              <a:t>х</a:t>
            </a:r>
            <a:r>
              <a:rPr lang="en-US" sz="2400">
                <a:latin typeface="Calibri" pitchFamily="34" charset="0"/>
              </a:rPr>
              <a:t>-</a:t>
            </a:r>
            <a:r>
              <a:rPr lang="ru-RU" sz="2400">
                <a:latin typeface="Calibri" pitchFamily="34" charset="0"/>
              </a:rPr>
              <a:t>4,6=3,72+1,68</a:t>
            </a:r>
            <a:endParaRPr lang="ru-RU" sz="2400" i="1">
              <a:latin typeface="Calibri" pitchFamily="34" charset="0"/>
            </a:endParaRPr>
          </a:p>
        </p:txBody>
      </p:sp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533400" y="3736975"/>
            <a:ext cx="4519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2) </a:t>
            </a:r>
            <a:r>
              <a:rPr lang="ru-RU" sz="2400" i="1">
                <a:latin typeface="Calibri" pitchFamily="34" charset="0"/>
              </a:rPr>
              <a:t>х</a:t>
            </a:r>
            <a:r>
              <a:rPr lang="ru-RU" sz="2400">
                <a:latin typeface="Calibri" pitchFamily="34" charset="0"/>
              </a:rPr>
              <a:t>+26,42=71,54-42,04</a:t>
            </a:r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1069975" y="4487863"/>
            <a:ext cx="3476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3) 28,348-(</a:t>
            </a:r>
            <a:r>
              <a:rPr lang="ru-RU" sz="2400" i="1">
                <a:latin typeface="Calibri" pitchFamily="34" charset="0"/>
              </a:rPr>
              <a:t>х</a:t>
            </a:r>
            <a:r>
              <a:rPr lang="ru-RU" sz="2400">
                <a:latin typeface="Calibri" pitchFamily="34" charset="0"/>
              </a:rPr>
              <a:t>+0,4)=8,648</a:t>
            </a:r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452438" y="5157788"/>
            <a:ext cx="3516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4) </a:t>
            </a:r>
            <a:r>
              <a:rPr lang="ru-RU" sz="2400" i="1">
                <a:latin typeface="Calibri" pitchFamily="34" charset="0"/>
              </a:rPr>
              <a:t>х</a:t>
            </a:r>
            <a:r>
              <a:rPr lang="ru-RU" sz="2400">
                <a:latin typeface="Calibri" pitchFamily="34" charset="0"/>
              </a:rPr>
              <a:t>+12,16=67,3</a:t>
            </a:r>
          </a:p>
        </p:txBody>
      </p:sp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1185863" y="5722938"/>
            <a:ext cx="2254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5) 0,235-</a:t>
            </a:r>
            <a:r>
              <a:rPr lang="ru-RU" sz="2400" i="1">
                <a:latin typeface="Calibri" pitchFamily="34" charset="0"/>
              </a:rPr>
              <a:t>х</a:t>
            </a:r>
            <a:r>
              <a:rPr lang="ru-RU" sz="2400">
                <a:latin typeface="Calibri" pitchFamily="34" charset="0"/>
              </a:rPr>
              <a:t>=0,01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230688" y="3822700"/>
          <a:ext cx="7418387" cy="2484438"/>
        </p:xfrm>
        <a:graphic>
          <a:graphicData uri="http://schemas.openxmlformats.org/drawingml/2006/table">
            <a:tbl>
              <a:tblPr/>
              <a:tblGrid>
                <a:gridCol w="1484312"/>
                <a:gridCol w="1482725"/>
                <a:gridCol w="1484313"/>
                <a:gridCol w="1482725"/>
                <a:gridCol w="1484312"/>
              </a:tblGrid>
              <a:tr h="1243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   </a:t>
                      </a: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   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  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  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       </a:t>
                      </a:r>
                      <a:r>
                        <a:rPr kumimoji="0" lang="ru-RU" sz="5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ш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241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55,14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0,225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3,08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19,3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</a:tbl>
          </a:graphicData>
        </a:graphic>
      </p:graphicFrame>
      <p:pic>
        <p:nvPicPr>
          <p:cNvPr id="21531" name="Рисунок 1" descr="https://im0-tub-ru.yandex.net/i?id=38adf9d277f60256a21dc09a99c065f2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25" y="0"/>
            <a:ext cx="318135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31800" y="635000"/>
            <a:ext cx="11160125" cy="6022975"/>
          </a:xfrm>
        </p:spPr>
      </p:pic>
      <p:pic>
        <p:nvPicPr>
          <p:cNvPr id="22530" name="Рисунок 6" descr="http://www.old.khsu.ru/assets/images/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61400" y="127000"/>
            <a:ext cx="285750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8"/>
          <p:cNvSpPr txBox="1">
            <a:spLocks noChangeArrowheads="1"/>
          </p:cNvSpPr>
          <p:nvPr/>
        </p:nvSpPr>
        <p:spPr bwMode="auto">
          <a:xfrm>
            <a:off x="990600" y="635000"/>
            <a:ext cx="82724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0">
                <a:latin typeface="Calibri" pitchFamily="34" charset="0"/>
              </a:rPr>
              <a:t>Можете сосчитать сколько здесь окон видно? </a:t>
            </a:r>
          </a:p>
        </p:txBody>
      </p:sp>
      <p:sp>
        <p:nvSpPr>
          <p:cNvPr id="22532" name="TextBox 9"/>
          <p:cNvSpPr txBox="1">
            <a:spLocks noChangeArrowheads="1"/>
          </p:cNvSpPr>
          <p:nvPr/>
        </p:nvSpPr>
        <p:spPr bwMode="auto">
          <a:xfrm rot="10800000">
            <a:off x="9129713" y="404813"/>
            <a:ext cx="9604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0">
                <a:solidFill>
                  <a:srgbClr val="00B0F0"/>
                </a:solidFill>
                <a:latin typeface="Calibri" pitchFamily="34" charset="0"/>
              </a:rPr>
              <a:t>10+12</a:t>
            </a:r>
          </a:p>
        </p:txBody>
      </p:sp>
      <p:sp>
        <p:nvSpPr>
          <p:cNvPr id="22533" name="TextBox 2"/>
          <p:cNvSpPr txBox="1">
            <a:spLocks noChangeArrowheads="1"/>
          </p:cNvSpPr>
          <p:nvPr/>
        </p:nvSpPr>
        <p:spPr bwMode="auto">
          <a:xfrm>
            <a:off x="1266825" y="5429250"/>
            <a:ext cx="101044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0">
                <a:solidFill>
                  <a:schemeClr val="bg1"/>
                </a:solidFill>
                <a:latin typeface="Calibri" pitchFamily="34" charset="0"/>
              </a:rPr>
              <a:t>Высота здания школы 8 м, длина 60 м. А высота каждого окна 2 метра и ширина 1,5 метра. Какую часть площади переднего фасада школы составляет суммарная площадь окон?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3408363" y="365125"/>
            <a:ext cx="7947025" cy="1325563"/>
          </a:xfrm>
        </p:spPr>
        <p:txBody>
          <a:bodyPr/>
          <a:lstStyle/>
          <a:p>
            <a:pPr algn="ctr" eaLnBrk="1" hangingPunct="1"/>
            <a:r>
              <a:rPr lang="ru-RU" smtClean="0"/>
              <a:t>Читальный зал</a:t>
            </a:r>
          </a:p>
        </p:txBody>
      </p:sp>
      <p:sp>
        <p:nvSpPr>
          <p:cNvPr id="6" name="Объект 5"/>
          <p:cNvSpPr>
            <a:spLocks noGrp="1" noRot="1" noChangeAspect="1" noMove="1" noResize="1" noEditPoints="1" noAdjustHandles="1" noChangeArrowheads="1" noChangeShapeType="1" noTextEdit="1"/>
          </p:cNvSpPr>
          <p:nvPr>
            <p:ph sz="quarter" idx="4"/>
          </p:nvPr>
        </p:nvSpPr>
        <p:spPr>
          <a:xfrm>
            <a:off x="6172200" y="2312276"/>
            <a:ext cx="5294586" cy="3877387"/>
          </a:xfrm>
          <a:blipFill rotWithShape="1">
            <a:blip r:embed="rId2"/>
            <a:stretch>
              <a:fillRect l="-1037" t="-2516" r="-922"/>
            </a:stretch>
          </a:blip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>
                <a:noFill/>
              </a:rPr>
              <a:t> </a:t>
            </a:r>
          </a:p>
        </p:txBody>
      </p:sp>
      <p:pic>
        <p:nvPicPr>
          <p:cNvPr id="23555" name="Picture 5" descr="P20800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30238" y="2787650"/>
            <a:ext cx="4867275" cy="3649663"/>
          </a:xfrm>
        </p:spPr>
      </p:pic>
      <p:pic>
        <p:nvPicPr>
          <p:cNvPr id="23556" name="Рисунок 1" descr="https://deti-i-mama.ru/wp-content/uploads/2016/04/radostnye-ucheniki-sidiat-za-partoi-raskrask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385763"/>
            <a:ext cx="3986212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497</Words>
  <Application>Microsoft Office PowerPoint</Application>
  <PresentationFormat>Широкоэкранный</PresentationFormat>
  <Paragraphs>63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Ariston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Читальный зал</vt:lpstr>
      <vt:lpstr>Презентация PowerPoint</vt:lpstr>
      <vt:lpstr>Презентация PowerPoint</vt:lpstr>
      <vt:lpstr>Сколько воды? Во время туристического похода учащимся дали задание определить какое количество воды протекает в нашей речке Була за одни сутки.  При выполнении этой работы Дима решил сначала определить расход воды за 1 секунду. Для этого он бросил пластиковую бутылку в воду и установил что пластик плывет со скоростью 0,5 метров в секунду. По его измерениям глубина реки в среднем оказалась 25 сантиметров, а ширина где он измерял, 8 метров. Помогите Диме решить задачу до конца.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малая Родина «села и города Чувашской Республики» в математических задачах</dc:title>
  <dc:creator>Пользователь Windows</dc:creator>
  <cp:lastModifiedBy>2020</cp:lastModifiedBy>
  <cp:revision>128</cp:revision>
  <dcterms:created xsi:type="dcterms:W3CDTF">2015-01-26T12:54:31Z</dcterms:created>
  <dcterms:modified xsi:type="dcterms:W3CDTF">2020-12-14T10:24:52Z</dcterms:modified>
</cp:coreProperties>
</file>