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Default Extension="sldx" ContentType="application/vnd.openxmlformats-officedocument.presentationml.slide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28"/>
  </p:notesMasterIdLst>
  <p:handoutMasterIdLst>
    <p:handoutMasterId r:id="rId29"/>
  </p:handoutMasterIdLst>
  <p:sldIdLst>
    <p:sldId id="256" r:id="rId2"/>
    <p:sldId id="302" r:id="rId3"/>
    <p:sldId id="303" r:id="rId4"/>
    <p:sldId id="304" r:id="rId5"/>
    <p:sldId id="264" r:id="rId6"/>
    <p:sldId id="266" r:id="rId7"/>
    <p:sldId id="308" r:id="rId8"/>
    <p:sldId id="272" r:id="rId9"/>
    <p:sldId id="309" r:id="rId10"/>
    <p:sldId id="310" r:id="rId11"/>
    <p:sldId id="271" r:id="rId12"/>
    <p:sldId id="270" r:id="rId13"/>
    <p:sldId id="278" r:id="rId14"/>
    <p:sldId id="311" r:id="rId15"/>
    <p:sldId id="301" r:id="rId16"/>
    <p:sldId id="298" r:id="rId17"/>
    <p:sldId id="299" r:id="rId18"/>
    <p:sldId id="267" r:id="rId19"/>
    <p:sldId id="297" r:id="rId20"/>
    <p:sldId id="283" r:id="rId21"/>
    <p:sldId id="300" r:id="rId22"/>
    <p:sldId id="285" r:id="rId23"/>
    <p:sldId id="293" r:id="rId24"/>
    <p:sldId id="296" r:id="rId25"/>
    <p:sldId id="294" r:id="rId26"/>
    <p:sldId id="284" r:id="rId27"/>
  </p:sldIdLst>
  <p:sldSz cx="9144000" cy="6858000" type="screen4x3"/>
  <p:notesSz cx="6881813" cy="9710738"/>
  <p:custShowLst>
    <p:custShow name="Произвольный показ 1" id="0">
      <p:sldLst/>
    </p:custShow>
    <p:custShow name="Произвольный показ 2" id="1">
      <p:sldLst/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99FF99"/>
    <a:srgbClr val="CCFFFF"/>
    <a:srgbClr val="CCFF99"/>
    <a:srgbClr val="FFCC99"/>
    <a:srgbClr val="FFCCCC"/>
    <a:srgbClr val="FFCCFF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8389" autoAdjust="0"/>
    <p:restoredTop sz="86385" autoAdjust="0"/>
  </p:normalViewPr>
  <p:slideViewPr>
    <p:cSldViewPr>
      <p:cViewPr>
        <p:scale>
          <a:sx n="75" d="100"/>
          <a:sy n="75" d="100"/>
        </p:scale>
        <p:origin x="-2664" y="-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2297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3059"/>
        <p:guide pos="216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71FAA3E-CBE4-4CC5-9BE7-42A1ED911095}" type="datetimeFigureOut">
              <a:rPr lang="ru-RU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A89E098-08A9-4D61-A514-7BEF561A4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AD02BB9-E116-4F66-AA1E-B41DFDA319E5}" type="datetimeFigureOut">
              <a:rPr lang="ru-RU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4" tIns="47407" rIns="94814" bIns="4740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613275"/>
            <a:ext cx="5505450" cy="4368800"/>
          </a:xfrm>
          <a:prstGeom prst="rect">
            <a:avLst/>
          </a:prstGeom>
        </p:spPr>
        <p:txBody>
          <a:bodyPr vert="horz" lIns="94814" tIns="47407" rIns="94814" bIns="4740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483B410-AF55-415E-A48F-B90C9663FA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24DBEBF-B12E-4209-A05A-3C55D731E14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5D447A-F7D5-4048-9D23-CD8DAD9E0B0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891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925D15-D9A3-4910-96E2-0B17896C824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30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5A293F-96AA-4B78-A964-EAE489DE268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50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65BF81-607F-4432-9FFD-E297CB74DB8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71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C51DC16-9358-455B-81E7-A3C3E45042F9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91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3CDA1C3-24E7-48F7-8C52-3734CEF17BC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12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20F992-5697-44AA-A7F0-EDAD3215220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89050AF-A744-48A1-B813-1C466850B52D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52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B2E7C6-01F6-4A71-84FD-32B83EC4CCA0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093BFE-E7E1-4155-9465-A8E2870631A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79C23C-CED3-4D4F-9DAC-4C99C08E57B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8C893F-78AE-4FD6-B78A-48F880EA450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1B0CD9-55B0-41C2-8BCE-CF06AE7C23E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0180CD-3E82-4BE5-A386-915C06F7321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3F1840-66C8-484F-8768-AE0B5D2C924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8635A77-2B8A-48B8-BAD4-C67DBD87E55D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0FD041-37F2-4819-B4E1-A5BF1DF65EA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81733B-54D9-4FA2-A61A-F8726F210D0B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08934-6F58-4CB3-847B-7171B501E1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5CAD94-2CED-41C4-84F9-355E27F868AE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57773-C86F-4016-B74C-1EE7AD0010A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61A0E5-2583-43CD-8586-83DE4B7A68B8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A85CF-BE8F-4ABD-A8BF-C33B4A3B35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879CE-060A-408F-835D-AADE6B1E2D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11DAE9-894D-4BE3-827F-D1ED62B1E3EA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13BE2C-7719-424D-BC13-9BEA7776CB9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0CF5D9-13D2-4561-BE1D-00B53EED7741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BC89CB-9CC3-4D58-8803-7DDB5C4A21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905B40-0CB5-4CE5-9A58-5D6B37C6F912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62F83-C3FC-419A-812F-D13B3859A4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7CA4FC-271B-4BCF-8CAE-403DC0DB9244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E0DAA-17ED-437F-B757-EDAE8C929E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C62A24-1E42-4D29-B4EC-CF95417D162C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292242-F126-4358-B8B5-1C24A25EC7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3D7C7D-B5B9-4176-8E52-52B3A73F8760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A27F61-3F6C-4625-951B-FCB8A0EDAE0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3BDFC1-B0DC-4927-814F-9E9F595F462C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1F7D9C-DCE2-4F4D-87CF-2788442D5F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47BFF9-8C8D-405C-8D9B-89F72D13E9B3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DA1BA1-36C2-4252-8B8B-30BC4A5052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48D8C70-504D-4DA1-98DA-D0A65AA11B81}" type="datetimeFigureOut">
              <a:rPr lang="ru-RU" smtClean="0"/>
              <a:pPr>
                <a:defRPr/>
              </a:pPr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E079E7-7A15-481F-8C38-5E6516A5283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7.xml"/><Relationship Id="rId4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Office_PowerPoint1.sl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gif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25.xml"/><Relationship Id="rId7" Type="http://schemas.openxmlformats.org/officeDocument/2006/relationships/slide" Target="slide21.xml"/><Relationship Id="rId12" Type="http://schemas.openxmlformats.org/officeDocument/2006/relationships/slide" Target="slide2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0.xml"/><Relationship Id="rId11" Type="http://schemas.openxmlformats.org/officeDocument/2006/relationships/slide" Target="slide18.xml"/><Relationship Id="rId5" Type="http://schemas.openxmlformats.org/officeDocument/2006/relationships/slide" Target="slide19.xml"/><Relationship Id="rId10" Type="http://schemas.openxmlformats.org/officeDocument/2006/relationships/slide" Target="slide24.xml"/><Relationship Id="rId4" Type="http://schemas.openxmlformats.org/officeDocument/2006/relationships/image" Target="../media/image7.gif"/><Relationship Id="rId9" Type="http://schemas.openxmlformats.org/officeDocument/2006/relationships/slide" Target="slide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857233"/>
            <a:ext cx="8715436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atin typeface="+mn-lt"/>
                <a:cs typeface="+mn-cs"/>
              </a:rPr>
              <a:t>Тема урока: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331913" y="4643438"/>
            <a:ext cx="75263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 b="1" dirty="0">
              <a:solidFill>
                <a:srgbClr val="002060"/>
              </a:solidFill>
              <a:latin typeface="Constantia" pitchFamily="18" charset="0"/>
            </a:endParaRPr>
          </a:p>
          <a:p>
            <a:pPr algn="r"/>
            <a:endParaRPr lang="ru-RU" b="1" dirty="0">
              <a:solidFill>
                <a:srgbClr val="002060"/>
              </a:solidFill>
              <a:latin typeface="Constant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1928802"/>
            <a:ext cx="74295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Решение уравнений с модулем, используя его геометрический смысл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1"/>
          </a:xfrm>
        </p:spPr>
        <p:txBody>
          <a:bodyPr/>
          <a:lstStyle/>
          <a:p>
            <a:r>
              <a:rPr lang="ru-RU" sz="3200" b="1" dirty="0" smtClean="0"/>
              <a:t>Вывод:</a:t>
            </a:r>
            <a:endParaRPr lang="ru-RU" sz="3200" dirty="0" smtClean="0"/>
          </a:p>
          <a:p>
            <a:pPr lvl="1"/>
            <a:r>
              <a:rPr lang="ru-RU" sz="3200" dirty="0" smtClean="0"/>
              <a:t>Если сумма модулей больше расстояния между двумя точками, то уравнение имеет два решения.</a:t>
            </a:r>
          </a:p>
          <a:p>
            <a:pPr lvl="1"/>
            <a:r>
              <a:rPr lang="ru-RU" sz="3200" dirty="0" smtClean="0"/>
              <a:t>Если сумма модулей равна расстоянию между двумя точками, то уравнение имеет множество решений, которых принадлежат отрезку между точками.</a:t>
            </a:r>
          </a:p>
          <a:p>
            <a:pPr lvl="1"/>
            <a:r>
              <a:rPr lang="ru-RU" sz="3200" dirty="0" smtClean="0"/>
              <a:t>Если расстояние между двумя точками меньше суммы модулей, то решений нет.</a:t>
            </a:r>
          </a:p>
          <a:p>
            <a:endParaRPr lang="ru-RU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01122" cy="642942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        </a:t>
            </a:r>
            <a:r>
              <a:rPr lang="ru-RU" b="1" i="1" dirty="0" smtClean="0">
                <a:solidFill>
                  <a:schemeClr val="tx1"/>
                </a:solidFill>
              </a:rPr>
              <a:t>П </a:t>
            </a:r>
            <a:r>
              <a:rPr lang="ru-RU" b="1" i="1" dirty="0" err="1" smtClean="0">
                <a:solidFill>
                  <a:schemeClr val="tx1"/>
                </a:solidFill>
              </a:rPr>
              <a:t>р</a:t>
            </a:r>
            <a:r>
              <a:rPr lang="ru-RU" b="1" i="1" dirty="0" smtClean="0">
                <a:solidFill>
                  <a:schemeClr val="tx1"/>
                </a:solidFill>
              </a:rPr>
              <a:t> о в е </a:t>
            </a:r>
            <a:r>
              <a:rPr lang="ru-RU" b="1" i="1" dirty="0" err="1" smtClean="0">
                <a:solidFill>
                  <a:schemeClr val="tx1"/>
                </a:solidFill>
              </a:rPr>
              <a:t>р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ь</a:t>
            </a:r>
            <a:r>
              <a:rPr lang="ru-RU" b="1" i="1" dirty="0" smtClean="0">
                <a:solidFill>
                  <a:schemeClr val="tx1"/>
                </a:solidFill>
              </a:rPr>
              <a:t>     с е б я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8429625" cy="5103812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5900" b="1" i="1" dirty="0" smtClean="0">
                <a:solidFill>
                  <a:schemeClr val="tx1"/>
                </a:solidFill>
              </a:rPr>
              <a:t>Сколько решений может иметь уравнение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5900" b="1" i="1" dirty="0" smtClean="0">
                <a:solidFill>
                  <a:schemeClr val="tx1"/>
                </a:solidFill>
              </a:rPr>
              <a:t>               | х-4 | = а,  в зависимости от значений а? 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5900" b="1" i="1" dirty="0" smtClean="0">
              <a:solidFill>
                <a:schemeClr val="tx1"/>
              </a:solidFill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5900" b="1" i="1" dirty="0" smtClean="0">
              <a:solidFill>
                <a:schemeClr val="tx1"/>
              </a:solidFill>
            </a:endParaRPr>
          </a:p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5900" b="1" i="1" dirty="0" smtClean="0">
                <a:solidFill>
                  <a:schemeClr val="tx1"/>
                </a:solidFill>
              </a:rPr>
              <a:t>Сколько решений может иметь уравнение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5900" b="1" i="1" dirty="0" smtClean="0">
                <a:solidFill>
                  <a:schemeClr val="tx1"/>
                </a:solidFill>
              </a:rPr>
              <a:t>               | х+3 | +| х-1 | = а, в зависимости от значений а?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5900" b="1" i="1" dirty="0" smtClean="0">
              <a:solidFill>
                <a:schemeClr val="tx1"/>
              </a:solidFill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5900" b="1" i="1" dirty="0" smtClean="0">
              <a:solidFill>
                <a:schemeClr val="tx1"/>
              </a:solidFill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5900" b="1" i="1" dirty="0" smtClean="0">
                <a:solidFill>
                  <a:schemeClr val="tx1"/>
                </a:solidFill>
              </a:rPr>
              <a:t> Сколько решений может иметь уравнение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5900" b="1" i="1" dirty="0" smtClean="0">
                <a:solidFill>
                  <a:schemeClr val="tx1"/>
                </a:solidFill>
              </a:rPr>
              <a:t>               | х+3 | -| х-1 | = а,   при положительных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5900" b="1" i="1" dirty="0" smtClean="0">
                <a:solidFill>
                  <a:schemeClr val="tx1"/>
                </a:solidFill>
              </a:rPr>
              <a:t>               значениях а?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b="1" i="1" dirty="0" smtClean="0">
              <a:solidFill>
                <a:srgbClr val="7030A0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b="1" i="1" dirty="0" smtClean="0">
              <a:solidFill>
                <a:srgbClr val="7030A0"/>
              </a:solidFill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ru-RU" b="1" i="1" dirty="0" smtClean="0"/>
          </a:p>
          <a:p>
            <a:pPr marL="514350" indent="-51435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/>
              <a:t> </a:t>
            </a:r>
            <a:endParaRPr lang="ru-RU" dirty="0"/>
          </a:p>
        </p:txBody>
      </p:sp>
      <p:pic>
        <p:nvPicPr>
          <p:cNvPr id="25605" name="Picture 5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72375" y="3500438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5" descr="5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13" y="5143500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5" descr="5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1928813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715436" cy="1143008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fontAlgn="auto">
              <a:lnSpc>
                <a:spcPts val="4300"/>
              </a:lnSpc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b="1" i="1" dirty="0" smtClean="0">
                <a:solidFill>
                  <a:schemeClr val="tx1"/>
                </a:solidFill>
              </a:rPr>
              <a:t>Число решений уравнения вида: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         </a:t>
            </a:r>
            <a:r>
              <a:rPr lang="el-GR" b="1" dirty="0" smtClean="0">
                <a:solidFill>
                  <a:schemeClr val="tx1"/>
                </a:solidFill>
              </a:rPr>
              <a:t>Ι</a:t>
            </a:r>
            <a:r>
              <a:rPr lang="ru-RU" b="1" dirty="0" smtClean="0">
                <a:solidFill>
                  <a:schemeClr val="tx1"/>
                </a:solidFill>
              </a:rPr>
              <a:t>  </a:t>
            </a:r>
            <a:r>
              <a:rPr lang="ru-RU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–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i="1" dirty="0" smtClean="0">
                <a:solidFill>
                  <a:schemeClr val="tx1"/>
                </a:solidFill>
              </a:rPr>
              <a:t>a</a:t>
            </a:r>
            <a:r>
              <a:rPr lang="el-GR" b="1" dirty="0" smtClean="0">
                <a:solidFill>
                  <a:schemeClr val="tx1"/>
                </a:solidFill>
              </a:rPr>
              <a:t> Ι</a:t>
            </a:r>
            <a:r>
              <a:rPr lang="ru-RU" b="1" i="1" dirty="0" smtClean="0">
                <a:solidFill>
                  <a:schemeClr val="tx1"/>
                </a:solidFill>
              </a:rPr>
              <a:t>  +  </a:t>
            </a:r>
            <a:r>
              <a:rPr lang="el-GR" b="1" dirty="0" smtClean="0">
                <a:solidFill>
                  <a:schemeClr val="tx1"/>
                </a:solidFill>
              </a:rPr>
              <a:t>Ι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х</a:t>
            </a:r>
            <a:r>
              <a:rPr lang="ru-RU" b="1" i="1" dirty="0" smtClean="0">
                <a:solidFill>
                  <a:schemeClr val="tx1"/>
                </a:solidFill>
              </a:rPr>
              <a:t> – в</a:t>
            </a:r>
            <a:r>
              <a:rPr lang="el-GR" b="1" dirty="0" smtClean="0">
                <a:solidFill>
                  <a:schemeClr val="tx1"/>
                </a:solidFill>
              </a:rPr>
              <a:t> Ι</a:t>
            </a:r>
            <a:r>
              <a:rPr lang="ru-RU" b="1" i="1" dirty="0" smtClean="0">
                <a:solidFill>
                  <a:schemeClr val="tx1"/>
                </a:solidFill>
              </a:rPr>
              <a:t> =  с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432435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85000" lnSpcReduction="10000"/>
          </a:bodyPr>
          <a:lstStyle/>
          <a:p>
            <a:pPr marL="640080" lvl="1" indent="-246888" algn="just" fontAlgn="auto">
              <a:lnSpc>
                <a:spcPct val="11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dirty="0" smtClean="0">
                <a:solidFill>
                  <a:schemeClr val="tx1"/>
                </a:solidFill>
              </a:rPr>
              <a:t>Если </a:t>
            </a:r>
            <a:r>
              <a:rPr lang="ru-RU" b="1" i="1" dirty="0" smtClean="0">
                <a:solidFill>
                  <a:schemeClr val="tx1"/>
                </a:solidFill>
              </a:rPr>
              <a:t>сумма модулей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3600" b="1" i="1" dirty="0" smtClean="0">
                <a:solidFill>
                  <a:schemeClr val="tx1"/>
                </a:solidFill>
              </a:rPr>
              <a:t>с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больше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расстояния</a:t>
            </a:r>
            <a:r>
              <a:rPr lang="ru-RU" dirty="0" smtClean="0">
                <a:solidFill>
                  <a:schemeClr val="tx1"/>
                </a:solidFill>
              </a:rPr>
              <a:t> между двумя точками </a:t>
            </a:r>
            <a:r>
              <a:rPr lang="ru-RU" sz="3600" b="1" i="1" dirty="0" smtClean="0">
                <a:solidFill>
                  <a:schemeClr val="tx1"/>
                </a:solidFill>
              </a:rPr>
              <a:t>а</a:t>
            </a:r>
            <a:r>
              <a:rPr lang="ru-RU" i="1" dirty="0" smtClean="0">
                <a:solidFill>
                  <a:schemeClr val="tx1"/>
                </a:solidFill>
              </a:rPr>
              <a:t> и </a:t>
            </a:r>
            <a:r>
              <a:rPr lang="ru-RU" sz="3600" b="1" i="1" dirty="0" smtClean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, то уравнение имеет </a:t>
            </a:r>
            <a:r>
              <a:rPr lang="ru-RU" b="1" i="1" dirty="0" smtClean="0">
                <a:solidFill>
                  <a:schemeClr val="tx1"/>
                </a:solidFill>
              </a:rPr>
              <a:t>два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решения.</a:t>
            </a:r>
            <a:endParaRPr lang="ru-RU" sz="1800" b="1" i="1" dirty="0" smtClean="0">
              <a:solidFill>
                <a:schemeClr val="tx1"/>
              </a:solidFill>
            </a:endParaRPr>
          </a:p>
          <a:p>
            <a:pPr marL="640080" lvl="1" indent="-246888" algn="just" fontAlgn="auto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dirty="0" smtClean="0">
                <a:solidFill>
                  <a:schemeClr val="tx1"/>
                </a:solidFill>
              </a:rPr>
              <a:t>Если </a:t>
            </a:r>
            <a:r>
              <a:rPr lang="ru-RU" b="1" i="1" dirty="0" smtClean="0">
                <a:solidFill>
                  <a:schemeClr val="tx1"/>
                </a:solidFill>
              </a:rPr>
              <a:t>сумма модулей равна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расстоянию</a:t>
            </a:r>
            <a:r>
              <a:rPr lang="ru-RU" dirty="0" smtClean="0">
                <a:solidFill>
                  <a:schemeClr val="tx1"/>
                </a:solidFill>
              </a:rPr>
              <a:t> между двумя точками, то </a:t>
            </a:r>
            <a:r>
              <a:rPr lang="ru-RU" b="1" i="1" dirty="0" smtClean="0">
                <a:solidFill>
                  <a:schemeClr val="tx1"/>
                </a:solidFill>
              </a:rPr>
              <a:t>уравнение имеет множество решений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b="1" i="1" dirty="0" smtClean="0">
                <a:solidFill>
                  <a:schemeClr val="tx1"/>
                </a:solidFill>
              </a:rPr>
              <a:t>которые принадлежат отрезку между точками </a:t>
            </a:r>
          </a:p>
          <a:p>
            <a:pPr marL="640080" lvl="1" indent="-246888" algn="just"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                                           </a:t>
            </a:r>
            <a:r>
              <a:rPr lang="en-US" sz="3000" b="1" i="1" dirty="0" smtClean="0">
                <a:solidFill>
                  <a:schemeClr val="tx1"/>
                </a:solidFill>
              </a:rPr>
              <a:t>[ a</a:t>
            </a:r>
            <a:r>
              <a:rPr lang="ru-RU" sz="3000" b="1" i="1" dirty="0" smtClean="0">
                <a:solidFill>
                  <a:schemeClr val="tx1"/>
                </a:solidFill>
              </a:rPr>
              <a:t>; в</a:t>
            </a:r>
            <a:r>
              <a:rPr lang="en-US" sz="3000" b="1" i="1" dirty="0" smtClean="0">
                <a:solidFill>
                  <a:schemeClr val="tx1"/>
                </a:solidFill>
              </a:rPr>
              <a:t> ]</a:t>
            </a:r>
            <a:r>
              <a:rPr lang="ru-RU" sz="3000" b="1" i="1" dirty="0" smtClean="0">
                <a:solidFill>
                  <a:schemeClr val="tx1"/>
                </a:solidFill>
              </a:rPr>
              <a:t>.</a:t>
            </a:r>
          </a:p>
          <a:p>
            <a:pPr marL="640080" lvl="1" indent="-246888" algn="just" fontAlgn="auto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dirty="0" smtClean="0">
                <a:solidFill>
                  <a:schemeClr val="tx1"/>
                </a:solidFill>
              </a:rPr>
              <a:t>Если </a:t>
            </a:r>
            <a:r>
              <a:rPr lang="ru-RU" b="1" i="1" dirty="0" smtClean="0">
                <a:solidFill>
                  <a:schemeClr val="tx1"/>
                </a:solidFill>
              </a:rPr>
              <a:t>расстояние </a:t>
            </a:r>
            <a:r>
              <a:rPr lang="ru-RU" dirty="0" smtClean="0">
                <a:solidFill>
                  <a:schemeClr val="tx1"/>
                </a:solidFill>
              </a:rPr>
              <a:t>между двумя точками </a:t>
            </a:r>
            <a:r>
              <a:rPr lang="ru-RU" b="1" i="1" dirty="0" smtClean="0">
                <a:solidFill>
                  <a:schemeClr val="tx1"/>
                </a:solidFill>
              </a:rPr>
              <a:t>меньше суммы  модулей</a:t>
            </a:r>
            <a:r>
              <a:rPr lang="ru-RU" dirty="0" smtClean="0">
                <a:solidFill>
                  <a:schemeClr val="tx1"/>
                </a:solidFill>
              </a:rPr>
              <a:t>, то </a:t>
            </a:r>
            <a:r>
              <a:rPr lang="ru-RU" b="1" i="1" dirty="0" smtClean="0">
                <a:solidFill>
                  <a:schemeClr val="tx1"/>
                </a:solidFill>
              </a:rPr>
              <a:t>решений нет.</a:t>
            </a:r>
            <a:endParaRPr lang="ru-RU" sz="1800" b="1" i="1" dirty="0" smtClean="0">
              <a:solidFill>
                <a:schemeClr val="tx1"/>
              </a:solidFill>
            </a:endParaRPr>
          </a:p>
          <a:p>
            <a:pPr marL="274320" indent="-274320" algn="just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642942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           </a:t>
            </a:r>
            <a:r>
              <a:rPr lang="ru-RU" b="1" i="1" dirty="0" smtClean="0">
                <a:solidFill>
                  <a:schemeClr val="tx1"/>
                </a:solidFill>
              </a:rPr>
              <a:t>Домашняя работа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1571625"/>
            <a:ext cx="8229600" cy="4929188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5100" b="1" dirty="0" smtClean="0"/>
              <a:t>   </a:t>
            </a:r>
            <a:r>
              <a:rPr lang="ru-RU" sz="9800" b="1" i="1" dirty="0" smtClean="0">
                <a:solidFill>
                  <a:srgbClr val="7030A0"/>
                </a:solidFill>
              </a:rPr>
              <a:t>Решить </a:t>
            </a:r>
            <a:r>
              <a:rPr lang="ru-RU" sz="9800" dirty="0" smtClean="0"/>
              <a:t> уравнения</a:t>
            </a:r>
          </a:p>
          <a:p>
            <a:pPr lvl="0"/>
            <a:r>
              <a:rPr lang="ru-RU" sz="9800" dirty="0" smtClean="0"/>
              <a:t>|х-13|=8</a:t>
            </a:r>
          </a:p>
          <a:p>
            <a:pPr lvl="0"/>
            <a:r>
              <a:rPr lang="ru-RU" sz="9800" dirty="0" smtClean="0"/>
              <a:t>|х-28|=|х+14|</a:t>
            </a:r>
          </a:p>
          <a:p>
            <a:pPr lvl="0"/>
            <a:r>
              <a:rPr lang="ru-RU" sz="9800" dirty="0" smtClean="0"/>
              <a:t>|х-10|+|х-36|=26</a:t>
            </a:r>
          </a:p>
          <a:p>
            <a:r>
              <a:rPr lang="ru-RU" sz="9800" dirty="0" smtClean="0"/>
              <a:t> </a:t>
            </a:r>
            <a:r>
              <a:rPr lang="ru-RU" sz="9000" dirty="0" smtClean="0"/>
              <a:t>Найти произведение целых корней уравнения</a:t>
            </a:r>
          </a:p>
          <a:p>
            <a:pPr>
              <a:buNone/>
            </a:pPr>
            <a:r>
              <a:rPr lang="ru-RU" sz="9000" dirty="0" smtClean="0"/>
              <a:t>         </a:t>
            </a:r>
            <a:r>
              <a:rPr lang="ru-RU" sz="9000" dirty="0" err="1" smtClean="0"/>
              <a:t>√</a:t>
            </a:r>
            <a:r>
              <a:rPr lang="ru-RU" sz="9000" dirty="0" smtClean="0"/>
              <a:t>(х</a:t>
            </a:r>
            <a:r>
              <a:rPr lang="ru-RU" sz="9000" baseline="30000" dirty="0" smtClean="0"/>
              <a:t>2</a:t>
            </a:r>
            <a:r>
              <a:rPr lang="ru-RU" sz="9000" dirty="0" smtClean="0"/>
              <a:t> + 6х + 9) + </a:t>
            </a:r>
            <a:r>
              <a:rPr lang="ru-RU" sz="9000" dirty="0" err="1" smtClean="0"/>
              <a:t>√</a:t>
            </a:r>
            <a:r>
              <a:rPr lang="ru-RU" sz="9000" dirty="0" smtClean="0"/>
              <a:t>(х</a:t>
            </a:r>
            <a:r>
              <a:rPr lang="ru-RU" sz="9000" baseline="30000" dirty="0" smtClean="0"/>
              <a:t>2</a:t>
            </a:r>
            <a:r>
              <a:rPr lang="ru-RU" sz="9000" dirty="0" smtClean="0"/>
              <a:t> + 2х + 1) = 2</a:t>
            </a:r>
          </a:p>
          <a:p>
            <a:pPr>
              <a:buNone/>
            </a:pPr>
            <a:endParaRPr lang="ru-RU" sz="98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b="1" i="1" dirty="0" smtClean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b="1" i="1" dirty="0" smtClean="0">
              <a:solidFill>
                <a:srgbClr val="002060"/>
              </a:solidFill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1100" b="1" i="1" dirty="0" smtClean="0">
                <a:solidFill>
                  <a:srgbClr val="C00000"/>
                </a:solidFill>
              </a:rPr>
              <a:t>     </a:t>
            </a:r>
            <a:endParaRPr lang="ru-RU" sz="111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dirty="0" smtClean="0"/>
              <a:t>Анкета самоанализа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071546"/>
          <a:ext cx="8429684" cy="5446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842"/>
                <a:gridCol w="4214842"/>
              </a:tblGrid>
              <a:tr h="508552">
                <a:tc>
                  <a:txBody>
                    <a:bodyPr/>
                    <a:lstStyle/>
                    <a:p>
                      <a:pPr lvl="0"/>
                      <a:r>
                        <a:rPr lang="ru-RU" sz="3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уроке я работал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активно / пассивно</a:t>
                      </a:r>
                      <a:endParaRPr lang="ru-RU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855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Своей работой на</a:t>
                      </a:r>
                      <a:r>
                        <a:rPr lang="ru-RU" sz="3200" baseline="0" dirty="0" smtClean="0"/>
                        <a:t> уроке я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доволен / не доволен</a:t>
                      </a:r>
                      <a:endParaRPr lang="ru-RU" sz="3200" dirty="0"/>
                    </a:p>
                  </a:txBody>
                  <a:tcPr/>
                </a:tc>
              </a:tr>
              <a:tr h="50855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Урок мне показался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коротким / длинным</a:t>
                      </a:r>
                      <a:endParaRPr lang="ru-RU" sz="3200" dirty="0"/>
                    </a:p>
                  </a:txBody>
                  <a:tcPr/>
                </a:tc>
              </a:tr>
              <a:tr h="50855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За урок я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устал / </a:t>
                      </a:r>
                      <a:r>
                        <a:rPr lang="ru-RU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устал</a:t>
                      </a:r>
                      <a:endParaRPr lang="ru-RU" sz="3200" dirty="0"/>
                    </a:p>
                  </a:txBody>
                  <a:tcPr/>
                </a:tc>
              </a:tr>
              <a:tr h="50855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Мое настроение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стало лучше / стало хуже</a:t>
                      </a:r>
                      <a:endParaRPr lang="ru-RU" sz="3200" dirty="0"/>
                    </a:p>
                  </a:txBody>
                  <a:tcPr/>
                </a:tc>
              </a:tr>
              <a:tr h="87777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Материал</a:t>
                      </a:r>
                      <a:r>
                        <a:rPr lang="ru-RU" sz="3200" baseline="0" dirty="0" smtClean="0"/>
                        <a:t> урока мне был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понятен / не понятен</a:t>
                      </a:r>
                    </a:p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полезен / бесполезен</a:t>
                      </a:r>
                    </a:p>
                  </a:txBody>
                  <a:tcPr/>
                </a:tc>
              </a:tr>
              <a:tr h="5085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01122" cy="714380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        </a:t>
            </a:r>
            <a:r>
              <a:rPr lang="ru-RU" b="1" i="1" dirty="0" smtClean="0">
                <a:solidFill>
                  <a:schemeClr val="tx1"/>
                </a:solidFill>
              </a:rPr>
              <a:t>П </a:t>
            </a:r>
            <a:r>
              <a:rPr lang="ru-RU" b="1" i="1" dirty="0" err="1" smtClean="0">
                <a:solidFill>
                  <a:schemeClr val="tx1"/>
                </a:solidFill>
              </a:rPr>
              <a:t>р</a:t>
            </a:r>
            <a:r>
              <a:rPr lang="ru-RU" b="1" i="1" dirty="0" smtClean="0">
                <a:solidFill>
                  <a:schemeClr val="tx1"/>
                </a:solidFill>
              </a:rPr>
              <a:t> о в е </a:t>
            </a:r>
            <a:r>
              <a:rPr lang="ru-RU" b="1" i="1" dirty="0" err="1" smtClean="0">
                <a:solidFill>
                  <a:schemeClr val="tx1"/>
                </a:solidFill>
              </a:rPr>
              <a:t>р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ь</a:t>
            </a:r>
            <a:r>
              <a:rPr lang="ru-RU" b="1" i="1" dirty="0" smtClean="0">
                <a:solidFill>
                  <a:schemeClr val="tx1"/>
                </a:solidFill>
              </a:rPr>
              <a:t>     с е б я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500188"/>
            <a:ext cx="8429625" cy="4818062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Сколько решений может иметь уравнение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i="1" dirty="0" smtClean="0">
                <a:solidFill>
                  <a:schemeClr val="tx1"/>
                </a:solidFill>
              </a:rPr>
              <a:t>                         | х-4 | = а,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                 в зависимости от значений а?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i="1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                                  Ответ: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а) Если  </a:t>
            </a:r>
            <a:r>
              <a:rPr lang="ru-RU" b="1" i="1" dirty="0" smtClean="0">
                <a:solidFill>
                  <a:schemeClr val="tx1"/>
                </a:solidFill>
              </a:rPr>
              <a:t>а=0</a:t>
            </a:r>
            <a:r>
              <a:rPr lang="ru-RU" dirty="0" smtClean="0">
                <a:solidFill>
                  <a:schemeClr val="tx1"/>
                </a:solidFill>
              </a:rPr>
              <a:t>,  то уравнение имеет одно решение; 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б) Если  </a:t>
            </a:r>
            <a:r>
              <a:rPr lang="ru-RU" b="1" i="1" dirty="0" smtClean="0">
                <a:solidFill>
                  <a:schemeClr val="tx1"/>
                </a:solidFill>
              </a:rPr>
              <a:t>а</a:t>
            </a:r>
            <a:r>
              <a:rPr lang="ru-RU" i="1" dirty="0" smtClean="0">
                <a:solidFill>
                  <a:schemeClr val="tx1"/>
                </a:solidFill>
              </a:rPr>
              <a:t>&gt;0</a:t>
            </a:r>
            <a:r>
              <a:rPr lang="ru-RU" dirty="0" smtClean="0">
                <a:solidFill>
                  <a:schemeClr val="tx1"/>
                </a:solidFill>
              </a:rPr>
              <a:t>,  то уравнение имеет </a:t>
            </a:r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 корня,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в) Если  </a:t>
            </a:r>
            <a:r>
              <a:rPr lang="ru-RU" b="1" i="1" dirty="0" smtClean="0">
                <a:solidFill>
                  <a:schemeClr val="tx1"/>
                </a:solidFill>
              </a:rPr>
              <a:t>а</a:t>
            </a:r>
            <a:r>
              <a:rPr lang="ru-RU" dirty="0" smtClean="0">
                <a:solidFill>
                  <a:schemeClr val="tx1"/>
                </a:solidFill>
              </a:rPr>
              <a:t>&lt;0,  то уравнение </a:t>
            </a:r>
            <a:r>
              <a:rPr lang="ru-RU" b="1" i="1" dirty="0" smtClean="0">
                <a:solidFill>
                  <a:schemeClr val="tx1"/>
                </a:solidFill>
              </a:rPr>
              <a:t>не имеет </a:t>
            </a:r>
            <a:r>
              <a:rPr lang="ru-RU" i="1" dirty="0" smtClean="0">
                <a:solidFill>
                  <a:schemeClr val="tx1"/>
                </a:solidFill>
              </a:rPr>
              <a:t>корней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1749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6000750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501122" cy="928694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        </a:t>
            </a:r>
            <a:r>
              <a:rPr lang="ru-RU" b="1" i="1" dirty="0" smtClean="0">
                <a:solidFill>
                  <a:schemeClr val="tx1"/>
                </a:solidFill>
              </a:rPr>
              <a:t>П </a:t>
            </a:r>
            <a:r>
              <a:rPr lang="ru-RU" b="1" i="1" dirty="0" err="1" smtClean="0">
                <a:solidFill>
                  <a:schemeClr val="tx1"/>
                </a:solidFill>
              </a:rPr>
              <a:t>р</a:t>
            </a:r>
            <a:r>
              <a:rPr lang="ru-RU" b="1" i="1" dirty="0" smtClean="0">
                <a:solidFill>
                  <a:schemeClr val="tx1"/>
                </a:solidFill>
              </a:rPr>
              <a:t> о в е </a:t>
            </a:r>
            <a:r>
              <a:rPr lang="ru-RU" b="1" i="1" dirty="0" err="1" smtClean="0">
                <a:solidFill>
                  <a:schemeClr val="tx1"/>
                </a:solidFill>
              </a:rPr>
              <a:t>р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ь</a:t>
            </a:r>
            <a:r>
              <a:rPr lang="ru-RU" b="1" i="1" dirty="0" smtClean="0">
                <a:solidFill>
                  <a:schemeClr val="tx1"/>
                </a:solidFill>
              </a:rPr>
              <a:t>     с е б я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928813"/>
            <a:ext cx="8286750" cy="4389437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rgbClr val="7030A0"/>
                </a:solidFill>
              </a:rPr>
              <a:t>          </a:t>
            </a:r>
            <a:r>
              <a:rPr lang="ru-RU" b="1" i="1" dirty="0" smtClean="0">
                <a:solidFill>
                  <a:schemeClr val="tx1"/>
                </a:solidFill>
              </a:rPr>
              <a:t>Сколько решений может иметь уравнение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i="1" dirty="0" smtClean="0">
                <a:solidFill>
                  <a:schemeClr val="tx1"/>
                </a:solidFill>
              </a:rPr>
              <a:t>                         | х+3 | +| х-1 | = а,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                 в зависимости от значений а?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i="1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                                  Ответ: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а) Если  </a:t>
            </a:r>
            <a:r>
              <a:rPr lang="ru-RU" b="1" i="1" dirty="0" smtClean="0">
                <a:solidFill>
                  <a:schemeClr val="tx1"/>
                </a:solidFill>
              </a:rPr>
              <a:t>а=4</a:t>
            </a:r>
            <a:r>
              <a:rPr lang="ru-RU" dirty="0" smtClean="0">
                <a:solidFill>
                  <a:schemeClr val="tx1"/>
                </a:solidFill>
              </a:rPr>
              <a:t>,  то уравнение имеет множество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          решений – отрезок   </a:t>
            </a:r>
            <a:r>
              <a:rPr lang="ru-RU" b="1" dirty="0" smtClean="0">
                <a:solidFill>
                  <a:schemeClr val="tx1"/>
                </a:solidFill>
              </a:rPr>
              <a:t>[-3;1] 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б) Если  </a:t>
            </a:r>
            <a:r>
              <a:rPr lang="ru-RU" b="1" i="1" dirty="0" smtClean="0">
                <a:solidFill>
                  <a:schemeClr val="tx1"/>
                </a:solidFill>
              </a:rPr>
              <a:t>а</a:t>
            </a:r>
            <a:r>
              <a:rPr lang="ru-RU" i="1" dirty="0" smtClean="0">
                <a:solidFill>
                  <a:schemeClr val="tx1"/>
                </a:solidFill>
              </a:rPr>
              <a:t>&gt;4</a:t>
            </a:r>
            <a:r>
              <a:rPr lang="ru-RU" dirty="0" smtClean="0">
                <a:solidFill>
                  <a:schemeClr val="tx1"/>
                </a:solidFill>
              </a:rPr>
              <a:t>,  то уравнение имеет </a:t>
            </a:r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 корня,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в) Если  </a:t>
            </a:r>
            <a:r>
              <a:rPr lang="ru-RU" b="1" i="1" dirty="0" smtClean="0">
                <a:solidFill>
                  <a:schemeClr val="tx1"/>
                </a:solidFill>
              </a:rPr>
              <a:t>а</a:t>
            </a:r>
            <a:r>
              <a:rPr lang="ru-RU" dirty="0" smtClean="0">
                <a:solidFill>
                  <a:schemeClr val="tx1"/>
                </a:solidFill>
              </a:rPr>
              <a:t>&lt;4,  то уравнение </a:t>
            </a:r>
            <a:r>
              <a:rPr lang="ru-RU" b="1" i="1" dirty="0" smtClean="0">
                <a:solidFill>
                  <a:schemeClr val="tx1"/>
                </a:solidFill>
              </a:rPr>
              <a:t>не имеет </a:t>
            </a:r>
            <a:r>
              <a:rPr lang="ru-RU" i="1" dirty="0" smtClean="0">
                <a:solidFill>
                  <a:schemeClr val="tx1"/>
                </a:solidFill>
              </a:rPr>
              <a:t>корней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3797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6000750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501122" cy="928694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        </a:t>
            </a:r>
            <a:r>
              <a:rPr lang="ru-RU" b="1" i="1" dirty="0" smtClean="0">
                <a:solidFill>
                  <a:schemeClr val="tx1"/>
                </a:solidFill>
              </a:rPr>
              <a:t>П </a:t>
            </a:r>
            <a:r>
              <a:rPr lang="ru-RU" b="1" i="1" dirty="0" err="1" smtClean="0">
                <a:solidFill>
                  <a:schemeClr val="tx1"/>
                </a:solidFill>
              </a:rPr>
              <a:t>р</a:t>
            </a:r>
            <a:r>
              <a:rPr lang="ru-RU" b="1" i="1" dirty="0" smtClean="0">
                <a:solidFill>
                  <a:schemeClr val="tx1"/>
                </a:solidFill>
              </a:rPr>
              <a:t> о в е </a:t>
            </a:r>
            <a:r>
              <a:rPr lang="ru-RU" b="1" i="1" dirty="0" err="1" smtClean="0">
                <a:solidFill>
                  <a:schemeClr val="tx1"/>
                </a:solidFill>
              </a:rPr>
              <a:t>р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ь</a:t>
            </a:r>
            <a:r>
              <a:rPr lang="ru-RU" b="1" i="1" dirty="0" smtClean="0">
                <a:solidFill>
                  <a:schemeClr val="tx1"/>
                </a:solidFill>
              </a:rPr>
              <a:t>     с е б я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928813"/>
            <a:ext cx="8286750" cy="4389437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rgbClr val="7030A0"/>
                </a:solidFill>
              </a:rPr>
              <a:t>          </a:t>
            </a:r>
            <a:r>
              <a:rPr lang="ru-RU" b="1" i="1" dirty="0" smtClean="0">
                <a:solidFill>
                  <a:schemeClr val="tx1"/>
                </a:solidFill>
              </a:rPr>
              <a:t>Сколько решений может иметь уравнение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i="1" dirty="0" smtClean="0">
                <a:solidFill>
                  <a:schemeClr val="tx1"/>
                </a:solidFill>
              </a:rPr>
              <a:t>                         | х+3 | -| х-1 | = а,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                 при положительных  значениях а?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i="1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                                  Ответ: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а) если  </a:t>
            </a:r>
            <a:r>
              <a:rPr lang="ru-RU" b="1" i="1" dirty="0" smtClean="0">
                <a:solidFill>
                  <a:schemeClr val="tx1"/>
                </a:solidFill>
              </a:rPr>
              <a:t>а = 4</a:t>
            </a:r>
            <a:r>
              <a:rPr lang="ru-RU" dirty="0" smtClean="0">
                <a:solidFill>
                  <a:schemeClr val="tx1"/>
                </a:solidFill>
              </a:rPr>
              <a:t>,  то уравнение имеет множество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          решений </a:t>
            </a:r>
            <a:r>
              <a:rPr lang="ru-RU" b="1" dirty="0" smtClean="0">
                <a:solidFill>
                  <a:schemeClr val="tx1"/>
                </a:solidFill>
              </a:rPr>
              <a:t>–[1; +∞) 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б) если  0 &lt; </a:t>
            </a:r>
            <a:r>
              <a:rPr lang="ru-RU" b="1" i="1" dirty="0" smtClean="0">
                <a:solidFill>
                  <a:schemeClr val="tx1"/>
                </a:solidFill>
              </a:rPr>
              <a:t>а </a:t>
            </a:r>
            <a:r>
              <a:rPr lang="ru-RU" i="1" dirty="0" smtClean="0">
                <a:solidFill>
                  <a:schemeClr val="tx1"/>
                </a:solidFill>
              </a:rPr>
              <a:t>&lt; 4</a:t>
            </a:r>
            <a:r>
              <a:rPr lang="ru-RU" dirty="0" smtClean="0">
                <a:solidFill>
                  <a:schemeClr val="tx1"/>
                </a:solidFill>
              </a:rPr>
              <a:t>,  то уравнение имеет </a:t>
            </a:r>
            <a:r>
              <a:rPr lang="ru-RU" sz="3200" b="1" dirty="0" smtClean="0">
                <a:solidFill>
                  <a:schemeClr val="tx1"/>
                </a:solidFill>
              </a:rPr>
              <a:t>1</a:t>
            </a:r>
            <a:r>
              <a:rPr lang="ru-RU" dirty="0" smtClean="0">
                <a:solidFill>
                  <a:schemeClr val="tx1"/>
                </a:solidFill>
              </a:rPr>
              <a:t> решение, которое лежит внутри отрезка  </a:t>
            </a:r>
            <a:r>
              <a:rPr lang="ru-RU" b="1" dirty="0" smtClean="0">
                <a:solidFill>
                  <a:schemeClr val="tx1"/>
                </a:solidFill>
              </a:rPr>
              <a:t>[-3;1],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в) если  </a:t>
            </a:r>
            <a:r>
              <a:rPr lang="ru-RU" b="1" i="1" dirty="0" smtClean="0">
                <a:solidFill>
                  <a:schemeClr val="tx1"/>
                </a:solidFill>
              </a:rPr>
              <a:t>а </a:t>
            </a:r>
            <a:r>
              <a:rPr lang="ru-RU" dirty="0" smtClean="0">
                <a:solidFill>
                  <a:schemeClr val="tx1"/>
                </a:solidFill>
              </a:rPr>
              <a:t>&gt; 4,  то уравнение </a:t>
            </a:r>
            <a:r>
              <a:rPr lang="ru-RU" b="1" i="1" dirty="0" smtClean="0">
                <a:solidFill>
                  <a:schemeClr val="tx1"/>
                </a:solidFill>
              </a:rPr>
              <a:t>не имеет </a:t>
            </a:r>
            <a:r>
              <a:rPr lang="ru-RU" i="1" dirty="0" smtClean="0">
                <a:solidFill>
                  <a:schemeClr val="tx1"/>
                </a:solidFill>
              </a:rPr>
              <a:t>решений.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5845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6000750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smtClean="0">
                <a:solidFill>
                  <a:schemeClr val="tx1"/>
                </a:solidFill>
              </a:rPr>
              <a:t>Решение уравнения  </a:t>
            </a:r>
            <a:r>
              <a:rPr lang="ru-RU" sz="4000" b="1" dirty="0" err="1" smtClean="0">
                <a:solidFill>
                  <a:schemeClr val="tx1"/>
                </a:solidFill>
              </a:rPr>
              <a:t>|х</a:t>
            </a:r>
            <a:r>
              <a:rPr lang="ru-RU" sz="4000" b="1" dirty="0" smtClean="0">
                <a:solidFill>
                  <a:schemeClr val="tx1"/>
                </a:solidFill>
              </a:rPr>
              <a:t> - 2|=3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714500"/>
            <a:ext cx="8358188" cy="4500563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chemeClr val="tx1"/>
                </a:solidFill>
              </a:rPr>
              <a:t>Решить уравнение</a:t>
            </a:r>
            <a:r>
              <a:rPr lang="ru-RU" sz="3200" b="1" dirty="0" smtClean="0">
                <a:solidFill>
                  <a:schemeClr val="tx1"/>
                </a:solidFill>
              </a:rPr>
              <a:t>:      </a:t>
            </a:r>
            <a:r>
              <a:rPr lang="en-US" sz="3200" b="1" dirty="0" smtClean="0">
                <a:solidFill>
                  <a:schemeClr val="tx1"/>
                </a:solidFill>
              </a:rPr>
              <a:t>|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х</a:t>
            </a:r>
            <a:r>
              <a:rPr lang="ru-RU" sz="3200" b="1" dirty="0" smtClean="0">
                <a:solidFill>
                  <a:schemeClr val="tx1"/>
                </a:solidFill>
              </a:rPr>
              <a:t> – </a:t>
            </a:r>
            <a:r>
              <a:rPr lang="ru-RU" sz="3200" b="1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|</a:t>
            </a:r>
            <a:r>
              <a:rPr lang="ru-RU" sz="3200" b="1" dirty="0" smtClean="0">
                <a:solidFill>
                  <a:schemeClr val="tx1"/>
                </a:solidFill>
              </a:rPr>
              <a:t>     </a:t>
            </a:r>
            <a:r>
              <a:rPr lang="ru-RU" sz="3200" b="1" dirty="0" smtClean="0">
                <a:solidFill>
                  <a:schemeClr val="tx1"/>
                </a:solidFill>
              </a:rPr>
              <a:t>= 3,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 значит найти на координатной прямой такие точки </a:t>
            </a:r>
            <a:r>
              <a:rPr lang="ru-RU" sz="3600" dirty="0" err="1" smtClean="0">
                <a:solidFill>
                  <a:schemeClr val="tx1"/>
                </a:solidFill>
              </a:rPr>
              <a:t>х</a:t>
            </a:r>
            <a:r>
              <a:rPr lang="ru-RU" dirty="0" smtClean="0">
                <a:solidFill>
                  <a:schemeClr val="tx1"/>
                </a:solidFill>
              </a:rPr>
              <a:t>, которые удовлетворяют условию  </a:t>
            </a:r>
            <a:r>
              <a:rPr lang="ru-RU" b="1" dirty="0" err="1" smtClean="0">
                <a:solidFill>
                  <a:schemeClr val="tx1"/>
                </a:solidFill>
              </a:rPr>
              <a:t>ρ </a:t>
            </a:r>
            <a:r>
              <a:rPr lang="ru-RU" b="1" dirty="0" smtClean="0">
                <a:solidFill>
                  <a:schemeClr val="tx1"/>
                </a:solidFill>
              </a:rPr>
              <a:t>(х;2)= 3; </a:t>
            </a:r>
            <a:r>
              <a:rPr lang="ru-RU" b="1" u="sng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другими словами удалены от точки с координатой </a:t>
            </a:r>
            <a:r>
              <a:rPr lang="ru-RU" sz="3200" b="1" dirty="0" smtClean="0">
                <a:solidFill>
                  <a:schemeClr val="tx1"/>
                </a:solidFill>
              </a:rPr>
              <a:t>2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на расстояние </a:t>
            </a:r>
            <a:r>
              <a:rPr lang="ru-RU" b="1" dirty="0" smtClean="0">
                <a:solidFill>
                  <a:schemeClr val="tx1"/>
                </a:solidFill>
              </a:rPr>
              <a:t>3.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300" dirty="0" smtClean="0"/>
              <a:t>     Ответ:  -1;  </a:t>
            </a:r>
            <a:r>
              <a:rPr lang="en-US" sz="4300" dirty="0" smtClean="0"/>
              <a:t>5</a:t>
            </a:r>
            <a:r>
              <a:rPr lang="ru-RU" sz="4300" dirty="0" smtClean="0"/>
              <a:t>.</a:t>
            </a:r>
            <a:endParaRPr lang="ru-RU" sz="43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5400000">
            <a:off x="3606007" y="4536281"/>
            <a:ext cx="21590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143000" y="4572000"/>
            <a:ext cx="692943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2286000" y="450056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4214813" y="4500563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6215063" y="450056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071688" y="4429125"/>
            <a:ext cx="514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latin typeface="Constantia" pitchFamily="18" charset="0"/>
              </a:rPr>
              <a:t>-1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072188" y="3929063"/>
            <a:ext cx="431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latin typeface="Constantia" pitchFamily="18" charset="0"/>
              </a:rPr>
              <a:t>х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143625" y="4500563"/>
            <a:ext cx="352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onstantia" pitchFamily="18" charset="0"/>
              </a:rPr>
              <a:t>5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143125" y="3929063"/>
            <a:ext cx="431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latin typeface="Constantia" pitchFamily="18" charset="0"/>
              </a:rPr>
              <a:t>х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071938" y="3929063"/>
            <a:ext cx="384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onstantia" pitchFamily="18" charset="0"/>
              </a:rPr>
              <a:t>2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358188" y="4286250"/>
            <a:ext cx="431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latin typeface="Constantia" pitchFamily="18" charset="0"/>
              </a:rPr>
              <a:t>х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rot="5400000">
            <a:off x="2964656" y="4536282"/>
            <a:ext cx="2143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4894262" y="4535488"/>
            <a:ext cx="214313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5608637" y="4535488"/>
            <a:ext cx="214313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Левая фигурная скобка 45"/>
          <p:cNvSpPr/>
          <p:nvPr/>
        </p:nvSpPr>
        <p:spPr>
          <a:xfrm rot="16200000">
            <a:off x="5107782" y="4036218"/>
            <a:ext cx="285750" cy="192881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Левая фигурная скобка 47"/>
          <p:cNvSpPr/>
          <p:nvPr/>
        </p:nvSpPr>
        <p:spPr>
          <a:xfrm rot="16200000">
            <a:off x="3178969" y="4036219"/>
            <a:ext cx="285750" cy="19288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3214688" y="5000625"/>
            <a:ext cx="325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onstantia" pitchFamily="18" charset="0"/>
              </a:rPr>
              <a:t>3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5072063" y="5000625"/>
            <a:ext cx="325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onstantia" pitchFamily="18" charset="0"/>
              </a:rPr>
              <a:t>3</a:t>
            </a:r>
          </a:p>
        </p:txBody>
      </p:sp>
      <p:pic>
        <p:nvPicPr>
          <p:cNvPr id="37913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6000750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50" grpId="0"/>
      <p:bldP spid="5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0" y="19050"/>
          <a:ext cx="9144000" cy="6838950"/>
        </p:xfrm>
        <a:graphic>
          <a:graphicData uri="http://schemas.openxmlformats.org/presentationml/2006/ole">
            <p:oleObj spid="_x0000_s1025" name="Слайд" r:id="rId3" imgW="4550542" imgH="3410762" progId="PowerPoint.Slide.12">
              <p:embed/>
            </p:oleObj>
          </a:graphicData>
        </a:graphic>
      </p:graphicFrame>
      <p:pic>
        <p:nvPicPr>
          <p:cNvPr id="1027" name="Picture 14" descr="5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00938" y="6000750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14356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500042"/>
            <a:ext cx="77153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Вспомним: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Модуль числа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равен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больше или равно нулю и равен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меньше нуля.</a:t>
            </a:r>
            <a:endParaRPr lang="ru-RU" sz="4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   Из определения следует, что для любого действительного числа a: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        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а, если а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&gt;0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                      |a|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   0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, если а=0,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	             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-а, если а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&lt;0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AutoShape 5"/>
          <p:cNvSpPr>
            <a:spLocks/>
          </p:cNvSpPr>
          <p:nvPr/>
        </p:nvSpPr>
        <p:spPr bwMode="auto">
          <a:xfrm>
            <a:off x="4286248" y="4643446"/>
            <a:ext cx="285752" cy="1214446"/>
          </a:xfrm>
          <a:prstGeom prst="leftBrace">
            <a:avLst>
              <a:gd name="adj1" fmla="val 62963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358246" cy="785818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rgbClr val="7030A0"/>
                </a:solidFill>
              </a:rPr>
              <a:t/>
            </a:r>
            <a:br>
              <a:rPr lang="ru-RU" sz="9600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smtClean="0">
                <a:solidFill>
                  <a:schemeClr val="tx1"/>
                </a:solidFill>
              </a:rPr>
              <a:t>Решение уравнения  </a:t>
            </a:r>
            <a:r>
              <a:rPr lang="ru-RU" sz="4000" b="1" dirty="0" smtClean="0">
                <a:solidFill>
                  <a:schemeClr val="tx1"/>
                </a:solidFill>
              </a:rPr>
              <a:t>|х-3|+|х-1|=5</a:t>
            </a:r>
            <a:r>
              <a:rPr lang="ru-RU" sz="4000" dirty="0" smtClean="0">
                <a:solidFill>
                  <a:schemeClr val="tx1"/>
                </a:solidFill>
              </a:rPr>
              <a:t>            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928688"/>
            <a:ext cx="8215313" cy="5572125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dirty="0" smtClean="0">
                <a:solidFill>
                  <a:srgbClr val="000000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| </a:t>
            </a:r>
            <a:r>
              <a:rPr lang="ru-RU" sz="2800" b="1" dirty="0" err="1" smtClean="0">
                <a:solidFill>
                  <a:schemeClr val="tx1"/>
                </a:solidFill>
              </a:rPr>
              <a:t>х</a:t>
            </a:r>
            <a:r>
              <a:rPr lang="ru-RU" sz="2800" b="1" dirty="0" smtClean="0">
                <a:solidFill>
                  <a:schemeClr val="tx1"/>
                </a:solidFill>
              </a:rPr>
              <a:t> - 3 | =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b="1" i="1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ρ 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 </a:t>
            </a:r>
            <a:r>
              <a:rPr lang="ru-RU" sz="2800" b="1" i="1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3) ;     </a:t>
            </a:r>
            <a:r>
              <a:rPr lang="ru-RU" sz="2800" b="1" dirty="0" smtClean="0">
                <a:solidFill>
                  <a:schemeClr val="tx1"/>
                </a:solidFill>
              </a:rPr>
              <a:t>| </a:t>
            </a:r>
            <a:r>
              <a:rPr lang="ru-RU" sz="2800" b="1" dirty="0" err="1" smtClean="0">
                <a:solidFill>
                  <a:schemeClr val="tx1"/>
                </a:solidFill>
              </a:rPr>
              <a:t>х</a:t>
            </a:r>
            <a:r>
              <a:rPr lang="ru-RU" sz="2800" b="1" dirty="0" smtClean="0">
                <a:solidFill>
                  <a:schemeClr val="tx1"/>
                </a:solidFill>
              </a:rPr>
              <a:t> - 1 | =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  </a:t>
            </a:r>
            <a:r>
              <a:rPr lang="ru-RU" sz="2800" b="1" i="1" dirty="0" err="1" smtClean="0">
                <a:solidFill>
                  <a:schemeClr val="tx1"/>
                </a:solidFill>
                <a:latin typeface="Calibri" pitchFamily="34" charset="0"/>
              </a:rPr>
              <a:t>ρ 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( </a:t>
            </a:r>
            <a:r>
              <a:rPr lang="ru-RU" sz="2800" b="1" i="1" dirty="0" err="1" smtClean="0">
                <a:solidFill>
                  <a:schemeClr val="tx1"/>
                </a:solidFill>
                <a:latin typeface="Calibri" pitchFamily="34" charset="0"/>
              </a:rPr>
              <a:t>x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, 1) 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rgbClr val="000000"/>
                </a:solidFill>
              </a:rPr>
              <a:t>Нужно найти такую точку </a:t>
            </a:r>
            <a:r>
              <a:rPr lang="ru-RU" sz="2400" b="1" dirty="0" smtClean="0">
                <a:solidFill>
                  <a:schemeClr val="tx1"/>
                </a:solidFill>
              </a:rPr>
              <a:t>Х(</a:t>
            </a:r>
            <a:r>
              <a:rPr lang="ru-RU" sz="2400" b="1" dirty="0" err="1" smtClean="0">
                <a:solidFill>
                  <a:schemeClr val="tx1"/>
                </a:solidFill>
              </a:rPr>
              <a:t>х</a:t>
            </a:r>
            <a:r>
              <a:rPr lang="ru-RU" sz="2400" b="1" dirty="0" smtClean="0">
                <a:solidFill>
                  <a:schemeClr val="tx1"/>
                </a:solidFill>
              </a:rPr>
              <a:t>), </a:t>
            </a:r>
          </a:p>
          <a:p>
            <a:pPr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0000"/>
                </a:solidFill>
              </a:rPr>
              <a:t>                          </a:t>
            </a:r>
            <a:r>
              <a:rPr lang="ru-RU" sz="2400" dirty="0" smtClean="0">
                <a:solidFill>
                  <a:srgbClr val="000000"/>
                </a:solidFill>
              </a:rPr>
              <a:t>что </a:t>
            </a:r>
            <a:r>
              <a:rPr lang="ru-RU" sz="2200" b="1" i="1" dirty="0" smtClean="0">
                <a:solidFill>
                  <a:srgbClr val="7030A0"/>
                </a:solidFill>
                <a:latin typeface="Calibri" pitchFamily="34" charset="0"/>
              </a:rPr>
              <a:t>: 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ρ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(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x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, 3 )  +</a:t>
            </a:r>
            <a:r>
              <a:rPr lang="ru-RU" sz="2200" b="1" i="1" dirty="0" smtClean="0">
                <a:solidFill>
                  <a:schemeClr val="tx1"/>
                </a:solidFill>
                <a:latin typeface="Calibri" pitchFamily="34" charset="0"/>
              </a:rPr>
              <a:t> 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ρ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(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x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, 1 )</a:t>
            </a:r>
            <a:r>
              <a:rPr lang="ru-RU" sz="2400" dirty="0" smtClean="0">
                <a:solidFill>
                  <a:schemeClr val="tx1"/>
                </a:solidFill>
              </a:rPr>
              <a:t>  </a:t>
            </a:r>
            <a:r>
              <a:rPr lang="ru-RU" sz="2400" b="1" dirty="0" smtClean="0">
                <a:solidFill>
                  <a:schemeClr val="tx1"/>
                </a:solidFill>
              </a:rPr>
              <a:t>=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</a:rPr>
              <a:t>5.</a:t>
            </a:r>
          </a:p>
          <a:p>
            <a:r>
              <a:rPr lang="ru-RU" sz="2400" b="1" i="1" dirty="0" smtClean="0">
                <a:solidFill>
                  <a:srgbClr val="000000"/>
                </a:solidFill>
              </a:rPr>
              <a:t> </a:t>
            </a:r>
            <a:r>
              <a:rPr lang="ru-RU" sz="2000" b="1" i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ρ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(3, 1) = 2,</a:t>
            </a:r>
            <a:r>
              <a:rPr lang="ru-RU" sz="2400" dirty="0" smtClean="0">
                <a:solidFill>
                  <a:schemeClr val="tx1"/>
                </a:solidFill>
              </a:rPr>
              <a:t>   </a:t>
            </a:r>
            <a:r>
              <a:rPr lang="ru-RU" sz="2400" b="1" dirty="0" smtClean="0">
                <a:solidFill>
                  <a:schemeClr val="tx1"/>
                </a:solidFill>
              </a:rPr>
              <a:t>2 &lt; 5</a:t>
            </a:r>
            <a:r>
              <a:rPr lang="ru-RU" sz="2400" b="1" dirty="0" smtClean="0">
                <a:solidFill>
                  <a:srgbClr val="000000"/>
                </a:solidFill>
              </a:rPr>
              <a:t>, </a:t>
            </a:r>
            <a:r>
              <a:rPr lang="ru-RU" sz="2400" dirty="0" smtClean="0">
                <a:solidFill>
                  <a:srgbClr val="000000"/>
                </a:solidFill>
              </a:rPr>
              <a:t>следовательно, точка с координатой </a:t>
            </a:r>
            <a:r>
              <a:rPr lang="ru-RU" sz="3200" b="1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rgbClr val="000000"/>
                </a:solidFill>
              </a:rPr>
              <a:t> находиться вне отрезка </a:t>
            </a:r>
            <a:r>
              <a:rPr lang="ru-RU" sz="2400" b="1" dirty="0" smtClean="0">
                <a:solidFill>
                  <a:schemeClr val="tx1"/>
                </a:solidFill>
              </a:rPr>
              <a:t>[ 1; 3 ]</a:t>
            </a:r>
            <a:r>
              <a:rPr lang="ru-RU" sz="2400" b="1" dirty="0" smtClean="0">
                <a:solidFill>
                  <a:srgbClr val="000000"/>
                </a:solidFill>
              </a:rPr>
              <a:t> </a:t>
            </a:r>
            <a:r>
              <a:rPr lang="ru-RU" sz="2400" dirty="0" smtClean="0">
                <a:solidFill>
                  <a:srgbClr val="000000"/>
                </a:solidFill>
              </a:rPr>
              <a:t>и </a:t>
            </a:r>
            <a:r>
              <a:rPr lang="ru-RU" sz="2400" b="1" i="1" dirty="0" smtClean="0">
                <a:solidFill>
                  <a:schemeClr val="tx1"/>
                </a:solidFill>
              </a:rPr>
              <a:t>таких точек две.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                             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400" b="1" i="1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400" b="1" i="1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500" dirty="0" smtClean="0">
                <a:solidFill>
                  <a:srgbClr val="000000"/>
                </a:solidFill>
              </a:rPr>
              <a:t>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300" b="1" dirty="0" smtClean="0">
                <a:solidFill>
                  <a:srgbClr val="000000"/>
                </a:solidFill>
              </a:rPr>
              <a:t>                                         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300" b="1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900" b="1" dirty="0" smtClean="0">
                <a:solidFill>
                  <a:srgbClr val="000000"/>
                </a:solidFill>
              </a:rPr>
              <a:t>                                         1              </a:t>
            </a:r>
            <a:r>
              <a:rPr lang="ru-RU" sz="2300" b="1" dirty="0" smtClean="0">
                <a:solidFill>
                  <a:srgbClr val="000000"/>
                </a:solidFill>
              </a:rPr>
              <a:t>3</a:t>
            </a: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ru-RU" sz="15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ru-RU" sz="24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ru-RU" sz="24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ru-RU" sz="24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ru-RU" sz="24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4000" b="1" dirty="0" smtClean="0">
                <a:solidFill>
                  <a:srgbClr val="000000"/>
                </a:solidFill>
              </a:rPr>
              <a:t>                                                      Ответ: [ </a:t>
            </a:r>
            <a:r>
              <a:rPr lang="ru-RU" sz="4000" b="1" dirty="0" smtClean="0">
                <a:solidFill>
                  <a:schemeClr val="tx1"/>
                </a:solidFill>
              </a:rPr>
              <a:t>-0,5;  4,5].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b="1" i="1" dirty="0" smtClean="0">
              <a:solidFill>
                <a:srgbClr val="7030A0"/>
              </a:solidFill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ru-RU" sz="700" i="1" dirty="0" smtClean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i="1" dirty="0" smtClean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700" dirty="0" smtClean="0">
                <a:solidFill>
                  <a:srgbClr val="000000"/>
                </a:solidFill>
              </a:rPr>
              <a:t>                                                     </a:t>
            </a:r>
            <a:r>
              <a:rPr lang="ru-RU" sz="800" dirty="0" smtClean="0">
                <a:solidFill>
                  <a:srgbClr val="000000"/>
                </a:solidFill>
              </a:rPr>
              <a:t>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800" dirty="0" smtClean="0">
                <a:solidFill>
                  <a:srgbClr val="000000"/>
                </a:solidFill>
              </a:rPr>
              <a:t>                                                </a:t>
            </a:r>
            <a:r>
              <a:rPr lang="ru-RU" sz="800" dirty="0" smtClean="0">
                <a:solidFill>
                  <a:srgbClr val="7030A0"/>
                </a:solidFill>
              </a:rPr>
              <a:t>    </a:t>
            </a:r>
            <a:r>
              <a:rPr lang="ru-RU" sz="800" dirty="0" smtClean="0">
                <a:solidFill>
                  <a:srgbClr val="000000"/>
                </a:solidFill>
              </a:rPr>
              <a:t>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800" dirty="0" smtClean="0">
                <a:solidFill>
                  <a:srgbClr val="000000"/>
                </a:solidFill>
              </a:rPr>
              <a:t>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700" dirty="0" smtClean="0">
                <a:solidFill>
                  <a:srgbClr val="000000"/>
                </a:solidFill>
              </a:rPr>
              <a:t>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dirty="0" smtClean="0">
              <a:solidFill>
                <a:srgbClr val="0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785813" y="4143375"/>
            <a:ext cx="51435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 flipV="1">
            <a:off x="1357313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 flipV="1">
            <a:off x="2928938" y="4000500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 flipV="1">
            <a:off x="3929063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 flipV="1">
            <a:off x="5500688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2894013" y="4178300"/>
            <a:ext cx="21431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3894138" y="4178300"/>
            <a:ext cx="21431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143000" y="4143375"/>
            <a:ext cx="78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onstantia" pitchFamily="18" charset="0"/>
              </a:rPr>
              <a:t>-0,5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071563" y="3643313"/>
            <a:ext cx="376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7030A0"/>
                </a:solidFill>
                <a:latin typeface="Constantia" pitchFamily="18" charset="0"/>
              </a:rPr>
              <a:t>х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357813" y="4143375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onstantia" pitchFamily="18" charset="0"/>
              </a:rPr>
              <a:t>4,5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572125" y="3643313"/>
            <a:ext cx="377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7030A0"/>
                </a:solidFill>
                <a:latin typeface="Constantia" pitchFamily="18" charset="0"/>
              </a:rPr>
              <a:t>х</a:t>
            </a:r>
          </a:p>
        </p:txBody>
      </p:sp>
      <p:sp>
        <p:nvSpPr>
          <p:cNvPr id="42" name="Полилиния 41"/>
          <p:cNvSpPr/>
          <p:nvPr/>
        </p:nvSpPr>
        <p:spPr>
          <a:xfrm>
            <a:off x="2928938" y="3714750"/>
            <a:ext cx="2643187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Полилиния 42"/>
          <p:cNvSpPr/>
          <p:nvPr/>
        </p:nvSpPr>
        <p:spPr>
          <a:xfrm rot="10800000">
            <a:off x="1428750" y="4143375"/>
            <a:ext cx="2571750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 rot="10800000">
            <a:off x="1428750" y="4071938"/>
            <a:ext cx="1571625" cy="357187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Полилиния 44"/>
          <p:cNvSpPr/>
          <p:nvPr/>
        </p:nvSpPr>
        <p:spPr>
          <a:xfrm>
            <a:off x="3929063" y="3786188"/>
            <a:ext cx="1643062" cy="357187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285852" y="4429125"/>
            <a:ext cx="378621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  <a:latin typeface="Constantia" pitchFamily="18" charset="0"/>
              </a:rPr>
              <a:t>      </a:t>
            </a:r>
            <a:endParaRPr lang="ru-RU" sz="2400" b="1" dirty="0" smtClean="0">
              <a:solidFill>
                <a:srgbClr val="7030A0"/>
              </a:solidFill>
              <a:latin typeface="Constantia" pitchFamily="18" charset="0"/>
            </a:endParaRPr>
          </a:p>
          <a:p>
            <a:endParaRPr lang="ru-RU" sz="2400" b="1" dirty="0" smtClean="0">
              <a:latin typeface="Constantia" pitchFamily="18" charset="0"/>
            </a:endParaRPr>
          </a:p>
          <a:p>
            <a:endParaRPr lang="ru-RU" sz="2400" b="1" dirty="0">
              <a:latin typeface="Constantia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357438" y="2643182"/>
            <a:ext cx="29289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Constantia" pitchFamily="18" charset="0"/>
              </a:rPr>
              <a:t> </a:t>
            </a:r>
            <a:endParaRPr lang="ru-RU" sz="2800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pic>
        <p:nvPicPr>
          <p:cNvPr id="42006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13" y="5929313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8" grpId="0"/>
      <p:bldP spid="39" grpId="0"/>
      <p:bldP spid="40" grpId="0"/>
      <p:bldP spid="53" grpId="0"/>
      <p:bldP spid="4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358246" cy="785818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rgbClr val="7030A0"/>
                </a:solidFill>
              </a:rPr>
              <a:t/>
            </a:r>
            <a:br>
              <a:rPr lang="ru-RU" sz="9600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smtClean="0">
                <a:solidFill>
                  <a:schemeClr val="tx1"/>
                </a:solidFill>
              </a:rPr>
              <a:t>Решение уравнения  </a:t>
            </a:r>
            <a:r>
              <a:rPr lang="ru-RU" sz="4000" b="1" dirty="0" smtClean="0">
                <a:solidFill>
                  <a:schemeClr val="tx1"/>
                </a:solidFill>
              </a:rPr>
              <a:t>|х+4|+|х-5|=9</a:t>
            </a:r>
            <a:r>
              <a:rPr lang="ru-RU" sz="4000" dirty="0" smtClean="0">
                <a:solidFill>
                  <a:schemeClr val="tx1"/>
                </a:solidFill>
              </a:rPr>
              <a:t>            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928688"/>
            <a:ext cx="8215313" cy="5572125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smtClean="0">
                <a:solidFill>
                  <a:srgbClr val="000000"/>
                </a:solidFill>
              </a:rPr>
              <a:t> </a:t>
            </a:r>
            <a:r>
              <a:rPr lang="ru-RU" sz="2800" b="1" smtClean="0">
                <a:solidFill>
                  <a:schemeClr val="tx1"/>
                </a:solidFill>
              </a:rPr>
              <a:t>| х + 4 | =</a:t>
            </a:r>
            <a:r>
              <a:rPr lang="ru-RU" sz="2800" b="1" i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ρ ( x, -4) ;     </a:t>
            </a:r>
            <a:r>
              <a:rPr lang="ru-RU" sz="2800" b="1" smtClean="0">
                <a:solidFill>
                  <a:schemeClr val="tx1"/>
                </a:solidFill>
              </a:rPr>
              <a:t>| х - 5 | =</a:t>
            </a:r>
            <a:r>
              <a:rPr lang="ru-RU" sz="2800" b="1" i="1" smtClean="0">
                <a:solidFill>
                  <a:schemeClr val="tx1"/>
                </a:solidFill>
                <a:latin typeface="Calibri" pitchFamily="34" charset="0"/>
              </a:rPr>
              <a:t>  ρ ( x, 5) </a:t>
            </a:r>
            <a:endParaRPr lang="ru-RU" sz="2800" smtClean="0">
              <a:solidFill>
                <a:schemeClr val="tx1"/>
              </a:solidFill>
            </a:endParaRPr>
          </a:p>
          <a:p>
            <a:r>
              <a:rPr lang="ru-RU" sz="2400" smtClean="0">
                <a:solidFill>
                  <a:srgbClr val="000000"/>
                </a:solidFill>
              </a:rPr>
              <a:t>Нужно найти такую точку </a:t>
            </a:r>
            <a:r>
              <a:rPr lang="ru-RU" sz="2400" b="1" smtClean="0">
                <a:solidFill>
                  <a:schemeClr val="tx1"/>
                </a:solidFill>
              </a:rPr>
              <a:t>Х(х), 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>
                <a:solidFill>
                  <a:srgbClr val="000000"/>
                </a:solidFill>
              </a:rPr>
              <a:t>                          </a:t>
            </a:r>
            <a:r>
              <a:rPr lang="ru-RU" sz="2400" smtClean="0">
                <a:solidFill>
                  <a:srgbClr val="000000"/>
                </a:solidFill>
              </a:rPr>
              <a:t>что </a:t>
            </a:r>
            <a:r>
              <a:rPr lang="ru-RU" sz="2200" b="1" i="1" smtClean="0">
                <a:solidFill>
                  <a:srgbClr val="7030A0"/>
                </a:solidFill>
                <a:latin typeface="Calibri" pitchFamily="34" charset="0"/>
              </a:rPr>
              <a:t>:  </a:t>
            </a:r>
            <a:r>
              <a:rPr lang="ru-RU" sz="2400" b="1" i="1" smtClean="0">
                <a:solidFill>
                  <a:schemeClr val="tx1"/>
                </a:solidFill>
                <a:latin typeface="Calibri" pitchFamily="34" charset="0"/>
              </a:rPr>
              <a:t>ρ ( x, -4 )  +</a:t>
            </a:r>
            <a:r>
              <a:rPr lang="ru-RU" sz="2200" b="1" i="1" smtClean="0">
                <a:solidFill>
                  <a:schemeClr val="tx1"/>
                </a:solidFill>
                <a:latin typeface="Calibri" pitchFamily="34" charset="0"/>
              </a:rPr>
              <a:t>  </a:t>
            </a:r>
            <a:r>
              <a:rPr lang="ru-RU" sz="2400" b="1" i="1" smtClean="0">
                <a:solidFill>
                  <a:schemeClr val="tx1"/>
                </a:solidFill>
                <a:latin typeface="Calibri" pitchFamily="34" charset="0"/>
              </a:rPr>
              <a:t>ρ ( x, 5 )</a:t>
            </a:r>
            <a:r>
              <a:rPr lang="ru-RU" sz="2400" smtClean="0">
                <a:solidFill>
                  <a:schemeClr val="tx1"/>
                </a:solidFill>
              </a:rPr>
              <a:t>  </a:t>
            </a:r>
            <a:r>
              <a:rPr lang="ru-RU" sz="2400" b="1" smtClean="0">
                <a:solidFill>
                  <a:schemeClr val="tx1"/>
                </a:solidFill>
              </a:rPr>
              <a:t>=</a:t>
            </a:r>
            <a:r>
              <a:rPr lang="ru-RU" sz="2400" smtClean="0">
                <a:solidFill>
                  <a:schemeClr val="tx1"/>
                </a:solidFill>
              </a:rPr>
              <a:t> </a:t>
            </a:r>
            <a:r>
              <a:rPr lang="ru-RU" sz="2400" b="1" i="1" smtClean="0">
                <a:solidFill>
                  <a:schemeClr val="tx1"/>
                </a:solidFill>
              </a:rPr>
              <a:t>9.</a:t>
            </a:r>
          </a:p>
          <a:p>
            <a:r>
              <a:rPr lang="ru-RU" sz="2400" b="1" i="1" smtClean="0">
                <a:solidFill>
                  <a:srgbClr val="000000"/>
                </a:solidFill>
              </a:rPr>
              <a:t> </a:t>
            </a:r>
            <a:r>
              <a:rPr lang="ru-RU" sz="2000" b="1" i="1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ru-RU" sz="2400" b="1" i="1" smtClean="0">
                <a:solidFill>
                  <a:schemeClr val="tx1"/>
                </a:solidFill>
                <a:latin typeface="Calibri" pitchFamily="34" charset="0"/>
              </a:rPr>
              <a:t>ρ (-4, 5) = 9,</a:t>
            </a:r>
            <a:r>
              <a:rPr lang="ru-RU" sz="2400" smtClean="0">
                <a:solidFill>
                  <a:schemeClr val="tx1"/>
                </a:solidFill>
              </a:rPr>
              <a:t>   </a:t>
            </a:r>
            <a:r>
              <a:rPr lang="ru-RU" sz="2400" b="1" smtClean="0">
                <a:solidFill>
                  <a:schemeClr val="tx1"/>
                </a:solidFill>
              </a:rPr>
              <a:t>9 = 9</a:t>
            </a:r>
            <a:r>
              <a:rPr lang="ru-RU" sz="2400" b="1" smtClean="0">
                <a:solidFill>
                  <a:srgbClr val="000000"/>
                </a:solidFill>
              </a:rPr>
              <a:t>, </a:t>
            </a:r>
            <a:r>
              <a:rPr lang="ru-RU" sz="2400" smtClean="0">
                <a:solidFill>
                  <a:srgbClr val="000000"/>
                </a:solidFill>
              </a:rPr>
              <a:t>следовательно, все точки этого промежутка удовлетворяют условию уравнения</a:t>
            </a:r>
            <a:endParaRPr lang="ru-RU" sz="2400" b="1" i="1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smtClean="0">
                <a:solidFill>
                  <a:srgbClr val="C00000"/>
                </a:solidFill>
              </a:rPr>
              <a:t>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smtClean="0">
                <a:solidFill>
                  <a:srgbClr val="C00000"/>
                </a:solidFill>
              </a:rPr>
              <a:t>                                                </a:t>
            </a:r>
            <a:r>
              <a:rPr lang="ru-RU" sz="2400" b="1" i="1" smtClean="0">
                <a:solidFill>
                  <a:schemeClr val="tx1"/>
                </a:solidFill>
              </a:rPr>
              <a:t>Х</a:t>
            </a:r>
            <a:r>
              <a:rPr lang="ru-RU" sz="2400" b="1" i="1" smtClean="0">
                <a:solidFill>
                  <a:srgbClr val="C00000"/>
                </a:solidFill>
              </a:rPr>
              <a:t>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400" b="1" i="1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400" b="1" i="1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500" smtClean="0">
                <a:solidFill>
                  <a:srgbClr val="000000"/>
                </a:solidFill>
              </a:rPr>
              <a:t>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500" b="1" smtClean="0">
                <a:solidFill>
                  <a:srgbClr val="000000"/>
                </a:solidFill>
              </a:rPr>
              <a:t>                                                </a:t>
            </a: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1500" b="1" smtClean="0">
                <a:solidFill>
                  <a:srgbClr val="000000"/>
                </a:solidFill>
              </a:rPr>
              <a:t>  </a:t>
            </a:r>
            <a:r>
              <a:rPr lang="ru-RU" sz="2400" b="1" smtClean="0">
                <a:solidFill>
                  <a:srgbClr val="000000"/>
                </a:solidFill>
              </a:rPr>
              <a:t>Ответ:  [</a:t>
            </a:r>
            <a:r>
              <a:rPr lang="ru-RU" sz="2400" b="1" smtClean="0">
                <a:solidFill>
                  <a:schemeClr val="tx1"/>
                </a:solidFill>
              </a:rPr>
              <a:t>-</a:t>
            </a:r>
            <a:r>
              <a:rPr lang="ru-RU" sz="3200" b="1" smtClean="0">
                <a:solidFill>
                  <a:schemeClr val="tx1"/>
                </a:solidFill>
              </a:rPr>
              <a:t>4; 5]</a:t>
            </a:r>
            <a:r>
              <a:rPr lang="ru-RU" sz="2400" b="1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b="1" i="1" smtClean="0">
              <a:solidFill>
                <a:srgbClr val="7030A0"/>
              </a:solidFill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ru-RU" sz="700" i="1" smtClean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i="1" smtClean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700" smtClean="0">
                <a:solidFill>
                  <a:srgbClr val="000000"/>
                </a:solidFill>
              </a:rPr>
              <a:t>                                                     </a:t>
            </a:r>
            <a:r>
              <a:rPr lang="ru-RU" sz="800" smtClean="0">
                <a:solidFill>
                  <a:srgbClr val="000000"/>
                </a:solidFill>
              </a:rPr>
              <a:t>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800" smtClean="0">
                <a:solidFill>
                  <a:srgbClr val="000000"/>
                </a:solidFill>
              </a:rPr>
              <a:t>                                                </a:t>
            </a:r>
            <a:r>
              <a:rPr lang="ru-RU" sz="800" smtClean="0">
                <a:solidFill>
                  <a:srgbClr val="7030A0"/>
                </a:solidFill>
              </a:rPr>
              <a:t>    </a:t>
            </a:r>
            <a:r>
              <a:rPr lang="ru-RU" sz="800" smtClean="0">
                <a:solidFill>
                  <a:srgbClr val="000000"/>
                </a:solidFill>
              </a:rPr>
              <a:t>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800" smtClean="0">
                <a:solidFill>
                  <a:srgbClr val="000000"/>
                </a:solidFill>
              </a:rPr>
              <a:t>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700" smtClean="0">
                <a:solidFill>
                  <a:srgbClr val="000000"/>
                </a:solidFill>
              </a:rPr>
              <a:t>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smtClean="0">
              <a:solidFill>
                <a:srgbClr val="0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785813" y="4143375"/>
            <a:ext cx="51435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 flipV="1">
            <a:off x="1357313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 flipV="1">
            <a:off x="3071813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 flipV="1">
            <a:off x="5500688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143000" y="4143375"/>
            <a:ext cx="496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onstantia" pitchFamily="18" charset="0"/>
              </a:rPr>
              <a:t>-4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071563" y="3643313"/>
            <a:ext cx="376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7030A0"/>
                </a:solidFill>
                <a:latin typeface="Constantia" pitchFamily="18" charset="0"/>
              </a:rPr>
              <a:t>х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357813" y="4143375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onstantia" pitchFamily="18" charset="0"/>
              </a:rPr>
              <a:t>5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572125" y="3643313"/>
            <a:ext cx="377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7030A0"/>
                </a:solidFill>
                <a:latin typeface="Constantia" pitchFamily="18" charset="0"/>
              </a:rPr>
              <a:t>х</a:t>
            </a:r>
          </a:p>
        </p:txBody>
      </p:sp>
      <p:sp>
        <p:nvSpPr>
          <p:cNvPr id="42" name="Полилиния 41"/>
          <p:cNvSpPr/>
          <p:nvPr/>
        </p:nvSpPr>
        <p:spPr>
          <a:xfrm>
            <a:off x="1357313" y="3714750"/>
            <a:ext cx="4214812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Полилиния 42"/>
          <p:cNvSpPr/>
          <p:nvPr/>
        </p:nvSpPr>
        <p:spPr>
          <a:xfrm rot="10800000">
            <a:off x="1428750" y="4143375"/>
            <a:ext cx="1714500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Полилиния 44"/>
          <p:cNvSpPr/>
          <p:nvPr/>
        </p:nvSpPr>
        <p:spPr>
          <a:xfrm flipV="1">
            <a:off x="3143250" y="4143375"/>
            <a:ext cx="2428875" cy="428625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2143125" y="4429125"/>
            <a:ext cx="2928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7030A0"/>
                </a:solidFill>
                <a:latin typeface="Constantia" pitchFamily="18" charset="0"/>
              </a:rPr>
              <a:t>       </a:t>
            </a:r>
            <a:endParaRPr lang="ru-RU" sz="2400" b="1">
              <a:latin typeface="Constantia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357438" y="3143250"/>
            <a:ext cx="292893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onstantia" pitchFamily="18" charset="0"/>
              </a:rPr>
              <a:t>   </a:t>
            </a:r>
            <a:r>
              <a:rPr lang="ru-RU" sz="2400" b="1">
                <a:latin typeface="Constantia" pitchFamily="18" charset="0"/>
              </a:rPr>
              <a:t>   4 + 5  =</a:t>
            </a:r>
            <a:r>
              <a:rPr lang="ru-RU" sz="2400">
                <a:latin typeface="Constantia" pitchFamily="18" charset="0"/>
              </a:rPr>
              <a:t> </a:t>
            </a:r>
            <a:r>
              <a:rPr lang="ru-RU" sz="2400" b="1">
                <a:latin typeface="Constantia" pitchFamily="18" charset="0"/>
              </a:rPr>
              <a:t> 9</a:t>
            </a:r>
          </a:p>
          <a:p>
            <a:endParaRPr lang="ru-RU" sz="2800" b="1">
              <a:solidFill>
                <a:srgbClr val="7030A0"/>
              </a:solidFill>
              <a:latin typeface="Constantia" pitchFamily="18" charset="0"/>
            </a:endParaRPr>
          </a:p>
        </p:txBody>
      </p:sp>
      <p:pic>
        <p:nvPicPr>
          <p:cNvPr id="44050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13" y="5929313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8" grpId="0"/>
      <p:bldP spid="39" grpId="0"/>
      <p:bldP spid="40" grpId="0"/>
      <p:bldP spid="53" grpId="0"/>
      <p:bldP spid="4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358246" cy="785818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rgbClr val="7030A0"/>
                </a:solidFill>
              </a:rPr>
              <a:t/>
            </a:r>
            <a:br>
              <a:rPr lang="ru-RU" sz="9600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smtClean="0">
                <a:solidFill>
                  <a:schemeClr val="tx1"/>
                </a:solidFill>
              </a:rPr>
              <a:t>Решение уравнения  </a:t>
            </a:r>
            <a:r>
              <a:rPr lang="ru-RU" sz="4000" b="1" dirty="0" smtClean="0">
                <a:solidFill>
                  <a:schemeClr val="tx1"/>
                </a:solidFill>
              </a:rPr>
              <a:t>|2х-3|+|2х+3|=6</a:t>
            </a:r>
            <a:r>
              <a:rPr lang="ru-RU" sz="4000" dirty="0" smtClean="0">
                <a:solidFill>
                  <a:schemeClr val="tx1"/>
                </a:solidFill>
              </a:rPr>
              <a:t>            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785813"/>
            <a:ext cx="8215312" cy="5572125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smtClean="0">
                <a:solidFill>
                  <a:srgbClr val="000000"/>
                </a:solidFill>
              </a:rPr>
              <a:t> </a:t>
            </a:r>
            <a:r>
              <a:rPr lang="ru-RU" sz="2800" b="1" smtClean="0">
                <a:solidFill>
                  <a:schemeClr val="tx1"/>
                </a:solidFill>
              </a:rPr>
              <a:t>| 2х - 3 | =</a:t>
            </a:r>
            <a:r>
              <a:rPr lang="ru-RU" sz="2800" b="1" i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ρ ( 2x, 3) ;     </a:t>
            </a:r>
            <a:r>
              <a:rPr lang="ru-RU" sz="2800" b="1" smtClean="0">
                <a:solidFill>
                  <a:schemeClr val="tx1"/>
                </a:solidFill>
              </a:rPr>
              <a:t>| 2х + 3 | =</a:t>
            </a:r>
            <a:r>
              <a:rPr lang="ru-RU" sz="2800" b="1" i="1" smtClean="0">
                <a:solidFill>
                  <a:schemeClr val="tx1"/>
                </a:solidFill>
                <a:latin typeface="Calibri" pitchFamily="34" charset="0"/>
              </a:rPr>
              <a:t>  ρ ( 2x, -3) </a:t>
            </a:r>
            <a:endParaRPr lang="ru-RU" sz="2800" smtClean="0">
              <a:solidFill>
                <a:schemeClr val="tx1"/>
              </a:solidFill>
            </a:endParaRPr>
          </a:p>
          <a:p>
            <a:r>
              <a:rPr lang="ru-RU" sz="2400" smtClean="0">
                <a:solidFill>
                  <a:srgbClr val="000000"/>
                </a:solidFill>
              </a:rPr>
              <a:t>Нужно найти такую точку </a:t>
            </a:r>
            <a:r>
              <a:rPr lang="ru-RU" sz="2400" b="1" smtClean="0">
                <a:solidFill>
                  <a:schemeClr val="tx1"/>
                </a:solidFill>
              </a:rPr>
              <a:t>, 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>
                <a:solidFill>
                  <a:srgbClr val="000000"/>
                </a:solidFill>
              </a:rPr>
              <a:t>                          </a:t>
            </a:r>
            <a:r>
              <a:rPr lang="ru-RU" sz="2400" smtClean="0">
                <a:solidFill>
                  <a:srgbClr val="000000"/>
                </a:solidFill>
              </a:rPr>
              <a:t>что </a:t>
            </a:r>
            <a:r>
              <a:rPr lang="ru-RU" sz="2200" b="1" i="1" smtClean="0">
                <a:solidFill>
                  <a:srgbClr val="7030A0"/>
                </a:solidFill>
                <a:latin typeface="Calibri" pitchFamily="34" charset="0"/>
              </a:rPr>
              <a:t>:  </a:t>
            </a:r>
            <a:r>
              <a:rPr lang="ru-RU" sz="2400" b="1" i="1" smtClean="0">
                <a:solidFill>
                  <a:schemeClr val="tx1"/>
                </a:solidFill>
                <a:latin typeface="Calibri" pitchFamily="34" charset="0"/>
              </a:rPr>
              <a:t>ρ ( 2x, 3 )  +</a:t>
            </a:r>
            <a:r>
              <a:rPr lang="ru-RU" sz="2200" b="1" i="1" smtClean="0">
                <a:solidFill>
                  <a:schemeClr val="tx1"/>
                </a:solidFill>
                <a:latin typeface="Calibri" pitchFamily="34" charset="0"/>
              </a:rPr>
              <a:t>  </a:t>
            </a:r>
            <a:r>
              <a:rPr lang="ru-RU" sz="2400" b="1" i="1" smtClean="0">
                <a:solidFill>
                  <a:schemeClr val="tx1"/>
                </a:solidFill>
                <a:latin typeface="Calibri" pitchFamily="34" charset="0"/>
              </a:rPr>
              <a:t>ρ ( 2x, -3 )</a:t>
            </a:r>
            <a:r>
              <a:rPr lang="ru-RU" sz="2400" smtClean="0">
                <a:solidFill>
                  <a:schemeClr val="tx1"/>
                </a:solidFill>
              </a:rPr>
              <a:t>  </a:t>
            </a:r>
            <a:r>
              <a:rPr lang="ru-RU" sz="2400" b="1" smtClean="0">
                <a:solidFill>
                  <a:schemeClr val="tx1"/>
                </a:solidFill>
              </a:rPr>
              <a:t>=</a:t>
            </a:r>
            <a:r>
              <a:rPr lang="ru-RU" sz="2400" smtClean="0">
                <a:solidFill>
                  <a:schemeClr val="tx1"/>
                </a:solidFill>
              </a:rPr>
              <a:t> </a:t>
            </a:r>
            <a:r>
              <a:rPr lang="ru-RU" sz="2400" b="1" i="1" smtClean="0">
                <a:solidFill>
                  <a:schemeClr val="tx1"/>
                </a:solidFill>
              </a:rPr>
              <a:t>6.</a:t>
            </a:r>
          </a:p>
          <a:p>
            <a:r>
              <a:rPr lang="ru-RU" sz="2400" b="1" i="1" smtClean="0">
                <a:solidFill>
                  <a:srgbClr val="000000"/>
                </a:solidFill>
              </a:rPr>
              <a:t> </a:t>
            </a:r>
            <a:r>
              <a:rPr lang="ru-RU" sz="2000" b="1" i="1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ru-RU" sz="2400" b="1" i="1" smtClean="0">
                <a:solidFill>
                  <a:schemeClr val="tx1"/>
                </a:solidFill>
                <a:latin typeface="Calibri" pitchFamily="34" charset="0"/>
              </a:rPr>
              <a:t>ρ (3, -3) = 6,</a:t>
            </a:r>
            <a:r>
              <a:rPr lang="ru-RU" sz="2400" smtClean="0">
                <a:solidFill>
                  <a:schemeClr val="tx1"/>
                </a:solidFill>
              </a:rPr>
              <a:t>   </a:t>
            </a:r>
            <a:r>
              <a:rPr lang="ru-RU" sz="2400" b="1" smtClean="0">
                <a:solidFill>
                  <a:schemeClr val="tx1"/>
                </a:solidFill>
              </a:rPr>
              <a:t>6 = 6</a:t>
            </a:r>
            <a:r>
              <a:rPr lang="ru-RU" sz="2400" b="1" smtClean="0">
                <a:solidFill>
                  <a:srgbClr val="000000"/>
                </a:solidFill>
              </a:rPr>
              <a:t>, </a:t>
            </a:r>
            <a:r>
              <a:rPr lang="ru-RU" sz="2400" smtClean="0">
                <a:solidFill>
                  <a:srgbClr val="000000"/>
                </a:solidFill>
              </a:rPr>
              <a:t>следовательно, все точки этого промежутка удовлетворяют условию уравнения</a:t>
            </a:r>
            <a:endParaRPr lang="ru-RU" sz="2400" b="1" i="1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smtClean="0">
                <a:solidFill>
                  <a:srgbClr val="C00000"/>
                </a:solidFill>
              </a:rPr>
              <a:t>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smtClean="0">
                <a:solidFill>
                  <a:srgbClr val="C00000"/>
                </a:solidFill>
              </a:rPr>
              <a:t>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400" b="1" i="1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400" b="1" i="1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500" smtClean="0">
                <a:solidFill>
                  <a:srgbClr val="000000"/>
                </a:solidFill>
              </a:rPr>
              <a:t>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smtClean="0">
                <a:solidFill>
                  <a:schemeClr val="tx1"/>
                </a:solidFill>
              </a:rPr>
              <a:t>               2х = -3                                                  2х = 3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smtClean="0">
                <a:solidFill>
                  <a:schemeClr val="tx1"/>
                </a:solidFill>
              </a:rPr>
              <a:t>               х = -1,5                                                 х </a:t>
            </a:r>
            <a:r>
              <a:rPr lang="ru-RU" sz="2000" b="1" i="1" smtClean="0">
                <a:solidFill>
                  <a:schemeClr val="tx1"/>
                </a:solidFill>
              </a:rPr>
              <a:t>= 1,5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b="1" smtClean="0">
                <a:solidFill>
                  <a:srgbClr val="000000"/>
                </a:solidFill>
              </a:rPr>
              <a:t> </a:t>
            </a:r>
            <a:r>
              <a:rPr lang="ru-RU" sz="1500" b="1" smtClean="0">
                <a:solidFill>
                  <a:srgbClr val="000000"/>
                </a:solidFill>
              </a:rPr>
              <a:t>     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500" b="1" smtClean="0">
                <a:solidFill>
                  <a:srgbClr val="000000"/>
                </a:solidFill>
              </a:rPr>
              <a:t>  </a:t>
            </a:r>
            <a:r>
              <a:rPr lang="ru-RU" sz="2400" b="1" smtClean="0">
                <a:solidFill>
                  <a:srgbClr val="000000"/>
                </a:solidFill>
              </a:rPr>
              <a:t>Ответ:  [</a:t>
            </a:r>
            <a:r>
              <a:rPr lang="ru-RU" sz="2400" b="1" smtClean="0">
                <a:solidFill>
                  <a:schemeClr val="tx1"/>
                </a:solidFill>
              </a:rPr>
              <a:t>-1,5; 1,5].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b="1" i="1" smtClean="0">
              <a:solidFill>
                <a:srgbClr val="7030A0"/>
              </a:solidFill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ru-RU" sz="700" i="1" smtClean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i="1" smtClean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700" smtClean="0">
                <a:solidFill>
                  <a:srgbClr val="000000"/>
                </a:solidFill>
              </a:rPr>
              <a:t>                                                     </a:t>
            </a:r>
            <a:r>
              <a:rPr lang="ru-RU" sz="800" smtClean="0">
                <a:solidFill>
                  <a:srgbClr val="000000"/>
                </a:solidFill>
              </a:rPr>
              <a:t>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800" smtClean="0">
                <a:solidFill>
                  <a:srgbClr val="000000"/>
                </a:solidFill>
              </a:rPr>
              <a:t>                                                </a:t>
            </a:r>
            <a:r>
              <a:rPr lang="ru-RU" sz="800" smtClean="0">
                <a:solidFill>
                  <a:srgbClr val="7030A0"/>
                </a:solidFill>
              </a:rPr>
              <a:t>    </a:t>
            </a:r>
            <a:r>
              <a:rPr lang="ru-RU" sz="800" smtClean="0">
                <a:solidFill>
                  <a:srgbClr val="000000"/>
                </a:solidFill>
              </a:rPr>
              <a:t>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800" smtClean="0">
                <a:solidFill>
                  <a:srgbClr val="000000"/>
                </a:solidFill>
              </a:rPr>
              <a:t>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700" smtClean="0">
                <a:solidFill>
                  <a:srgbClr val="000000"/>
                </a:solidFill>
              </a:rPr>
              <a:t>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smtClean="0">
              <a:solidFill>
                <a:srgbClr val="0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785813" y="4143375"/>
            <a:ext cx="51435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 flipV="1">
            <a:off x="1357313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 flipV="1">
            <a:off x="4786313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 flipV="1">
            <a:off x="5500688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143000" y="4143375"/>
            <a:ext cx="473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onstantia" pitchFamily="18" charset="0"/>
              </a:rPr>
              <a:t>-3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071563" y="3643313"/>
            <a:ext cx="552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7030A0"/>
                </a:solidFill>
                <a:latin typeface="Constantia" pitchFamily="18" charset="0"/>
              </a:rPr>
              <a:t>2х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357813" y="4143375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onstantia" pitchFamily="18" charset="0"/>
              </a:rPr>
              <a:t>3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572125" y="3643313"/>
            <a:ext cx="552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7030A0"/>
                </a:solidFill>
                <a:latin typeface="Constantia" pitchFamily="18" charset="0"/>
              </a:rPr>
              <a:t>2х</a:t>
            </a:r>
          </a:p>
        </p:txBody>
      </p:sp>
      <p:sp>
        <p:nvSpPr>
          <p:cNvPr id="42" name="Полилиния 41"/>
          <p:cNvSpPr/>
          <p:nvPr/>
        </p:nvSpPr>
        <p:spPr>
          <a:xfrm>
            <a:off x="1357313" y="3714750"/>
            <a:ext cx="4214812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Полилиния 42"/>
          <p:cNvSpPr/>
          <p:nvPr/>
        </p:nvSpPr>
        <p:spPr>
          <a:xfrm rot="10800000">
            <a:off x="1428750" y="4143375"/>
            <a:ext cx="3500438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Полилиния 44"/>
          <p:cNvSpPr/>
          <p:nvPr/>
        </p:nvSpPr>
        <p:spPr>
          <a:xfrm flipV="1">
            <a:off x="4857750" y="4143375"/>
            <a:ext cx="714375" cy="428625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2143125" y="4429125"/>
            <a:ext cx="2928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7030A0"/>
                </a:solidFill>
                <a:latin typeface="Constantia" pitchFamily="18" charset="0"/>
              </a:rPr>
              <a:t>       </a:t>
            </a:r>
            <a:endParaRPr lang="ru-RU" sz="2400" b="1">
              <a:latin typeface="Constantia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357438" y="3143250"/>
            <a:ext cx="292893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onstantia" pitchFamily="18" charset="0"/>
              </a:rPr>
              <a:t>   </a:t>
            </a:r>
            <a:r>
              <a:rPr lang="ru-RU" sz="2400" b="1">
                <a:latin typeface="Constantia" pitchFamily="18" charset="0"/>
              </a:rPr>
              <a:t>   </a:t>
            </a:r>
          </a:p>
          <a:p>
            <a:endParaRPr lang="ru-RU" sz="2800" b="1">
              <a:solidFill>
                <a:srgbClr val="7030A0"/>
              </a:solidFill>
              <a:latin typeface="Constantia" pitchFamily="18" charset="0"/>
            </a:endParaRPr>
          </a:p>
        </p:txBody>
      </p:sp>
      <p:pic>
        <p:nvPicPr>
          <p:cNvPr id="46098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50" y="6000750"/>
            <a:ext cx="1258888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8" grpId="0"/>
      <p:bldP spid="39" grpId="0"/>
      <p:bldP spid="40" grpId="0"/>
      <p:bldP spid="53" grpId="0"/>
      <p:bldP spid="4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401080" cy="642942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i="1" dirty="0" smtClean="0">
                <a:solidFill>
                  <a:schemeClr val="tx1"/>
                </a:solidFill>
              </a:rPr>
              <a:t> </a:t>
            </a:r>
            <a:r>
              <a:rPr lang="ru-RU" sz="3600" b="1" i="1" dirty="0" smtClean="0">
                <a:solidFill>
                  <a:schemeClr val="tx1"/>
                </a:solidFill>
              </a:rPr>
              <a:t>Решение уравнения</a:t>
            </a:r>
            <a:r>
              <a:rPr lang="ru-RU" sz="3600" b="1" i="1" spc="300" dirty="0" smtClean="0">
                <a:solidFill>
                  <a:schemeClr val="tx1"/>
                </a:solidFill>
              </a:rPr>
              <a:t> |х+5| - |х-8| = 13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143000"/>
            <a:ext cx="8358188" cy="5357813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l-GR" sz="2800" b="1" i="1" dirty="0" smtClean="0">
                <a:solidFill>
                  <a:schemeClr val="tx1"/>
                </a:solidFill>
              </a:rPr>
              <a:t>ρ</a:t>
            </a:r>
            <a:r>
              <a:rPr lang="ru-RU" sz="2800" b="1" i="1" dirty="0" smtClean="0">
                <a:solidFill>
                  <a:schemeClr val="tx1"/>
                </a:solidFill>
              </a:rPr>
              <a:t>(-5; 8) = 13  </a:t>
            </a:r>
            <a:r>
              <a:rPr lang="ru-RU" sz="2800" dirty="0" smtClean="0">
                <a:solidFill>
                  <a:schemeClr val="tx1"/>
                </a:solidFill>
              </a:rPr>
              <a:t>,     </a:t>
            </a:r>
            <a:r>
              <a:rPr lang="el-GR" sz="2800" b="1" i="1" dirty="0" smtClean="0">
                <a:solidFill>
                  <a:schemeClr val="tx1"/>
                </a:solidFill>
              </a:rPr>
              <a:t>ρ</a:t>
            </a:r>
            <a:r>
              <a:rPr lang="ru-RU" sz="2800" b="1" i="1" dirty="0" smtClean="0">
                <a:solidFill>
                  <a:schemeClr val="tx1"/>
                </a:solidFill>
              </a:rPr>
              <a:t>(</a:t>
            </a:r>
            <a:r>
              <a:rPr lang="ru-RU" sz="2800" b="1" i="1" dirty="0" err="1" smtClean="0">
                <a:solidFill>
                  <a:schemeClr val="tx1"/>
                </a:solidFill>
              </a:rPr>
              <a:t>х</a:t>
            </a:r>
            <a:r>
              <a:rPr lang="ru-RU" sz="2800" b="1" i="1" dirty="0" smtClean="0">
                <a:solidFill>
                  <a:schemeClr val="tx1"/>
                </a:solidFill>
              </a:rPr>
              <a:t>; -5) &gt; </a:t>
            </a:r>
            <a:r>
              <a:rPr lang="el-GR" sz="2800" b="1" i="1" dirty="0" smtClean="0">
                <a:solidFill>
                  <a:schemeClr val="tx1"/>
                </a:solidFill>
              </a:rPr>
              <a:t>ρ</a:t>
            </a:r>
            <a:r>
              <a:rPr lang="ru-RU" sz="2800" b="1" i="1" dirty="0" smtClean="0">
                <a:solidFill>
                  <a:schemeClr val="tx1"/>
                </a:solidFill>
              </a:rPr>
              <a:t>(</a:t>
            </a:r>
            <a:r>
              <a:rPr lang="ru-RU" sz="2800" b="1" i="1" dirty="0" err="1" smtClean="0">
                <a:solidFill>
                  <a:schemeClr val="tx1"/>
                </a:solidFill>
              </a:rPr>
              <a:t>х</a:t>
            </a:r>
            <a:r>
              <a:rPr lang="ru-RU" sz="2800" b="1" i="1" dirty="0" smtClean="0">
                <a:solidFill>
                  <a:schemeClr val="tx1"/>
                </a:solidFill>
              </a:rPr>
              <a:t>; 8) 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l-GR" sz="2800" b="1" i="1" dirty="0" smtClean="0">
                <a:solidFill>
                  <a:schemeClr val="tx1"/>
                </a:solidFill>
              </a:rPr>
              <a:t>ρ</a:t>
            </a:r>
            <a:r>
              <a:rPr lang="ru-RU" sz="2800" b="1" i="1" dirty="0" smtClean="0">
                <a:solidFill>
                  <a:schemeClr val="tx1"/>
                </a:solidFill>
              </a:rPr>
              <a:t>(</a:t>
            </a:r>
            <a:r>
              <a:rPr lang="ru-RU" sz="2800" b="1" i="1" dirty="0" err="1" smtClean="0">
                <a:solidFill>
                  <a:schemeClr val="tx1"/>
                </a:solidFill>
              </a:rPr>
              <a:t>х</a:t>
            </a:r>
            <a:r>
              <a:rPr lang="ru-RU" sz="2800" b="1" i="1" dirty="0" smtClean="0">
                <a:solidFill>
                  <a:schemeClr val="tx1"/>
                </a:solidFill>
              </a:rPr>
              <a:t>; -5) - </a:t>
            </a:r>
            <a:r>
              <a:rPr lang="el-GR" sz="2800" b="1" i="1" dirty="0" smtClean="0">
                <a:solidFill>
                  <a:schemeClr val="tx1"/>
                </a:solidFill>
              </a:rPr>
              <a:t>ρ</a:t>
            </a:r>
            <a:r>
              <a:rPr lang="ru-RU" sz="2800" b="1" i="1" dirty="0" smtClean="0">
                <a:solidFill>
                  <a:schemeClr val="tx1"/>
                </a:solidFill>
              </a:rPr>
              <a:t>(</a:t>
            </a:r>
            <a:r>
              <a:rPr lang="ru-RU" sz="2800" b="1" i="1" dirty="0" err="1" smtClean="0">
                <a:solidFill>
                  <a:schemeClr val="tx1"/>
                </a:solidFill>
              </a:rPr>
              <a:t>х</a:t>
            </a:r>
            <a:r>
              <a:rPr lang="ru-RU" sz="2800" b="1" i="1" dirty="0" smtClean="0">
                <a:solidFill>
                  <a:schemeClr val="tx1"/>
                </a:solidFill>
              </a:rPr>
              <a:t>; 8) = 13  </a:t>
            </a:r>
            <a:r>
              <a:rPr lang="ru-RU" sz="2400" i="1" dirty="0" smtClean="0"/>
              <a:t>это </a:t>
            </a:r>
            <a:r>
              <a:rPr lang="ru-RU" sz="2400" dirty="0" smtClean="0"/>
              <a:t>множество точек координатной прямой, расположенных </a:t>
            </a:r>
            <a:r>
              <a:rPr lang="ru-RU" sz="2400" b="1" i="1" dirty="0" smtClean="0">
                <a:solidFill>
                  <a:schemeClr val="tx1"/>
                </a:solidFill>
              </a:rPr>
              <a:t>правее</a:t>
            </a:r>
            <a:r>
              <a:rPr lang="ru-RU" sz="2400" dirty="0" smtClean="0"/>
              <a:t> числа  </a:t>
            </a:r>
            <a:r>
              <a:rPr lang="ru-RU" sz="2800" b="1" i="1" dirty="0" smtClean="0">
                <a:solidFill>
                  <a:schemeClr val="tx1"/>
                </a:solidFill>
              </a:rPr>
              <a:t>8.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800" b="1" i="1" dirty="0" smtClean="0">
              <a:solidFill>
                <a:schemeClr val="tx1"/>
              </a:solidFill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b="1" i="1" dirty="0" smtClean="0">
              <a:solidFill>
                <a:srgbClr val="C00000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b="1" i="1" dirty="0" smtClean="0">
              <a:solidFill>
                <a:srgbClr val="C00000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i="1" dirty="0">
                <a:solidFill>
                  <a:srgbClr val="C00000"/>
                </a:solidFill>
              </a:rPr>
              <a:t> </a:t>
            </a:r>
            <a:r>
              <a:rPr lang="ru-RU" sz="3200" b="1" i="1" dirty="0" smtClean="0">
                <a:solidFill>
                  <a:srgbClr val="C00000"/>
                </a:solidFill>
              </a:rPr>
              <a:t>   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b="1" i="1" dirty="0" smtClean="0">
              <a:solidFill>
                <a:srgbClr val="C00000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i="1" dirty="0" smtClean="0"/>
              <a:t>Ответ</a:t>
            </a:r>
            <a:r>
              <a:rPr lang="ru-RU" sz="2400" b="1" i="1" dirty="0" smtClean="0"/>
              <a:t>:   </a:t>
            </a:r>
            <a:r>
              <a:rPr lang="ru-RU" sz="2800" b="1" i="1" dirty="0" err="1" smtClean="0">
                <a:solidFill>
                  <a:schemeClr val="tx1"/>
                </a:solidFill>
              </a:rPr>
              <a:t>х</a:t>
            </a:r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sym typeface="Symbol"/>
              </a:rPr>
              <a:t></a:t>
            </a:r>
            <a:r>
              <a:rPr lang="en-US" sz="2800" b="1" dirty="0" smtClean="0">
                <a:solidFill>
                  <a:schemeClr val="tx1"/>
                </a:solidFill>
                <a:sym typeface="Symbol"/>
              </a:rPr>
              <a:t>[</a:t>
            </a:r>
            <a:r>
              <a:rPr lang="ru-RU" sz="2800" b="1" dirty="0" smtClean="0">
                <a:solidFill>
                  <a:schemeClr val="tx1"/>
                </a:solidFill>
                <a:sym typeface="Symbol"/>
              </a:rPr>
              <a:t>8; + ∞)</a:t>
            </a:r>
            <a:endParaRPr lang="ru-RU" sz="2800" b="1" i="1" dirty="0" smtClean="0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071563" y="4572000"/>
            <a:ext cx="6929437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2643188" y="450056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143500" y="450056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3536951" y="4606925"/>
            <a:ext cx="214312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394201" y="4606925"/>
            <a:ext cx="214312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38" name="Прямоугольник 11"/>
          <p:cNvSpPr>
            <a:spLocks noChangeArrowheads="1"/>
          </p:cNvSpPr>
          <p:nvPr/>
        </p:nvSpPr>
        <p:spPr bwMode="auto">
          <a:xfrm>
            <a:off x="4357688" y="5072063"/>
            <a:ext cx="1233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b="1" i="1">
                <a:latin typeface="Constantia" pitchFamily="18" charset="0"/>
              </a:rPr>
              <a:t>ρ</a:t>
            </a:r>
            <a:r>
              <a:rPr lang="ru-RU" sz="2400" b="1" i="1">
                <a:latin typeface="Constantia" pitchFamily="18" charset="0"/>
              </a:rPr>
              <a:t>(х; -5) </a:t>
            </a:r>
            <a:endParaRPr lang="ru-RU" sz="2400" b="1">
              <a:latin typeface="Constantia" pitchFamily="18" charset="0"/>
            </a:endParaRPr>
          </a:p>
        </p:txBody>
      </p:sp>
      <p:sp>
        <p:nvSpPr>
          <p:cNvPr id="48139" name="Прямоугольник 12"/>
          <p:cNvSpPr>
            <a:spLocks noChangeArrowheads="1"/>
          </p:cNvSpPr>
          <p:nvPr/>
        </p:nvSpPr>
        <p:spPr bwMode="auto">
          <a:xfrm>
            <a:off x="5429250" y="3643313"/>
            <a:ext cx="1150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b="1" i="1">
                <a:latin typeface="Constantia" pitchFamily="18" charset="0"/>
              </a:rPr>
              <a:t>ρ</a:t>
            </a:r>
            <a:r>
              <a:rPr lang="ru-RU" sz="2400" b="1" i="1">
                <a:latin typeface="Constantia" pitchFamily="18" charset="0"/>
              </a:rPr>
              <a:t>(х; 8) </a:t>
            </a:r>
            <a:endParaRPr lang="ru-RU" sz="2400" b="1">
              <a:latin typeface="Constantia" pitchFamily="18" charset="0"/>
            </a:endParaRPr>
          </a:p>
        </p:txBody>
      </p:sp>
      <p:sp>
        <p:nvSpPr>
          <p:cNvPr id="48140" name="Прямоугольник 13"/>
          <p:cNvSpPr>
            <a:spLocks noChangeArrowheads="1"/>
          </p:cNvSpPr>
          <p:nvPr/>
        </p:nvSpPr>
        <p:spPr bwMode="auto">
          <a:xfrm>
            <a:off x="5214938" y="4286250"/>
            <a:ext cx="2786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Constantia" pitchFamily="18" charset="0"/>
              </a:rPr>
              <a:t>////////////////////////////</a:t>
            </a:r>
            <a:r>
              <a:rPr lang="ru-RU" b="1" i="1">
                <a:solidFill>
                  <a:srgbClr val="C00000"/>
                </a:solidFill>
                <a:latin typeface="Constantia" pitchFamily="18" charset="0"/>
              </a:rPr>
              <a:t> </a:t>
            </a:r>
            <a:endParaRPr lang="ru-RU" b="1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48141" name="Прямоугольник 14"/>
          <p:cNvSpPr>
            <a:spLocks noChangeArrowheads="1"/>
          </p:cNvSpPr>
          <p:nvPr/>
        </p:nvSpPr>
        <p:spPr bwMode="auto">
          <a:xfrm>
            <a:off x="2500313" y="4572000"/>
            <a:ext cx="43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latin typeface="Constantia" pitchFamily="18" charset="0"/>
              </a:rPr>
              <a:t>-5</a:t>
            </a:r>
            <a:endParaRPr lang="ru-RU" sz="2400" b="1">
              <a:latin typeface="Constantia" pitchFamily="18" charset="0"/>
            </a:endParaRPr>
          </a:p>
        </p:txBody>
      </p:sp>
      <p:sp>
        <p:nvSpPr>
          <p:cNvPr id="48142" name="Прямоугольник 15"/>
          <p:cNvSpPr>
            <a:spLocks noChangeArrowheads="1"/>
          </p:cNvSpPr>
          <p:nvPr/>
        </p:nvSpPr>
        <p:spPr bwMode="auto">
          <a:xfrm>
            <a:off x="5072063" y="4500563"/>
            <a:ext cx="4619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Constantia" pitchFamily="18" charset="0"/>
              </a:rPr>
              <a:t>8</a:t>
            </a:r>
            <a:r>
              <a:rPr lang="ru-RU" sz="2800" i="1">
                <a:solidFill>
                  <a:srgbClr val="C00000"/>
                </a:solidFill>
                <a:latin typeface="Constantia" pitchFamily="18" charset="0"/>
              </a:rPr>
              <a:t> </a:t>
            </a:r>
            <a:endParaRPr lang="ru-RU" sz="2800">
              <a:solidFill>
                <a:srgbClr val="C00000"/>
              </a:solidFill>
              <a:latin typeface="Constantia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608762" y="4535488"/>
            <a:ext cx="214313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44" name="Прямоугольник 19"/>
          <p:cNvSpPr>
            <a:spLocks noChangeArrowheads="1"/>
          </p:cNvSpPr>
          <p:nvPr/>
        </p:nvSpPr>
        <p:spPr bwMode="auto">
          <a:xfrm>
            <a:off x="6572250" y="4500563"/>
            <a:ext cx="463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7030A0"/>
                </a:solidFill>
                <a:latin typeface="Constantia" pitchFamily="18" charset="0"/>
              </a:rPr>
              <a:t>х</a:t>
            </a:r>
            <a:r>
              <a:rPr lang="ru-RU" sz="2800" i="1">
                <a:latin typeface="Constantia" pitchFamily="18" charset="0"/>
              </a:rPr>
              <a:t> </a:t>
            </a:r>
            <a:endParaRPr lang="ru-RU" sz="2800">
              <a:latin typeface="Constantia" pitchFamily="18" charset="0"/>
            </a:endParaRPr>
          </a:p>
        </p:txBody>
      </p:sp>
      <p:sp>
        <p:nvSpPr>
          <p:cNvPr id="26" name="Полилиния 25"/>
          <p:cNvSpPr/>
          <p:nvPr/>
        </p:nvSpPr>
        <p:spPr>
          <a:xfrm rot="10800000">
            <a:off x="2714625" y="4572000"/>
            <a:ext cx="3929063" cy="508000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5214938" y="4214813"/>
            <a:ext cx="1500187" cy="357187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2786063" y="4143375"/>
            <a:ext cx="2428875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8148" name="Прямоугольник 28"/>
          <p:cNvSpPr>
            <a:spLocks noChangeArrowheads="1"/>
          </p:cNvSpPr>
          <p:nvPr/>
        </p:nvSpPr>
        <p:spPr bwMode="auto">
          <a:xfrm>
            <a:off x="4000500" y="3643313"/>
            <a:ext cx="4349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onstantia" pitchFamily="18" charset="0"/>
              </a:rPr>
              <a:t>13</a:t>
            </a:r>
          </a:p>
        </p:txBody>
      </p:sp>
      <p:pic>
        <p:nvPicPr>
          <p:cNvPr id="48149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6000750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00066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rgbClr val="002060"/>
                </a:solidFill>
              </a:rPr>
              <a:t> </a:t>
            </a:r>
            <a:r>
              <a:rPr lang="ru-RU" sz="3600" b="1" i="1" dirty="0" smtClean="0">
                <a:solidFill>
                  <a:schemeClr val="tx1"/>
                </a:solidFill>
              </a:rPr>
              <a:t>Решение уравнения</a:t>
            </a:r>
            <a:r>
              <a:rPr lang="ru-RU" sz="3600" b="1" i="1" spc="300" dirty="0" smtClean="0">
                <a:solidFill>
                  <a:schemeClr val="tx1"/>
                </a:solidFill>
              </a:rPr>
              <a:t> | х+4 | - | х-3 | = 1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785938"/>
            <a:ext cx="8229600" cy="485775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ru-RU" sz="2800" b="1" i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ρ ( x, -4 )  -</a:t>
            </a:r>
            <a:r>
              <a:rPr lang="ru-RU" sz="2400" b="1" i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b="1" i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ρ ( x, 3 )</a:t>
            </a:r>
            <a:r>
              <a:rPr lang="ru-RU" sz="280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b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=</a:t>
            </a:r>
            <a:r>
              <a:rPr lang="ru-RU" sz="280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i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1,  </a:t>
            </a:r>
            <a:r>
              <a:rPr lang="ru-RU" sz="280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где</a:t>
            </a:r>
            <a:r>
              <a:rPr lang="ru-RU" sz="2800" b="1" i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i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ρ ( x, -4 )  &gt;</a:t>
            </a:r>
            <a:r>
              <a:rPr lang="ru-RU" sz="2400" b="1" i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b="1" i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ρ ( x, 3 )</a:t>
            </a:r>
            <a:r>
              <a:rPr lang="ru-RU" sz="280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ru-RU" sz="2800" b="1" i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ρ (-4, 3) = 7,</a:t>
            </a:r>
            <a:r>
              <a:rPr lang="ru-RU" sz="280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  </a:t>
            </a:r>
            <a:r>
              <a:rPr lang="ru-RU" sz="2800" b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7 &gt; 1</a:t>
            </a:r>
            <a:r>
              <a:rPr lang="ru-RU" sz="2800" b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следовательно, точка с координатой </a:t>
            </a:r>
            <a:r>
              <a:rPr lang="ru-RU" sz="3100" b="1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х</a:t>
            </a:r>
            <a:r>
              <a:rPr lang="ru-RU" sz="280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находиться внутри отрезка </a:t>
            </a:r>
          </a:p>
          <a:p>
            <a:pPr>
              <a:buFont typeface="Wingdings 2" pitchFamily="18" charset="2"/>
              <a:buNone/>
            </a:pPr>
            <a:r>
              <a:rPr lang="ru-RU" sz="2800" b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[ -4; 3 ]</a:t>
            </a:r>
            <a:r>
              <a:rPr lang="ru-RU" sz="2800" b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 </a:t>
            </a:r>
            <a:r>
              <a:rPr lang="ru-RU" sz="280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и </a:t>
            </a:r>
            <a:r>
              <a:rPr lang="ru-RU" sz="2800" b="1" i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такая точа одна. </a:t>
            </a:r>
            <a:r>
              <a:rPr lang="ru-RU" b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                                        </a:t>
            </a:r>
          </a:p>
          <a:p>
            <a:pPr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                                             </a:t>
            </a:r>
            <a:endParaRPr lang="ru-RU" b="1" i="1" smtClean="0">
              <a:solidFill>
                <a:srgbClr val="C00000"/>
              </a:solidFill>
              <a:ea typeface="Calibri" pitchFamily="34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b="1" i="1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                                           </a:t>
            </a:r>
          </a:p>
          <a:p>
            <a:pPr>
              <a:buFont typeface="Wingdings 2" pitchFamily="18" charset="2"/>
              <a:buNone/>
            </a:pPr>
            <a:endParaRPr lang="ru-RU" b="1" i="1" smtClean="0">
              <a:solidFill>
                <a:srgbClr val="C00000"/>
              </a:solidFill>
              <a:ea typeface="Calibri" pitchFamily="34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b="1" i="1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                                        </a:t>
            </a:r>
            <a:r>
              <a:rPr lang="ru-RU" b="1" i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-3</a:t>
            </a:r>
            <a:r>
              <a:rPr lang="ru-RU" b="1" i="1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ru-RU" b="1" i="1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ru-RU" i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Ответ: </a:t>
            </a:r>
            <a:r>
              <a:rPr lang="ru-RU" sz="3600" b="1" i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0</a:t>
            </a:r>
            <a:endParaRPr lang="ru-RU" smtClean="0">
              <a:solidFill>
                <a:srgbClr val="7030A0"/>
              </a:solidFill>
              <a:ea typeface="Calibri" pitchFamily="34" charset="0"/>
              <a:cs typeface="Times New Roman" pitchFamily="18" charset="0"/>
            </a:endParaRPr>
          </a:p>
          <a:p>
            <a:endParaRPr lang="ru-RU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857250" y="5357813"/>
            <a:ext cx="7143750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2857500" y="528637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357813" y="528637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184" name="TextBox 7"/>
          <p:cNvSpPr txBox="1">
            <a:spLocks noChangeArrowheads="1"/>
          </p:cNvSpPr>
          <p:nvPr/>
        </p:nvSpPr>
        <p:spPr bwMode="auto">
          <a:xfrm>
            <a:off x="2643188" y="5357813"/>
            <a:ext cx="4492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latin typeface="Constantia" pitchFamily="18" charset="0"/>
              </a:rPr>
              <a:t>-4</a:t>
            </a:r>
          </a:p>
        </p:txBody>
      </p:sp>
      <p:sp>
        <p:nvSpPr>
          <p:cNvPr id="50185" name="TextBox 8"/>
          <p:cNvSpPr txBox="1">
            <a:spLocks noChangeArrowheads="1"/>
          </p:cNvSpPr>
          <p:nvPr/>
        </p:nvSpPr>
        <p:spPr bwMode="auto">
          <a:xfrm>
            <a:off x="5286375" y="5286375"/>
            <a:ext cx="325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latin typeface="Constantia" pitchFamily="18" charset="0"/>
              </a:rPr>
              <a:t>3</a:t>
            </a:r>
          </a:p>
        </p:txBody>
      </p:sp>
      <p:sp>
        <p:nvSpPr>
          <p:cNvPr id="50186" name="TextBox 15"/>
          <p:cNvSpPr txBox="1">
            <a:spLocks noChangeArrowheads="1"/>
          </p:cNvSpPr>
          <p:nvPr/>
        </p:nvSpPr>
        <p:spPr bwMode="auto">
          <a:xfrm>
            <a:off x="4214813" y="4857750"/>
            <a:ext cx="428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FF0000"/>
                </a:solidFill>
                <a:latin typeface="Constantia" pitchFamily="18" charset="0"/>
              </a:rPr>
              <a:t>х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3249613" y="5322888"/>
            <a:ext cx="2159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олилиния 19"/>
          <p:cNvSpPr/>
          <p:nvPr/>
        </p:nvSpPr>
        <p:spPr>
          <a:xfrm>
            <a:off x="2928938" y="5000625"/>
            <a:ext cx="1500187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 rot="10800000">
            <a:off x="2928938" y="5429250"/>
            <a:ext cx="428625" cy="214313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4429125" y="5000625"/>
            <a:ext cx="1071563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191" name="TextBox 16"/>
          <p:cNvSpPr txBox="1">
            <a:spLocks noChangeArrowheads="1"/>
          </p:cNvSpPr>
          <p:nvPr/>
        </p:nvSpPr>
        <p:spPr bwMode="auto">
          <a:xfrm>
            <a:off x="2857500" y="4500563"/>
            <a:ext cx="14287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b="1" i="1">
                <a:latin typeface="Constantia" pitchFamily="18" charset="0"/>
              </a:rPr>
              <a:t>ρ</a:t>
            </a:r>
            <a:r>
              <a:rPr lang="ru-RU" sz="2400" b="1" i="1">
                <a:latin typeface="Constantia" pitchFamily="18" charset="0"/>
              </a:rPr>
              <a:t>(х; -4)</a:t>
            </a:r>
            <a:endParaRPr lang="ru-RU" sz="2400" b="1">
              <a:latin typeface="Constantia" pitchFamily="18" charset="0"/>
            </a:endParaRPr>
          </a:p>
          <a:p>
            <a:r>
              <a:rPr lang="ru-RU" sz="2400" b="1" i="1">
                <a:latin typeface="Constantia" pitchFamily="18" charset="0"/>
              </a:rPr>
              <a:t> </a:t>
            </a:r>
            <a:endParaRPr lang="ru-RU" sz="2400">
              <a:latin typeface="Constantia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>
            <a:off x="4322762" y="5392738"/>
            <a:ext cx="214313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93" name="TextBox 18"/>
          <p:cNvSpPr txBox="1">
            <a:spLocks noChangeArrowheads="1"/>
          </p:cNvSpPr>
          <p:nvPr/>
        </p:nvSpPr>
        <p:spPr bwMode="auto">
          <a:xfrm flipH="1">
            <a:off x="4383088" y="5286375"/>
            <a:ext cx="4746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Constantia" pitchFamily="18" charset="0"/>
              </a:rPr>
              <a:t>0</a:t>
            </a:r>
          </a:p>
        </p:txBody>
      </p:sp>
      <p:sp>
        <p:nvSpPr>
          <p:cNvPr id="50194" name="TextBox 24"/>
          <p:cNvSpPr txBox="1">
            <a:spLocks noChangeArrowheads="1"/>
          </p:cNvSpPr>
          <p:nvPr/>
        </p:nvSpPr>
        <p:spPr bwMode="auto">
          <a:xfrm>
            <a:off x="4500563" y="4500563"/>
            <a:ext cx="13573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b="1" i="1">
                <a:latin typeface="Constantia" pitchFamily="18" charset="0"/>
              </a:rPr>
              <a:t>ρ</a:t>
            </a:r>
            <a:r>
              <a:rPr lang="ru-RU" sz="2400" b="1" i="1">
                <a:latin typeface="Constantia" pitchFamily="18" charset="0"/>
              </a:rPr>
              <a:t>(х; 3)</a:t>
            </a:r>
            <a:endParaRPr lang="ru-RU" sz="2400" b="1" i="1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50195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6000750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372476" cy="500066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chemeClr val="tx1"/>
                </a:solidFill>
              </a:rPr>
              <a:t>Решение уравнения</a:t>
            </a:r>
            <a:r>
              <a:rPr lang="ru-RU" sz="3600" b="1" i="1" spc="300" dirty="0" smtClean="0">
                <a:solidFill>
                  <a:schemeClr val="tx1"/>
                </a:solidFill>
              </a:rPr>
              <a:t> |3х-8| - |3х-2| = 6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071563"/>
            <a:ext cx="8229600" cy="5500687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l-GR" sz="3200" b="1" i="1" dirty="0" smtClean="0">
                <a:solidFill>
                  <a:schemeClr val="tx1"/>
                </a:solidFill>
              </a:rPr>
              <a:t>ρ</a:t>
            </a:r>
            <a:r>
              <a:rPr lang="ru-RU" sz="3200" b="1" i="1" dirty="0" smtClean="0">
                <a:solidFill>
                  <a:schemeClr val="tx1"/>
                </a:solidFill>
              </a:rPr>
              <a:t>(8; 2) = 6 </a:t>
            </a:r>
            <a:r>
              <a:rPr lang="ru-RU" sz="3200" dirty="0" smtClean="0">
                <a:solidFill>
                  <a:schemeClr val="tx1"/>
                </a:solidFill>
              </a:rPr>
              <a:t>,     </a:t>
            </a:r>
            <a:r>
              <a:rPr lang="el-GR" sz="3200" b="1" i="1" dirty="0" smtClean="0">
                <a:solidFill>
                  <a:schemeClr val="tx1"/>
                </a:solidFill>
              </a:rPr>
              <a:t>ρ</a:t>
            </a:r>
            <a:r>
              <a:rPr lang="ru-RU" sz="3200" b="1" i="1" dirty="0" smtClean="0">
                <a:solidFill>
                  <a:schemeClr val="tx1"/>
                </a:solidFill>
              </a:rPr>
              <a:t>(3х; 8) &gt; </a:t>
            </a:r>
            <a:r>
              <a:rPr lang="el-GR" sz="3200" b="1" i="1" dirty="0" smtClean="0">
                <a:solidFill>
                  <a:schemeClr val="tx1"/>
                </a:solidFill>
              </a:rPr>
              <a:t>ρ</a:t>
            </a:r>
            <a:r>
              <a:rPr lang="ru-RU" sz="3200" b="1" i="1" dirty="0" smtClean="0">
                <a:solidFill>
                  <a:schemeClr val="tx1"/>
                </a:solidFill>
              </a:rPr>
              <a:t>(3х; 2) 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l-GR" sz="3200" b="1" i="1" dirty="0" smtClean="0">
                <a:solidFill>
                  <a:schemeClr val="tx1"/>
                </a:solidFill>
              </a:rPr>
              <a:t>ρ</a:t>
            </a:r>
            <a:r>
              <a:rPr lang="ru-RU" sz="3200" b="1" i="1" dirty="0" smtClean="0">
                <a:solidFill>
                  <a:schemeClr val="tx1"/>
                </a:solidFill>
              </a:rPr>
              <a:t>(3х; 8) - </a:t>
            </a:r>
            <a:r>
              <a:rPr lang="el-GR" sz="3200" b="1" i="1" dirty="0" smtClean="0">
                <a:solidFill>
                  <a:schemeClr val="tx1"/>
                </a:solidFill>
              </a:rPr>
              <a:t>ρ</a:t>
            </a:r>
            <a:r>
              <a:rPr lang="ru-RU" sz="3200" b="1" i="1" dirty="0" smtClean="0">
                <a:solidFill>
                  <a:schemeClr val="tx1"/>
                </a:solidFill>
              </a:rPr>
              <a:t>(3х; 2) = 6  </a:t>
            </a:r>
            <a:r>
              <a:rPr lang="ru-RU" sz="2800" i="1" dirty="0" smtClean="0"/>
              <a:t>это </a:t>
            </a:r>
            <a:r>
              <a:rPr lang="ru-RU" sz="2800" dirty="0" smtClean="0"/>
              <a:t>множество точек координатной прямой, расположенных </a:t>
            </a:r>
            <a:r>
              <a:rPr lang="ru-RU" sz="2800" b="1" i="1" dirty="0" smtClean="0">
                <a:solidFill>
                  <a:schemeClr val="tx1"/>
                </a:solidFill>
              </a:rPr>
              <a:t>левее</a:t>
            </a:r>
            <a:r>
              <a:rPr lang="ru-RU" sz="2800" dirty="0" smtClean="0"/>
              <a:t> числа  </a:t>
            </a:r>
            <a:r>
              <a:rPr lang="ru-RU" sz="3200" b="1" i="1" dirty="0" smtClean="0">
                <a:solidFill>
                  <a:schemeClr val="tx1"/>
                </a:solidFill>
              </a:rPr>
              <a:t>6.</a:t>
            </a:r>
            <a:r>
              <a:rPr lang="ru-RU" dirty="0" smtClean="0"/>
              <a:t>                      </a:t>
            </a:r>
            <a:r>
              <a:rPr lang="ru-RU" b="1" i="1" dirty="0" smtClean="0"/>
              <a:t> </a:t>
            </a:r>
            <a:endParaRPr lang="ru-RU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                                                                                                       </a:t>
            </a:r>
            <a:endParaRPr lang="ru-RU" dirty="0" smtClean="0">
              <a:solidFill>
                <a:srgbClr val="7030A0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i="1" dirty="0" smtClean="0"/>
              <a:t>                              </a:t>
            </a:r>
            <a:r>
              <a:rPr lang="el-GR" sz="2800" b="1" i="1" dirty="0" smtClean="0"/>
              <a:t>ρ</a:t>
            </a:r>
            <a:r>
              <a:rPr lang="ru-RU" sz="2800" b="1" i="1" dirty="0" smtClean="0"/>
              <a:t>(3х; 8)                             3х &lt; 2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i="1" dirty="0" smtClean="0"/>
              <a:t>                                                                            </a:t>
            </a:r>
            <a:r>
              <a:rPr lang="ru-RU" sz="2800" b="1" i="1" dirty="0" err="1" smtClean="0"/>
              <a:t>х</a:t>
            </a:r>
            <a:r>
              <a:rPr lang="ru-RU" sz="2800" b="1" i="1" dirty="0" smtClean="0"/>
              <a:t> &lt; 2/3</a:t>
            </a:r>
            <a:endParaRPr lang="ru-RU" sz="28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                                            </a:t>
            </a:r>
            <a:r>
              <a:rPr lang="ru-RU" b="1" i="1" dirty="0" smtClean="0"/>
              <a:t>6</a:t>
            </a: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/>
              <a:t>Ответ: </a:t>
            </a:r>
            <a:r>
              <a:rPr lang="ru-RU" sz="2800" b="1" dirty="0" err="1" smtClean="0">
                <a:solidFill>
                  <a:schemeClr val="tx1"/>
                </a:solidFill>
              </a:rPr>
              <a:t>х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sym typeface="Symbol"/>
              </a:rPr>
              <a:t>(</a:t>
            </a:r>
            <a:r>
              <a:rPr lang="ru-RU" sz="2800" b="1" dirty="0" smtClean="0">
                <a:solidFill>
                  <a:schemeClr val="tx1"/>
                </a:solidFill>
              </a:rPr>
              <a:t>-</a:t>
            </a:r>
            <a:r>
              <a:rPr lang="ru-RU" sz="2800" b="1" dirty="0" smtClean="0">
                <a:solidFill>
                  <a:schemeClr val="tx1"/>
                </a:solidFill>
                <a:sym typeface="Symbol"/>
              </a:rPr>
              <a:t>; 2/3</a:t>
            </a:r>
            <a:r>
              <a:rPr lang="en-US" b="1" dirty="0" smtClean="0">
                <a:solidFill>
                  <a:schemeClr val="tx1"/>
                </a:solidFill>
                <a:sym typeface="Symbol"/>
              </a:rPr>
              <a:t>]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857250" y="5357813"/>
            <a:ext cx="7143750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2857500" y="528637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357813" y="528637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232" name="TextBox 7"/>
          <p:cNvSpPr txBox="1">
            <a:spLocks noChangeArrowheads="1"/>
          </p:cNvSpPr>
          <p:nvPr/>
        </p:nvSpPr>
        <p:spPr bwMode="auto">
          <a:xfrm>
            <a:off x="2643188" y="5357813"/>
            <a:ext cx="333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latin typeface="Constantia" pitchFamily="18" charset="0"/>
              </a:rPr>
              <a:t>2</a:t>
            </a:r>
          </a:p>
        </p:txBody>
      </p:sp>
      <p:sp>
        <p:nvSpPr>
          <p:cNvPr id="52233" name="TextBox 14"/>
          <p:cNvSpPr txBox="1">
            <a:spLocks noChangeArrowheads="1"/>
          </p:cNvSpPr>
          <p:nvPr/>
        </p:nvSpPr>
        <p:spPr bwMode="auto">
          <a:xfrm>
            <a:off x="571500" y="5286375"/>
            <a:ext cx="2571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onstantia" pitchFamily="18" charset="0"/>
              </a:rPr>
              <a:t>\\\\\\\\\\\\\\\\\\\\\\</a:t>
            </a:r>
            <a:r>
              <a:rPr lang="ru-RU" b="1">
                <a:solidFill>
                  <a:srgbClr val="C00000"/>
                </a:solidFill>
                <a:latin typeface="Constantia" pitchFamily="18" charset="0"/>
              </a:rPr>
              <a:t>\</a:t>
            </a:r>
          </a:p>
        </p:txBody>
      </p:sp>
      <p:sp>
        <p:nvSpPr>
          <p:cNvPr id="52234" name="TextBox 8"/>
          <p:cNvSpPr txBox="1">
            <a:spLocks noChangeArrowheads="1"/>
          </p:cNvSpPr>
          <p:nvPr/>
        </p:nvSpPr>
        <p:spPr bwMode="auto">
          <a:xfrm>
            <a:off x="5286375" y="5286375"/>
            <a:ext cx="785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Constantia" pitchFamily="18" charset="0"/>
              </a:rPr>
              <a:t>8</a:t>
            </a:r>
          </a:p>
        </p:txBody>
      </p:sp>
      <p:sp>
        <p:nvSpPr>
          <p:cNvPr id="52235" name="TextBox 15"/>
          <p:cNvSpPr txBox="1">
            <a:spLocks noChangeArrowheads="1"/>
          </p:cNvSpPr>
          <p:nvPr/>
        </p:nvSpPr>
        <p:spPr bwMode="auto">
          <a:xfrm>
            <a:off x="1071563" y="4857750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Constantia" pitchFamily="18" charset="0"/>
              </a:rPr>
              <a:t>3х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1249363" y="5322888"/>
            <a:ext cx="2159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олилиния 19"/>
          <p:cNvSpPr/>
          <p:nvPr/>
        </p:nvSpPr>
        <p:spPr>
          <a:xfrm flipV="1">
            <a:off x="1357313" y="5357813"/>
            <a:ext cx="1571625" cy="214312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 rot="10800000">
            <a:off x="2928938" y="5357813"/>
            <a:ext cx="2500312" cy="428625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1357313" y="4572000"/>
            <a:ext cx="4071937" cy="785813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240" name="TextBox 16"/>
          <p:cNvSpPr txBox="1">
            <a:spLocks noChangeArrowheads="1"/>
          </p:cNvSpPr>
          <p:nvPr/>
        </p:nvSpPr>
        <p:spPr bwMode="auto">
          <a:xfrm>
            <a:off x="1428750" y="5429250"/>
            <a:ext cx="1785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b="1" i="1">
                <a:latin typeface="Constantia" pitchFamily="18" charset="0"/>
              </a:rPr>
              <a:t>ρ</a:t>
            </a:r>
            <a:r>
              <a:rPr lang="ru-RU" sz="2400" b="1" i="1">
                <a:latin typeface="Constantia" pitchFamily="18" charset="0"/>
              </a:rPr>
              <a:t>(3х; 2)</a:t>
            </a:r>
            <a:endParaRPr lang="ru-RU" sz="2400">
              <a:latin typeface="Constantia" pitchFamily="18" charset="0"/>
            </a:endParaRPr>
          </a:p>
        </p:txBody>
      </p:sp>
      <p:pic>
        <p:nvPicPr>
          <p:cNvPr id="52241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6000750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358246" cy="785818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rgbClr val="7030A0"/>
                </a:solidFill>
              </a:rPr>
              <a:t/>
            </a:r>
            <a:br>
              <a:rPr lang="ru-RU" sz="9600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smtClean="0">
                <a:solidFill>
                  <a:schemeClr val="tx1"/>
                </a:solidFill>
              </a:rPr>
              <a:t>Решение уравнения  </a:t>
            </a:r>
            <a:r>
              <a:rPr lang="ru-RU" sz="4000" b="1" dirty="0" smtClean="0">
                <a:solidFill>
                  <a:schemeClr val="tx1"/>
                </a:solidFill>
              </a:rPr>
              <a:t>|х+7|=|х-5|</a:t>
            </a:r>
            <a:r>
              <a:rPr lang="ru-RU" sz="4000" dirty="0" smtClean="0">
                <a:solidFill>
                  <a:schemeClr val="tx1"/>
                </a:solidFill>
              </a:rPr>
              <a:t>            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928688"/>
            <a:ext cx="8215313" cy="5572125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dirty="0" smtClean="0">
                <a:solidFill>
                  <a:srgbClr val="000000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| </a:t>
            </a:r>
            <a:r>
              <a:rPr lang="ru-RU" sz="2800" b="1" dirty="0" err="1" smtClean="0">
                <a:solidFill>
                  <a:schemeClr val="tx1"/>
                </a:solidFill>
              </a:rPr>
              <a:t>х</a:t>
            </a:r>
            <a:r>
              <a:rPr lang="ru-RU" sz="2800" b="1" dirty="0" smtClean="0">
                <a:solidFill>
                  <a:schemeClr val="tx1"/>
                </a:solidFill>
              </a:rPr>
              <a:t> + 7 | =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b="1" i="1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ρ 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 </a:t>
            </a:r>
            <a:r>
              <a:rPr lang="ru-RU" sz="2800" b="1" i="1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-7) ;     </a:t>
            </a:r>
            <a:r>
              <a:rPr lang="ru-RU" sz="2800" b="1" dirty="0" smtClean="0">
                <a:solidFill>
                  <a:schemeClr val="tx1"/>
                </a:solidFill>
              </a:rPr>
              <a:t>| </a:t>
            </a:r>
            <a:r>
              <a:rPr lang="ru-RU" sz="2800" b="1" dirty="0" err="1" smtClean="0">
                <a:solidFill>
                  <a:schemeClr val="tx1"/>
                </a:solidFill>
              </a:rPr>
              <a:t>х</a:t>
            </a:r>
            <a:r>
              <a:rPr lang="ru-RU" sz="2800" b="1" dirty="0" smtClean="0">
                <a:solidFill>
                  <a:schemeClr val="tx1"/>
                </a:solidFill>
              </a:rPr>
              <a:t> - 5 | =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  </a:t>
            </a:r>
            <a:r>
              <a:rPr lang="ru-RU" sz="2800" b="1" i="1" dirty="0" err="1" smtClean="0">
                <a:solidFill>
                  <a:schemeClr val="tx1"/>
                </a:solidFill>
                <a:latin typeface="Calibri" pitchFamily="34" charset="0"/>
              </a:rPr>
              <a:t>ρ 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( </a:t>
            </a:r>
            <a:r>
              <a:rPr lang="ru-RU" sz="2800" b="1" i="1" dirty="0" err="1" smtClean="0">
                <a:solidFill>
                  <a:schemeClr val="tx1"/>
                </a:solidFill>
                <a:latin typeface="Calibri" pitchFamily="34" charset="0"/>
              </a:rPr>
              <a:t>x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, 5) </a:t>
            </a:r>
            <a:endParaRPr lang="ru-RU" sz="2800" dirty="0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400" dirty="0" smtClean="0">
                <a:solidFill>
                  <a:srgbClr val="000000"/>
                </a:solidFill>
              </a:rPr>
              <a:t>Нужно найти такую точку </a:t>
            </a:r>
            <a:r>
              <a:rPr lang="ru-RU" sz="2400" b="1" dirty="0" smtClean="0">
                <a:solidFill>
                  <a:schemeClr val="tx1"/>
                </a:solidFill>
              </a:rPr>
              <a:t>Х(</a:t>
            </a:r>
            <a:r>
              <a:rPr lang="ru-RU" sz="2400" b="1" dirty="0" err="1" smtClean="0">
                <a:solidFill>
                  <a:schemeClr val="tx1"/>
                </a:solidFill>
              </a:rPr>
              <a:t>х</a:t>
            </a:r>
            <a:r>
              <a:rPr lang="ru-RU" sz="2400" b="1" dirty="0" smtClean="0">
                <a:solidFill>
                  <a:schemeClr val="tx1"/>
                </a:solidFill>
              </a:rPr>
              <a:t>), </a:t>
            </a:r>
          </a:p>
          <a:p>
            <a:pPr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0000"/>
                </a:solidFill>
              </a:rPr>
              <a:t>                          </a:t>
            </a:r>
            <a:r>
              <a:rPr lang="ru-RU" sz="2400" dirty="0" smtClean="0">
                <a:solidFill>
                  <a:srgbClr val="000000"/>
                </a:solidFill>
              </a:rPr>
              <a:t>что </a:t>
            </a:r>
            <a:r>
              <a:rPr lang="ru-RU" sz="2200" b="1" i="1" dirty="0" smtClean="0">
                <a:solidFill>
                  <a:srgbClr val="7030A0"/>
                </a:solidFill>
                <a:latin typeface="Calibri" pitchFamily="34" charset="0"/>
              </a:rPr>
              <a:t>: 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ρ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(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x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, -7 )  </a:t>
            </a:r>
            <a:r>
              <a:rPr lang="ru-RU" sz="2200" b="1" i="1" dirty="0" smtClean="0">
                <a:solidFill>
                  <a:schemeClr val="tx1"/>
                </a:solidFill>
                <a:latin typeface="Calibri" pitchFamily="34" charset="0"/>
              </a:rPr>
              <a:t>=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ρ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(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x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, 5 )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400" b="1" i="1" dirty="0" smtClean="0">
                <a:solidFill>
                  <a:srgbClr val="000000"/>
                </a:solidFill>
              </a:rPr>
              <a:t> </a:t>
            </a:r>
            <a:r>
              <a:rPr lang="ru-RU" sz="2000" b="1" i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ρ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(-7, 5) = 12,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</a:rPr>
              <a:t> </a:t>
            </a:r>
            <a:r>
              <a:rPr lang="ru-RU" sz="2400" dirty="0" smtClean="0">
                <a:solidFill>
                  <a:srgbClr val="000000"/>
                </a:solidFill>
              </a:rPr>
              <a:t>следовательно, середина  промежутка </a:t>
            </a:r>
          </a:p>
          <a:p>
            <a:pPr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0000"/>
                </a:solidFill>
              </a:rPr>
              <a:t>[-7;5]   </a:t>
            </a:r>
            <a:r>
              <a:rPr lang="ru-RU" sz="2400" dirty="0" smtClean="0">
                <a:solidFill>
                  <a:srgbClr val="000000"/>
                </a:solidFill>
              </a:rPr>
              <a:t>удовлетворяет   условию   уравнения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                             </a:t>
            </a:r>
            <a:r>
              <a:rPr lang="ru-RU" sz="2400" b="1" i="1" dirty="0" err="1" smtClean="0">
                <a:solidFill>
                  <a:schemeClr val="tx1"/>
                </a:solidFill>
                <a:latin typeface="Calibri" pitchFamily="34" charset="0"/>
              </a:rPr>
              <a:t>ρ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(-7, 5) = 12</a:t>
            </a:r>
            <a:endParaRPr lang="ru-RU" sz="2400" b="1" i="1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                                        -1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400" b="1" i="1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                                        </a:t>
            </a:r>
            <a:r>
              <a:rPr lang="ru-RU" sz="2400" b="1" i="1" dirty="0" smtClean="0">
                <a:solidFill>
                  <a:schemeClr val="tx1"/>
                </a:solidFill>
              </a:rPr>
              <a:t>Х</a:t>
            </a:r>
            <a:r>
              <a:rPr lang="ru-RU" sz="2400" b="1" i="1" dirty="0" smtClean="0">
                <a:solidFill>
                  <a:srgbClr val="C00000"/>
                </a:solidFill>
              </a:rPr>
              <a:t>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400" b="1" i="1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15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500" b="1" dirty="0" smtClean="0">
                <a:solidFill>
                  <a:srgbClr val="000000"/>
                </a:solidFill>
              </a:rPr>
              <a:t>                                                </a:t>
            </a: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1500" b="1" dirty="0" smtClean="0">
                <a:solidFill>
                  <a:srgbClr val="000000"/>
                </a:solidFill>
              </a:rPr>
              <a:t>  </a:t>
            </a:r>
            <a:r>
              <a:rPr lang="ru-RU" sz="2400" b="1" dirty="0" smtClean="0">
                <a:solidFill>
                  <a:srgbClr val="000000"/>
                </a:solidFill>
              </a:rPr>
              <a:t>Ответ:  </a:t>
            </a:r>
            <a:r>
              <a:rPr lang="ru-RU" sz="2400" b="1" dirty="0" smtClean="0">
                <a:solidFill>
                  <a:schemeClr val="tx1"/>
                </a:solidFill>
              </a:rPr>
              <a:t>-</a:t>
            </a:r>
            <a:r>
              <a:rPr lang="ru-RU" sz="3200" b="1" dirty="0" smtClean="0">
                <a:solidFill>
                  <a:schemeClr val="tx1"/>
                </a:solidFill>
              </a:rPr>
              <a:t>1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b="1" i="1" dirty="0" smtClean="0">
              <a:solidFill>
                <a:srgbClr val="7030A0"/>
              </a:solidFill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ru-RU" sz="700" i="1" dirty="0" smtClean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i="1" dirty="0" smtClean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700" dirty="0" smtClean="0">
                <a:solidFill>
                  <a:srgbClr val="000000"/>
                </a:solidFill>
              </a:rPr>
              <a:t>                                                     </a:t>
            </a:r>
            <a:r>
              <a:rPr lang="ru-RU" sz="800" dirty="0" smtClean="0">
                <a:solidFill>
                  <a:srgbClr val="000000"/>
                </a:solidFill>
              </a:rPr>
              <a:t>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800" dirty="0" smtClean="0">
                <a:solidFill>
                  <a:srgbClr val="000000"/>
                </a:solidFill>
              </a:rPr>
              <a:t>                                                </a:t>
            </a:r>
            <a:r>
              <a:rPr lang="ru-RU" sz="800" dirty="0" smtClean="0">
                <a:solidFill>
                  <a:srgbClr val="7030A0"/>
                </a:solidFill>
              </a:rPr>
              <a:t>    </a:t>
            </a:r>
            <a:r>
              <a:rPr lang="ru-RU" sz="800" dirty="0" smtClean="0">
                <a:solidFill>
                  <a:srgbClr val="000000"/>
                </a:solidFill>
              </a:rPr>
              <a:t>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8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800" dirty="0" smtClean="0">
                <a:solidFill>
                  <a:srgbClr val="000000"/>
                </a:solidFill>
              </a:rPr>
              <a:t>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700" dirty="0" smtClean="0">
                <a:solidFill>
                  <a:srgbClr val="000000"/>
                </a:solidFill>
              </a:rPr>
              <a:t>             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700" dirty="0" smtClean="0">
              <a:solidFill>
                <a:srgbClr val="0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785813" y="4143375"/>
            <a:ext cx="51435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 flipV="1">
            <a:off x="1357313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 flipV="1">
            <a:off x="3357563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 flipV="1">
            <a:off x="5500688" y="40719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143000" y="4143375"/>
            <a:ext cx="479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onstantia" pitchFamily="18" charset="0"/>
              </a:rPr>
              <a:t>-7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357813" y="4143375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onstantia" pitchFamily="18" charset="0"/>
              </a:rPr>
              <a:t>5</a:t>
            </a:r>
          </a:p>
        </p:txBody>
      </p:sp>
      <p:sp>
        <p:nvSpPr>
          <p:cNvPr id="42" name="Полилиния 41"/>
          <p:cNvSpPr/>
          <p:nvPr/>
        </p:nvSpPr>
        <p:spPr>
          <a:xfrm>
            <a:off x="1357313" y="3714750"/>
            <a:ext cx="4214812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Полилиния 42"/>
          <p:cNvSpPr/>
          <p:nvPr/>
        </p:nvSpPr>
        <p:spPr>
          <a:xfrm rot="10800000">
            <a:off x="1428750" y="4143375"/>
            <a:ext cx="2000250" cy="357188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Полилиния 44"/>
          <p:cNvSpPr/>
          <p:nvPr/>
        </p:nvSpPr>
        <p:spPr>
          <a:xfrm flipV="1">
            <a:off x="3429000" y="4143375"/>
            <a:ext cx="2143125" cy="428625"/>
          </a:xfrm>
          <a:custGeom>
            <a:avLst/>
            <a:gdLst>
              <a:gd name="connsiteX0" fmla="*/ 0 w 2032986"/>
              <a:gd name="connsiteY0" fmla="*/ 685059 h 685059"/>
              <a:gd name="connsiteX1" fmla="*/ 949911 w 2032986"/>
              <a:gd name="connsiteY1" fmla="*/ 1479 h 685059"/>
              <a:gd name="connsiteX2" fmla="*/ 2032986 w 2032986"/>
              <a:gd name="connsiteY2" fmla="*/ 676182 h 68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986" h="685059">
                <a:moveTo>
                  <a:pt x="0" y="685059"/>
                </a:moveTo>
                <a:cubicBezTo>
                  <a:pt x="305540" y="344008"/>
                  <a:pt x="611080" y="2958"/>
                  <a:pt x="949911" y="1479"/>
                </a:cubicBezTo>
                <a:cubicBezTo>
                  <a:pt x="1288742" y="0"/>
                  <a:pt x="1922015" y="541537"/>
                  <a:pt x="2032986" y="676182"/>
                </a:cubicBez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2071688" y="4357688"/>
            <a:ext cx="2928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7030A0"/>
                </a:solidFill>
                <a:latin typeface="Constantia" pitchFamily="18" charset="0"/>
              </a:rPr>
              <a:t>       </a:t>
            </a:r>
            <a:endParaRPr lang="ru-RU" sz="2400" b="1">
              <a:latin typeface="Constantia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357438" y="3143250"/>
            <a:ext cx="292893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onstantia" pitchFamily="18" charset="0"/>
              </a:rPr>
              <a:t>   </a:t>
            </a:r>
            <a:r>
              <a:rPr lang="ru-RU" sz="2400" b="1">
                <a:latin typeface="Constantia" pitchFamily="18" charset="0"/>
              </a:rPr>
              <a:t>    </a:t>
            </a:r>
          </a:p>
          <a:p>
            <a:endParaRPr lang="ru-RU" sz="2800" b="1">
              <a:solidFill>
                <a:srgbClr val="7030A0"/>
              </a:solidFill>
              <a:latin typeface="Constantia" pitchFamily="18" charset="0"/>
            </a:endParaRPr>
          </a:p>
        </p:txBody>
      </p:sp>
      <p:pic>
        <p:nvPicPr>
          <p:cNvPr id="54288" name="Picture 14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13" y="5929313"/>
            <a:ext cx="1258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9" grpId="0"/>
      <p:bldP spid="53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1472" y="404813"/>
            <a:ext cx="7858180" cy="6238897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800" b="1" dirty="0" smtClean="0"/>
              <a:t> </a:t>
            </a:r>
            <a:r>
              <a:rPr lang="ru-RU" sz="5700" b="1" dirty="0" smtClean="0">
                <a:latin typeface="Times New Roman" pitchFamily="18" charset="0"/>
                <a:cs typeface="Times New Roman" pitchFamily="18" charset="0"/>
              </a:rPr>
              <a:t>Устная работа.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5700" dirty="0" smtClean="0">
                <a:latin typeface="Times New Roman" pitchFamily="18" charset="0"/>
                <a:cs typeface="Times New Roman" pitchFamily="18" charset="0"/>
              </a:rPr>
              <a:t>Раскрыть модуль: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en-US" sz="57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l-GR" sz="57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5700" dirty="0" smtClean="0">
                <a:latin typeface="Times New Roman" pitchFamily="18" charset="0"/>
                <a:cs typeface="Times New Roman" pitchFamily="18" charset="0"/>
              </a:rPr>
              <a:t> - 3</a:t>
            </a:r>
            <a:r>
              <a:rPr lang="en-US" sz="57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en-US" sz="5700" dirty="0" smtClean="0"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ru-RU" sz="57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57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sz="43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sz="5200" dirty="0" smtClean="0">
                <a:latin typeface="Times New Roman" pitchFamily="18" charset="0"/>
                <a:cs typeface="Times New Roman" pitchFamily="18" charset="0"/>
              </a:rPr>
              <a:t>4)</a:t>
            </a:r>
            <a:endParaRPr lang="ru-RU" sz="52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46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5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5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2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52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endParaRPr lang="ru-RU" sz="2800" dirty="0" smtClean="0">
              <a:cs typeface="Arial" pitchFamily="34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endParaRPr lang="en-US" sz="2800" dirty="0" smtClean="0">
              <a:cs typeface="Arial" pitchFamily="34" charset="0"/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571625" y="2928938"/>
          <a:ext cx="1284288" cy="661987"/>
        </p:xfrm>
        <a:graphic>
          <a:graphicData uri="http://schemas.openxmlformats.org/presentationml/2006/ole">
            <p:oleObj spid="_x0000_s39938" name="Формула" r:id="rId3" imgW="419040" imgH="215640" progId="Equation.3">
              <p:embed/>
            </p:oleObj>
          </a:graphicData>
        </a:graphic>
      </p:graphicFrame>
      <p:sp>
        <p:nvSpPr>
          <p:cNvPr id="9" name="Содержимое 8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076" name="Object 13"/>
          <p:cNvGraphicFramePr>
            <a:graphicFrameLocks noChangeAspect="1"/>
          </p:cNvGraphicFramePr>
          <p:nvPr/>
        </p:nvGraphicFramePr>
        <p:xfrm>
          <a:off x="1500166" y="2214554"/>
          <a:ext cx="1357322" cy="697272"/>
        </p:xfrm>
        <a:graphic>
          <a:graphicData uri="http://schemas.openxmlformats.org/presentationml/2006/ole">
            <p:oleObj spid="_x0000_s39939" name="Формула" r:id="rId4" imgW="444240" imgH="228600" progId="Equation.3">
              <p:embed/>
            </p:oleObj>
          </a:graphicData>
        </a:graphic>
      </p:graphicFrame>
      <p:graphicFrame>
        <p:nvGraphicFramePr>
          <p:cNvPr id="3077" name="Object 15"/>
          <p:cNvGraphicFramePr>
            <a:graphicFrameLocks noChangeAspect="1"/>
          </p:cNvGraphicFramePr>
          <p:nvPr/>
        </p:nvGraphicFramePr>
        <p:xfrm>
          <a:off x="1214414" y="3716800"/>
          <a:ext cx="3500462" cy="866756"/>
        </p:xfrm>
        <a:graphic>
          <a:graphicData uri="http://schemas.openxmlformats.org/presentationml/2006/ole">
            <p:oleObj spid="_x0000_s39940" name="Формула" r:id="rId5" imgW="1180800" imgH="291960" progId="Equation.3">
              <p:embed/>
            </p:oleObj>
          </a:graphicData>
        </a:graphic>
      </p:graphicFrame>
      <p:graphicFrame>
        <p:nvGraphicFramePr>
          <p:cNvPr id="3078" name="Object 16"/>
          <p:cNvGraphicFramePr>
            <a:graphicFrameLocks noChangeAspect="1"/>
          </p:cNvGraphicFramePr>
          <p:nvPr/>
        </p:nvGraphicFramePr>
        <p:xfrm>
          <a:off x="1357290" y="4929198"/>
          <a:ext cx="3143272" cy="778311"/>
        </p:xfrm>
        <a:graphic>
          <a:graphicData uri="http://schemas.openxmlformats.org/presentationml/2006/ole">
            <p:oleObj spid="_x0000_s39941" name="Формула" r:id="rId6" imgW="1180800" imgH="291960" progId="Equation.3">
              <p:embed/>
            </p:oleObj>
          </a:graphicData>
        </a:graphic>
      </p:graphicFrame>
      <p:graphicFrame>
        <p:nvGraphicFramePr>
          <p:cNvPr id="3079" name="Object 17"/>
          <p:cNvGraphicFramePr>
            <a:graphicFrameLocks noChangeAspect="1"/>
          </p:cNvGraphicFramePr>
          <p:nvPr/>
        </p:nvGraphicFramePr>
        <p:xfrm>
          <a:off x="1357290" y="5827092"/>
          <a:ext cx="4000528" cy="758640"/>
        </p:xfrm>
        <a:graphic>
          <a:graphicData uri="http://schemas.openxmlformats.org/presentationml/2006/ole">
            <p:oleObj spid="_x0000_s39942" name="Формула" r:id="rId7" imgW="1473120" imgH="279360" progId="Equation.3">
              <p:embed/>
            </p:oleObj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14348" y="714356"/>
            <a:ext cx="8429652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Сколько корней имеет данное уравнение? Найдите их.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fontAlgn="base"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ru-RU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|х|=5,</a:t>
            </a:r>
          </a:p>
          <a:p>
            <a:pPr marL="742950" indent="-742950" fontAlgn="base"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lang="ru-RU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|х|=</a:t>
            </a:r>
            <a:r>
              <a:rPr lang="ru-RU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-6</a:t>
            </a:r>
            <a:r>
              <a:rPr lang="ru-R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|х-3|=5.         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7643866" cy="1000108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7030A0"/>
                </a:solidFill>
              </a:rPr>
              <a:t>         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sz="5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Геометрический смысл          модуля</a:t>
            </a:r>
            <a:endParaRPr lang="ru-RU" sz="53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571625"/>
            <a:ext cx="8258175" cy="4786313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chemeClr val="tx1"/>
                </a:solidFill>
              </a:rPr>
              <a:t>   Модулем числа  </a:t>
            </a:r>
            <a:r>
              <a:rPr lang="ru-RU" b="1" i="1" dirty="0" smtClean="0">
                <a:solidFill>
                  <a:schemeClr val="tx1"/>
                </a:solidFill>
              </a:rPr>
              <a:t>а</a:t>
            </a:r>
            <a:r>
              <a:rPr lang="ru-RU" dirty="0" smtClean="0">
                <a:solidFill>
                  <a:schemeClr val="tx1"/>
                </a:solidFill>
              </a:rPr>
              <a:t>  называют расстояние (в единичных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             отрезках) от начала координат до точки </a:t>
            </a:r>
            <a:r>
              <a:rPr lang="ru-RU" b="1" dirty="0" smtClean="0">
                <a:solidFill>
                  <a:schemeClr val="tx1"/>
                </a:solidFill>
              </a:rPr>
              <a:t>А(</a:t>
            </a:r>
            <a:r>
              <a:rPr lang="ru-RU" b="1" i="1" dirty="0" err="1" smtClean="0">
                <a:solidFill>
                  <a:schemeClr val="tx1"/>
                </a:solidFill>
              </a:rPr>
              <a:t>а</a:t>
            </a:r>
            <a:r>
              <a:rPr lang="ru-RU" b="1" i="1" dirty="0" smtClean="0">
                <a:solidFill>
                  <a:schemeClr val="tx1"/>
                </a:solidFill>
              </a:rPr>
              <a:t>)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   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           Модуль числа </a:t>
            </a:r>
            <a:r>
              <a:rPr lang="ru-RU" b="1" dirty="0" smtClean="0">
                <a:solidFill>
                  <a:schemeClr val="tx1"/>
                </a:solidFill>
              </a:rPr>
              <a:t>5</a:t>
            </a:r>
            <a:r>
              <a:rPr lang="ru-RU" dirty="0" smtClean="0">
                <a:solidFill>
                  <a:schemeClr val="tx1"/>
                </a:solidFill>
              </a:rPr>
              <a:t> равен </a:t>
            </a:r>
            <a:r>
              <a:rPr lang="ru-RU" b="1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    Пишут: </a:t>
            </a:r>
            <a:r>
              <a:rPr lang="ru-RU" b="1" dirty="0" smtClean="0">
                <a:solidFill>
                  <a:schemeClr val="tx1"/>
                </a:solidFill>
              </a:rPr>
              <a:t>|5| = 5.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           Число </a:t>
            </a:r>
            <a:r>
              <a:rPr lang="ru-RU" b="1" dirty="0" smtClean="0">
                <a:solidFill>
                  <a:schemeClr val="tx1"/>
                </a:solidFill>
              </a:rPr>
              <a:t>6</a:t>
            </a:r>
            <a:r>
              <a:rPr lang="ru-RU" dirty="0" smtClean="0">
                <a:solidFill>
                  <a:schemeClr val="tx1"/>
                </a:solidFill>
              </a:rPr>
              <a:t> называют модулем числа  </a:t>
            </a:r>
            <a:r>
              <a:rPr lang="ru-RU" b="1" dirty="0" smtClean="0">
                <a:solidFill>
                  <a:schemeClr val="tx1"/>
                </a:solidFill>
              </a:rPr>
              <a:t>-6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/>
                </a:solidFill>
              </a:rPr>
              <a:t>             Пишут: </a:t>
            </a:r>
            <a:r>
              <a:rPr lang="ru-RU" b="1" dirty="0" smtClean="0">
                <a:solidFill>
                  <a:schemeClr val="tx1"/>
                </a:solidFill>
              </a:rPr>
              <a:t>|-6| = 6.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   Модуль числа не может быть отрицательным.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chemeClr val="tx1"/>
                </a:solidFill>
              </a:rPr>
              <a:t>              </a:t>
            </a:r>
            <a:r>
              <a:rPr lang="ru-RU" dirty="0" smtClean="0">
                <a:solidFill>
                  <a:schemeClr val="tx1"/>
                </a:solidFill>
              </a:rPr>
              <a:t>Противоположные числа имеют равные модули: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                                               | -а | = | </a:t>
            </a:r>
            <a:r>
              <a:rPr lang="ru-RU" b="1" i="1" dirty="0" err="1" smtClean="0">
                <a:solidFill>
                  <a:schemeClr val="tx1"/>
                </a:solidFill>
              </a:rPr>
              <a:t>а</a:t>
            </a:r>
            <a:r>
              <a:rPr lang="ru-RU" b="1" i="1" dirty="0" smtClean="0">
                <a:solidFill>
                  <a:schemeClr val="tx1"/>
                </a:solidFill>
              </a:rPr>
              <a:t> |</a:t>
            </a:r>
            <a:endParaRPr lang="ru-RU" dirty="0" smtClean="0">
              <a:solidFill>
                <a:schemeClr val="tx1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dirty="0" smtClean="0">
              <a:solidFill>
                <a:srgbClr val="C00000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4" name="Рисунок 3" descr="Модуль на&#10; числовой прамо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0" y="2500313"/>
            <a:ext cx="607218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156209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000" dirty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        </a:t>
            </a:r>
            <a:endParaRPr lang="ru-RU" sz="5000" b="1" i="1" dirty="0">
              <a:solidFill>
                <a:srgbClr val="7030A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71570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rgbClr val="7030A0"/>
                </a:solidFill>
              </a:rPr>
              <a:t>                          </a:t>
            </a:r>
            <a:r>
              <a:rPr lang="ru-RU" sz="3600" b="1" i="1" dirty="0" smtClean="0">
                <a:solidFill>
                  <a:schemeClr val="tx1"/>
                </a:solidFill>
              </a:rPr>
              <a:t>М о </a:t>
            </a:r>
            <a:r>
              <a:rPr lang="ru-RU" sz="3600" b="1" i="1" dirty="0" err="1" smtClean="0">
                <a:solidFill>
                  <a:schemeClr val="tx1"/>
                </a:solidFill>
              </a:rPr>
              <a:t>д</a:t>
            </a:r>
            <a:r>
              <a:rPr lang="ru-RU" sz="3600" b="1" i="1" dirty="0" smtClean="0">
                <a:solidFill>
                  <a:schemeClr val="tx1"/>
                </a:solidFill>
              </a:rPr>
              <a:t> у л </a:t>
            </a:r>
            <a:r>
              <a:rPr lang="ru-RU" sz="3600" b="1" i="1" dirty="0" err="1" smtClean="0">
                <a:solidFill>
                  <a:schemeClr val="tx1"/>
                </a:solidFill>
              </a:rPr>
              <a:t>ь</a:t>
            </a:r>
            <a:r>
              <a:rPr lang="ru-RU" sz="3600" b="1" i="1" dirty="0" smtClean="0">
                <a:solidFill>
                  <a:schemeClr val="tx1"/>
                </a:solidFill>
              </a:rPr>
              <a:t> </a:t>
            </a:r>
            <a:br>
              <a:rPr lang="ru-RU" sz="3600" b="1" i="1" dirty="0" smtClean="0">
                <a:solidFill>
                  <a:schemeClr val="tx1"/>
                </a:solidFill>
              </a:rPr>
            </a:br>
            <a:r>
              <a:rPr lang="ru-RU" sz="3600" b="1" i="1" dirty="0" smtClean="0">
                <a:solidFill>
                  <a:schemeClr val="tx1"/>
                </a:solidFill>
              </a:rPr>
              <a:t>  и расстояние между двумя точками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500188" y="2071688"/>
            <a:ext cx="5929312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143500" y="1857375"/>
            <a:ext cx="392113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 8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14625" y="3500438"/>
            <a:ext cx="392113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-4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643188" y="2071688"/>
            <a:ext cx="392112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3</a:t>
            </a:r>
          </a:p>
        </p:txBody>
      </p:sp>
      <p:sp>
        <p:nvSpPr>
          <p:cNvPr id="12" name="Овал 11"/>
          <p:cNvSpPr/>
          <p:nvPr/>
        </p:nvSpPr>
        <p:spPr>
          <a:xfrm>
            <a:off x="2786063" y="2000250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214938" y="2000250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857500" y="3429000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286375" y="3429000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500188" y="4786313"/>
            <a:ext cx="5929312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571625" y="3500438"/>
            <a:ext cx="5929313" cy="15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2786063" y="471487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5357813" y="471487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643188" y="4786313"/>
            <a:ext cx="428625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-9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214938" y="4786313"/>
            <a:ext cx="392112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-3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143500" y="3500438"/>
            <a:ext cx="428625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 5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143000" y="3929063"/>
            <a:ext cx="6643688" cy="4000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   </a:t>
            </a:r>
            <a:r>
              <a:rPr lang="ru-RU" b="1" dirty="0">
                <a:solidFill>
                  <a:schemeClr val="tx1"/>
                </a:solidFill>
              </a:rPr>
              <a:t>   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                 </a:t>
            </a:r>
            <a:r>
              <a:rPr lang="en-US" sz="2000" b="1" dirty="0">
                <a:solidFill>
                  <a:schemeClr val="tx1"/>
                </a:solidFill>
              </a:rPr>
              <a:t>CD = </a:t>
            </a:r>
            <a:r>
              <a:rPr lang="en-US" sz="2000" b="1" dirty="0" smtClean="0">
                <a:solidFill>
                  <a:schemeClr val="tx1"/>
                </a:solidFill>
              </a:rPr>
              <a:t>|  </a:t>
            </a:r>
            <a:r>
              <a:rPr lang="en-US" sz="2000" b="1" dirty="0">
                <a:solidFill>
                  <a:schemeClr val="tx1"/>
                </a:solidFill>
              </a:rPr>
              <a:t>- 4 – 5 </a:t>
            </a:r>
            <a:r>
              <a:rPr lang="en-US" sz="2000" b="1" dirty="0" smtClean="0">
                <a:solidFill>
                  <a:schemeClr val="tx1"/>
                </a:solidFill>
              </a:rPr>
              <a:t>|  = |  </a:t>
            </a:r>
            <a:r>
              <a:rPr lang="en-US" sz="2000" b="1" dirty="0">
                <a:solidFill>
                  <a:schemeClr val="tx1"/>
                </a:solidFill>
              </a:rPr>
              <a:t>5 – (- 4 </a:t>
            </a:r>
            <a:r>
              <a:rPr lang="en-US" sz="2000" b="1" dirty="0" smtClean="0">
                <a:solidFill>
                  <a:schemeClr val="tx1"/>
                </a:solidFill>
              </a:rPr>
              <a:t>)|   </a:t>
            </a:r>
            <a:r>
              <a:rPr lang="en-US" sz="2000" b="1" dirty="0">
                <a:solidFill>
                  <a:schemeClr val="tx1"/>
                </a:solidFill>
              </a:rPr>
              <a:t>=  9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143000" y="2571750"/>
            <a:ext cx="6643688" cy="4000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                          </a:t>
            </a:r>
            <a:r>
              <a:rPr lang="en-US" sz="2000" b="1" dirty="0">
                <a:solidFill>
                  <a:schemeClr val="tx1"/>
                </a:solidFill>
              </a:rPr>
              <a:t>AB =  </a:t>
            </a:r>
            <a:r>
              <a:rPr lang="en-US" sz="2000" b="1" dirty="0" smtClean="0">
                <a:solidFill>
                  <a:schemeClr val="tx1"/>
                </a:solidFill>
              </a:rPr>
              <a:t>|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3 – 8 </a:t>
            </a:r>
            <a:r>
              <a:rPr lang="en-US" sz="2000" b="1" dirty="0" smtClean="0">
                <a:solidFill>
                  <a:schemeClr val="tx1"/>
                </a:solidFill>
              </a:rPr>
              <a:t>|   </a:t>
            </a:r>
            <a:r>
              <a:rPr lang="en-US" sz="2000" b="1" dirty="0">
                <a:solidFill>
                  <a:schemeClr val="tx1"/>
                </a:solidFill>
              </a:rPr>
              <a:t>=  </a:t>
            </a:r>
            <a:r>
              <a:rPr lang="en-US" sz="2000" b="1" dirty="0" smtClean="0">
                <a:solidFill>
                  <a:schemeClr val="tx1"/>
                </a:solidFill>
              </a:rPr>
              <a:t>| </a:t>
            </a:r>
            <a:r>
              <a:rPr lang="en-US" sz="2000" b="1" dirty="0">
                <a:solidFill>
                  <a:schemeClr val="tx1"/>
                </a:solidFill>
              </a:rPr>
              <a:t>8 – </a:t>
            </a:r>
            <a:r>
              <a:rPr lang="en-US" sz="2000" b="1" dirty="0" smtClean="0">
                <a:solidFill>
                  <a:schemeClr val="tx1"/>
                </a:solidFill>
              </a:rPr>
              <a:t>3| 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b="1" dirty="0" smtClean="0">
                <a:solidFill>
                  <a:schemeClr val="tx1"/>
                </a:solidFill>
              </a:rPr>
              <a:t>  </a:t>
            </a:r>
            <a:r>
              <a:rPr lang="en-US" sz="2000" b="1" dirty="0">
                <a:solidFill>
                  <a:schemeClr val="tx1"/>
                </a:solidFill>
              </a:rPr>
              <a:t>=  5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214438" y="5286375"/>
            <a:ext cx="6643687" cy="4000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                     </a:t>
            </a:r>
            <a:r>
              <a:rPr lang="en-US" sz="2000" b="1" dirty="0">
                <a:solidFill>
                  <a:schemeClr val="tx1"/>
                </a:solidFill>
              </a:rPr>
              <a:t>MN = </a:t>
            </a:r>
            <a:r>
              <a:rPr lang="en-US" sz="2000" b="1" dirty="0" smtClean="0">
                <a:solidFill>
                  <a:schemeClr val="tx1"/>
                </a:solidFill>
              </a:rPr>
              <a:t>|  </a:t>
            </a:r>
            <a:r>
              <a:rPr lang="en-US" sz="2000" b="1" dirty="0">
                <a:solidFill>
                  <a:schemeClr val="tx1"/>
                </a:solidFill>
              </a:rPr>
              <a:t>- 9 – (- 3 </a:t>
            </a:r>
            <a:r>
              <a:rPr lang="en-US" sz="2000" b="1" dirty="0" smtClean="0">
                <a:solidFill>
                  <a:schemeClr val="tx1"/>
                </a:solidFill>
              </a:rPr>
              <a:t>)|   </a:t>
            </a:r>
            <a:r>
              <a:rPr lang="en-US" sz="2000" b="1" dirty="0">
                <a:solidFill>
                  <a:schemeClr val="tx1"/>
                </a:solidFill>
              </a:rPr>
              <a:t>= </a:t>
            </a:r>
            <a:r>
              <a:rPr lang="en-US" sz="2000" b="1" dirty="0" smtClean="0">
                <a:solidFill>
                  <a:schemeClr val="tx1"/>
                </a:solidFill>
              </a:rPr>
              <a:t>|  </a:t>
            </a:r>
            <a:r>
              <a:rPr lang="en-US" sz="2000" b="1" dirty="0">
                <a:solidFill>
                  <a:schemeClr val="tx1"/>
                </a:solidFill>
              </a:rPr>
              <a:t>- 3 – (- 9 </a:t>
            </a:r>
            <a:r>
              <a:rPr lang="en-US" sz="2000" b="1" dirty="0" smtClean="0">
                <a:solidFill>
                  <a:schemeClr val="tx1"/>
                </a:solidFill>
              </a:rPr>
              <a:t>)|  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=  6  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643188" y="4429125"/>
            <a:ext cx="500062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  <a:cs typeface="+mn-cs"/>
              </a:rPr>
              <a:t> M</a:t>
            </a:r>
            <a:endParaRPr lang="ru-RU" b="1" dirty="0">
              <a:latin typeface="+mn-lt"/>
              <a:cs typeface="+mn-cs"/>
            </a:endParaRPr>
          </a:p>
        </p:txBody>
      </p:sp>
      <p:sp>
        <p:nvSpPr>
          <p:cNvPr id="21539" name="Прямоугольник 47"/>
          <p:cNvSpPr>
            <a:spLocks noChangeArrowheads="1"/>
          </p:cNvSpPr>
          <p:nvPr/>
        </p:nvSpPr>
        <p:spPr bwMode="auto">
          <a:xfrm>
            <a:off x="5286375" y="4429125"/>
            <a:ext cx="392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onstantia" pitchFamily="18" charset="0"/>
              </a:rPr>
              <a:t>N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21540" name="Прямоугольник 48"/>
          <p:cNvSpPr>
            <a:spLocks noChangeArrowheads="1"/>
          </p:cNvSpPr>
          <p:nvPr/>
        </p:nvSpPr>
        <p:spPr bwMode="auto">
          <a:xfrm>
            <a:off x="2714625" y="3143250"/>
            <a:ext cx="392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onstantia" pitchFamily="18" charset="0"/>
              </a:rPr>
              <a:t> </a:t>
            </a:r>
            <a:r>
              <a:rPr lang="en-US" b="1" dirty="0">
                <a:latin typeface="Constantia" pitchFamily="18" charset="0"/>
              </a:rPr>
              <a:t>C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21541" name="Прямоугольник 49"/>
          <p:cNvSpPr>
            <a:spLocks noChangeArrowheads="1"/>
          </p:cNvSpPr>
          <p:nvPr/>
        </p:nvSpPr>
        <p:spPr bwMode="auto">
          <a:xfrm>
            <a:off x="5214938" y="3143250"/>
            <a:ext cx="392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onstantia" pitchFamily="18" charset="0"/>
              </a:rPr>
              <a:t>D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21542" name="Прямоугольник 50"/>
          <p:cNvSpPr>
            <a:spLocks noChangeArrowheads="1"/>
          </p:cNvSpPr>
          <p:nvPr/>
        </p:nvSpPr>
        <p:spPr bwMode="auto">
          <a:xfrm>
            <a:off x="2714625" y="1643063"/>
            <a:ext cx="3921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onstantia" pitchFamily="18" charset="0"/>
              </a:rPr>
              <a:t>A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21543" name="Прямоугольник 51"/>
          <p:cNvSpPr>
            <a:spLocks noChangeArrowheads="1"/>
          </p:cNvSpPr>
          <p:nvPr/>
        </p:nvSpPr>
        <p:spPr bwMode="auto">
          <a:xfrm>
            <a:off x="5143500" y="1643063"/>
            <a:ext cx="3921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Constantia" pitchFamily="18" charset="0"/>
              </a:rPr>
              <a:t>B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00063" y="6215063"/>
            <a:ext cx="7286625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 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1545" name="Rectangle 4"/>
          <p:cNvSpPr>
            <a:spLocks noChangeArrowheads="1"/>
          </p:cNvSpPr>
          <p:nvPr/>
        </p:nvSpPr>
        <p:spPr bwMode="auto">
          <a:xfrm>
            <a:off x="0" y="0"/>
            <a:ext cx="90011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1400" b="1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endParaRPr lang="ru-RU" sz="1400" b="1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00063" y="6072188"/>
            <a:ext cx="6715125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    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14313" y="5857875"/>
            <a:ext cx="8572500" cy="89217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2400" b="1" i="1" dirty="0">
                <a:solidFill>
                  <a:srgbClr val="7030A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Формула расстояния </a:t>
            </a:r>
            <a:r>
              <a:rPr lang="en-US" sz="2400" b="1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между двумя точками координатной</a:t>
            </a:r>
          </a:p>
          <a:p>
            <a:pPr>
              <a:defRPr/>
            </a:pPr>
            <a:r>
              <a:rPr lang="ru-RU" sz="2400" b="1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прямой с координатами </a:t>
            </a:r>
            <a:r>
              <a:rPr lang="ru-RU" sz="2400" b="1" i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х</a:t>
            </a:r>
            <a:r>
              <a:rPr lang="ru-RU" sz="2400" b="1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и а:   </a:t>
            </a:r>
            <a:r>
              <a:rPr lang="ru-RU" sz="2800" b="1" i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ρ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800" b="1" i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x,a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) = </a:t>
            </a:r>
            <a:r>
              <a:rPr lang="ru-RU" sz="2800" b="1" i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|x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sz="2800" b="1" i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a|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85720" y="477500"/>
            <a:ext cx="885828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Прочитать и объяснить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запись: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ρ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(х;7)=2</a:t>
            </a:r>
            <a:r>
              <a:rPr kumimoji="0" lang="ru-RU" sz="5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или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|x-7|=2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ρ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(х;-4)=3 или 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|x+</a:t>
            </a:r>
            <a:r>
              <a:rPr lang="ru-RU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|=3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00066"/>
          </a:xfrm>
          <a:solidFill>
            <a:srgbClr val="FFFFCC"/>
          </a:solidFill>
          <a:ln/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7030A0"/>
                </a:solidFill>
              </a:rPr>
              <a:t>          </a:t>
            </a:r>
            <a:r>
              <a:rPr lang="ru-RU" b="1" i="1" dirty="0" smtClean="0">
                <a:solidFill>
                  <a:schemeClr val="tx1"/>
                </a:solidFill>
              </a:rPr>
              <a:t>Решите уравнения: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30" name="Содержимое 29"/>
          <p:cNvSpPr>
            <a:spLocks noGrp="1"/>
          </p:cNvSpPr>
          <p:nvPr>
            <p:ph idx="1"/>
          </p:nvPr>
        </p:nvSpPr>
        <p:spPr>
          <a:xfrm>
            <a:off x="500063" y="714375"/>
            <a:ext cx="8229600" cy="5572125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40080" lvl="1" indent="-246888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600" b="1" i="1" spc="300" dirty="0" smtClean="0">
                <a:solidFill>
                  <a:srgbClr val="002060"/>
                </a:solidFill>
              </a:rPr>
              <a:t>         | х-2 | = 3,</a:t>
            </a:r>
          </a:p>
          <a:p>
            <a:pPr marL="640080" lvl="1" indent="-246888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600" b="1" i="1" spc="300" dirty="0" smtClean="0">
                <a:solidFill>
                  <a:srgbClr val="002060"/>
                </a:solidFill>
              </a:rPr>
              <a:t>         | 3х+6| = 4,   </a:t>
            </a:r>
          </a:p>
          <a:p>
            <a:pPr marL="640080" lvl="1" indent="-246888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600" b="1" i="1" spc="300" dirty="0" smtClean="0">
                <a:solidFill>
                  <a:srgbClr val="002060"/>
                </a:solidFill>
              </a:rPr>
              <a:t>         | х-3 | + | х-1 | = 5,</a:t>
            </a:r>
            <a:endParaRPr lang="ru-RU" sz="3600" b="1" spc="300" dirty="0" smtClean="0">
              <a:solidFill>
                <a:srgbClr val="002060"/>
              </a:solidFill>
            </a:endParaRPr>
          </a:p>
          <a:p>
            <a:pPr marL="640080" lvl="1" indent="-246888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600" b="1" i="1" spc="300" dirty="0" smtClean="0">
                <a:solidFill>
                  <a:srgbClr val="002060"/>
                </a:solidFill>
              </a:rPr>
              <a:t>         | х+4| + | х-5| = 9,</a:t>
            </a:r>
          </a:p>
          <a:p>
            <a:pPr marL="640080" lvl="1" indent="-246888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600" b="1" i="1" spc="300" dirty="0" smtClean="0">
                <a:solidFill>
                  <a:srgbClr val="002060"/>
                </a:solidFill>
              </a:rPr>
              <a:t>         | 2х-3| + | 2х+3| = 6,</a:t>
            </a:r>
          </a:p>
          <a:p>
            <a:pPr marL="640080" lvl="1" indent="-246888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600" b="1" i="1" spc="300" dirty="0" smtClean="0">
                <a:solidFill>
                  <a:srgbClr val="002060"/>
                </a:solidFill>
              </a:rPr>
              <a:t>         | х+5| - | х-8 | = 13,</a:t>
            </a:r>
          </a:p>
          <a:p>
            <a:pPr marL="640080" lvl="1" indent="-246888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600" b="1" i="1" spc="300" dirty="0" smtClean="0">
                <a:solidFill>
                  <a:srgbClr val="002060"/>
                </a:solidFill>
              </a:rPr>
              <a:t>         | х+4| - | х-3 | = 1,</a:t>
            </a:r>
          </a:p>
          <a:p>
            <a:pPr marL="640080" lvl="1" indent="-246888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600" b="1" i="1" spc="300" dirty="0" smtClean="0">
                <a:solidFill>
                  <a:srgbClr val="002060"/>
                </a:solidFill>
              </a:rPr>
              <a:t>         | 3х-8| - | 3х-2| = 6.</a:t>
            </a:r>
          </a:p>
          <a:p>
            <a:pPr marL="640080" lvl="1" indent="-246888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600" b="1" i="1" spc="300" dirty="0" smtClean="0">
                <a:solidFill>
                  <a:srgbClr val="002060"/>
                </a:solidFill>
              </a:rPr>
              <a:t>         | х+7| = | х-5 | </a:t>
            </a:r>
            <a:endParaRPr lang="ru-RU" sz="3600" b="1" spc="300" dirty="0">
              <a:solidFill>
                <a:srgbClr val="002060"/>
              </a:solidFill>
            </a:endParaRPr>
          </a:p>
        </p:txBody>
      </p:sp>
      <p:pic>
        <p:nvPicPr>
          <p:cNvPr id="23557" name="Picture 5" descr="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2438" y="5429250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5" descr="5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1643063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5" descr="5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9563" y="2286000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5" descr="5">
            <a:hlinkClick r:id="rId7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2928938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5" descr="5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3500438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5" descr="5">
            <a:hlinkClick r:id="rId9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4143375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5" descr="5">
            <a:hlinkClick r:id="rId10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4786313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Picture 5" descr="5">
            <a:hlinkClick r:id="rId11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9563" y="1000125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5" name="Picture 5" descr="5">
            <a:hlinkClick r:id="rId12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2438" y="6143625"/>
            <a:ext cx="733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http://festival.1september.ru/articles/519192/img6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4714884"/>
            <a:ext cx="5929354" cy="1071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857224" y="214290"/>
            <a:ext cx="7000924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решить уравнение?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|х-5|+|х+1|=8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Выражение |х-5| можно истолковать, как расстояние между точками с координатами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5.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Выражение |х+1| можно истолковать, как расстояние между точками с координатами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-1.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Тогда уравнение означает, что нужно найти такую точку Х(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сумма расстояний от которой до точек с координатами 5 и -1 равна 8.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Расстояние между точками с координатами 5 и -1 равно 6 &lt; 8, следовательно, точка с координатой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находиться вне отрезка [-1;5] и таких точек две.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57422" y="5715016"/>
            <a:ext cx="33575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Ответ: х=-2, х=6</a:t>
            </a:r>
            <a:endParaRPr lang="ru-RU" sz="3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2481</TotalTime>
  <Words>1625</Words>
  <Application>Microsoft Office PowerPoint</Application>
  <PresentationFormat>Экран (4:3)</PresentationFormat>
  <Paragraphs>383</Paragraphs>
  <Slides>26</Slides>
  <Notes>18</Notes>
  <HiddenSlides>4</HiddenSlides>
  <MMClips>0</MMClips>
  <ScaleCrop>false</ScaleCrop>
  <HeadingPairs>
    <vt:vector size="8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26</vt:i4>
      </vt:variant>
      <vt:variant>
        <vt:lpstr>Произвольные показы</vt:lpstr>
      </vt:variant>
      <vt:variant>
        <vt:i4>2</vt:i4>
      </vt:variant>
    </vt:vector>
  </HeadingPairs>
  <TitlesOfParts>
    <vt:vector size="31" baseType="lpstr">
      <vt:lpstr>Тема Office</vt:lpstr>
      <vt:lpstr>Формула</vt:lpstr>
      <vt:lpstr>Слайд Microsoft Office PowerPoint</vt:lpstr>
      <vt:lpstr>Слайд 1</vt:lpstr>
      <vt:lpstr>Слайд 2</vt:lpstr>
      <vt:lpstr>Слайд 3</vt:lpstr>
      <vt:lpstr>Слайд 4</vt:lpstr>
      <vt:lpstr>          Геометрический смысл          модуля</vt:lpstr>
      <vt:lpstr>                          М о д у л ь    и расстояние между двумя точками</vt:lpstr>
      <vt:lpstr>Слайд 7</vt:lpstr>
      <vt:lpstr>          Решите уравнения:</vt:lpstr>
      <vt:lpstr>Слайд 9</vt:lpstr>
      <vt:lpstr>Слайд 10</vt:lpstr>
      <vt:lpstr>         П р о в е р ь     с е б я</vt:lpstr>
      <vt:lpstr>    Число решений уравнения вида:               Ι  х – a Ι  +  Ι х – в Ι =  с</vt:lpstr>
      <vt:lpstr>            Домашняя работа</vt:lpstr>
      <vt:lpstr>Анкета самоанализа</vt:lpstr>
      <vt:lpstr>         П р о в е р ь     с е б я</vt:lpstr>
      <vt:lpstr>         П р о в е р ь     с е б я</vt:lpstr>
      <vt:lpstr>         П р о в е р ь     с е б я</vt:lpstr>
      <vt:lpstr> Решение уравнения  |х - 2|=3</vt:lpstr>
      <vt:lpstr>Слайд 19</vt:lpstr>
      <vt:lpstr>  Решение уравнения  |х-3|+|х-1|=5            </vt:lpstr>
      <vt:lpstr>  Решение уравнения  |х+4|+|х-5|=9            </vt:lpstr>
      <vt:lpstr>  Решение уравнения  |2х-3|+|2х+3|=6            </vt:lpstr>
      <vt:lpstr> Решение уравнения |х+5| - |х-8| = 13</vt:lpstr>
      <vt:lpstr> Решение уравнения | х+4 | - | х-3 | = 1</vt:lpstr>
      <vt:lpstr>Решение уравнения |3х-8| - |3х-2| = 6</vt:lpstr>
      <vt:lpstr>  Решение уравнения  |х+7|=|х-5|            </vt:lpstr>
      <vt:lpstr>Произвольный показ 1</vt:lpstr>
      <vt:lpstr>Произвольный показ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числа.</dc:title>
  <dc:creator>1</dc:creator>
  <cp:lastModifiedBy>Лилия</cp:lastModifiedBy>
  <cp:revision>396</cp:revision>
  <dcterms:created xsi:type="dcterms:W3CDTF">2008-10-09T13:37:13Z</dcterms:created>
  <dcterms:modified xsi:type="dcterms:W3CDTF">2015-12-06T14:22:43Z</dcterms:modified>
</cp:coreProperties>
</file>