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7" r:id="rId2"/>
    <p:sldId id="257" r:id="rId3"/>
    <p:sldId id="265" r:id="rId4"/>
    <p:sldId id="259" r:id="rId5"/>
    <p:sldId id="262" r:id="rId6"/>
    <p:sldId id="260" r:id="rId7"/>
    <p:sldId id="263" r:id="rId8"/>
    <p:sldId id="258" r:id="rId9"/>
    <p:sldId id="266" r:id="rId10"/>
    <p:sldId id="261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17F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A8C2B-D700-4B95-A90C-95BA01867FC5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442DE7-980D-4790-8C28-E46AC784F9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442DE7-980D-4790-8C28-E46AC784F90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0D4FB-0A29-4269-8A46-327DD2D17FFD}" type="datetimeFigureOut">
              <a:rPr lang="ru-RU" smtClean="0"/>
              <a:pPr/>
              <a:t>05.04.2017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F40B-5EC7-48F5-9B75-4C63ED2C9B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4786346"/>
          </a:xfrm>
        </p:spPr>
        <p:txBody>
          <a:bodyPr>
            <a:normAutofit/>
          </a:bodyPr>
          <a:lstStyle/>
          <a:p>
            <a:r>
              <a:rPr lang="ru-RU" sz="10000" b="1" dirty="0" smtClean="0">
                <a:latin typeface="Arial" pitchFamily="34" charset="0"/>
                <a:cs typeface="Arial" pitchFamily="34" charset="0"/>
              </a:rPr>
              <a:t>Круговая </a:t>
            </a:r>
            <a:br>
              <a:rPr lang="ru-RU" sz="10000" b="1" dirty="0" smtClean="0">
                <a:latin typeface="Arial" pitchFamily="34" charset="0"/>
                <a:cs typeface="Arial" pitchFamily="34" charset="0"/>
              </a:rPr>
            </a:br>
            <a:r>
              <a:rPr lang="ru-RU" sz="10000" b="1" dirty="0" smtClean="0">
                <a:latin typeface="Arial" pitchFamily="34" charset="0"/>
                <a:cs typeface="Arial" pitchFamily="34" charset="0"/>
              </a:rPr>
              <a:t>тренировка</a:t>
            </a:r>
            <a:endParaRPr lang="ru-RU" sz="10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714356"/>
            <a:ext cx="7643866" cy="492444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0"/>
            <a:ext cx="9144000" cy="1357287"/>
          </a:xfrm>
        </p:spPr>
        <p:txBody>
          <a:bodyPr>
            <a:normAutofit/>
          </a:bodyPr>
          <a:lstStyle/>
          <a:p>
            <a:pPr algn="ctr"/>
            <a:r>
              <a:rPr lang="ru-RU" sz="47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Мышцы брюшного пресса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142984"/>
            <a:ext cx="2262451" cy="3259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1142984"/>
            <a:ext cx="2827018" cy="3296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285720" y="4539818"/>
            <a:ext cx="86439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И.П.- вис на</a:t>
            </a:r>
            <a:r>
              <a:rPr lang="ru-RU" sz="2000" b="1" dirty="0" smtClean="0">
                <a:latin typeface="Arial" pitchFamily="34" charset="0"/>
              </a:rPr>
              <a:t> гимнастической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лестнице.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214283" y="5112204"/>
            <a:ext cx="292895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92D050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 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поднимание согнутых ног под </a:t>
            </a:r>
            <a:r>
              <a:rPr lang="ru-RU" b="1" dirty="0" smtClean="0">
                <a:sym typeface="Symbol"/>
              </a:rPr>
              <a:t>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90</a:t>
            </a:r>
            <a:r>
              <a:rPr lang="ru-RU" b="1" baseline="30000" dirty="0" smtClean="0"/>
              <a:t> 0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;</a:t>
            </a:r>
            <a:r>
              <a:rPr lang="ru-RU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И.П.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339966"/>
              </a:solidFill>
              <a:effectLst/>
              <a:latin typeface="Times New Roman" pitchFamily="18" charset="0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071802" y="5073978"/>
            <a:ext cx="27860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поднимание прямых ног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под </a:t>
            </a:r>
            <a:r>
              <a:rPr lang="ru-RU" b="1" dirty="0" smtClean="0">
                <a:sym typeface="Symbol"/>
              </a:rPr>
              <a:t>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90</a:t>
            </a:r>
            <a:r>
              <a:rPr lang="ru-RU" b="1" baseline="30000" dirty="0" smtClean="0"/>
              <a:t> 0</a:t>
            </a:r>
            <a:r>
              <a:rPr lang="ru-RU" dirty="0" smtClean="0">
                <a:latin typeface="Arial" pitchFamily="34" charset="0"/>
                <a:ea typeface="Times New Roman" pitchFamily="18" charset="0"/>
              </a:rPr>
              <a:t> ;</a:t>
            </a:r>
            <a:r>
              <a:rPr lang="ru-RU" dirty="0" smtClean="0">
                <a:latin typeface="Arial" pitchFamily="34" charset="0"/>
                <a:ea typeface="Times New Roman" pitchFamily="18" charset="0"/>
                <a:sym typeface="Symbol" pitchFamily="18" charset="2"/>
              </a:rPr>
              <a:t>. И.П.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itchFamily="18" charset="0"/>
              <a:ea typeface="Times New Roman" pitchFamily="18" charset="0"/>
              <a:sym typeface="Symbol" pitchFamily="18" charset="2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5857884" y="5087427"/>
            <a:ext cx="2928958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</a:rPr>
              <a:t> поднимание прямых ног,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касаясь ногами  за головой.; </a:t>
            </a:r>
            <a:r>
              <a:rPr lang="ru-RU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И.П.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440393" y="3244334"/>
            <a:ext cx="2632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baseline="30000" dirty="0" smtClean="0"/>
              <a:t>0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2560670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Разгибатели спины </a:t>
            </a:r>
            <a:br>
              <a:rPr lang="ru-RU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6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(в парах</a:t>
            </a:r>
            <a:r>
              <a:rPr lang="ru-RU" sz="6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43174" y="2143116"/>
            <a:ext cx="4286280" cy="2648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214282" y="4929198"/>
            <a:ext cx="8643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И.П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. - 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стоя  спиной к  партнёру  на  расстоянии 1 м,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набивной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      мяч весом 2-3 кг на полу. 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5572141"/>
            <a:ext cx="84296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Поднимание мяча с последующей передачей назад партнёру и обратно.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929199"/>
            <a:ext cx="8001056" cy="1643073"/>
          </a:xfrm>
        </p:spPr>
        <p:txBody>
          <a:bodyPr>
            <a:normAutofit fontScale="90000"/>
          </a:bodyPr>
          <a:lstStyle/>
          <a:p>
            <a:r>
              <a:rPr lang="ru-RU" sz="2200" smtClean="0">
                <a:latin typeface="Arial" pitchFamily="34" charset="0"/>
                <a:cs typeface="Arial" pitchFamily="34" charset="0"/>
              </a:rPr>
              <a:t>Из положения,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стоя ноги врозь,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наклон вперёд,  отведение рук в стороны – назад, с отягощением.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2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- 0,5-1 кг;</a:t>
            </a:r>
            <a:r>
              <a:rPr lang="ru-RU" sz="2200" dirty="0" smtClean="0">
                <a:solidFill>
                  <a:srgbClr val="3717F5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ru-RU" sz="2200" dirty="0" smtClean="0">
                <a:solidFill>
                  <a:srgbClr val="3717F5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- 2-3 кг;                 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- 4-5 кг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2910" y="214290"/>
            <a:ext cx="7772400" cy="1214446"/>
          </a:xfrm>
        </p:spPr>
        <p:txBody>
          <a:bodyPr>
            <a:normAutofit fontScale="25000" lnSpcReduction="20000"/>
          </a:bodyPr>
          <a:lstStyle/>
          <a:p>
            <a:pPr algn="ctr"/>
            <a:endParaRPr lang="ru-RU" sz="96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Мышцы </a:t>
            </a:r>
            <a:r>
              <a:rPr lang="ru-RU" sz="16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спины</a:t>
            </a:r>
          </a:p>
          <a:p>
            <a:pPr algn="ctr"/>
            <a:r>
              <a:rPr lang="ru-RU" dirty="0"/>
              <a:t> </a:t>
            </a:r>
          </a:p>
          <a:p>
            <a:pPr algn="ctr"/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1" y="1428736"/>
            <a:ext cx="5786478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8643998" cy="1928802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Косые мышцы туловища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14554"/>
            <a:ext cx="4114805" cy="150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714752"/>
            <a:ext cx="4566879" cy="1406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43512"/>
            <a:ext cx="4572032" cy="156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857720" y="1816705"/>
            <a:ext cx="428628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И.П. - лёжа на спине согнув ноги,</a:t>
            </a:r>
            <a:r>
              <a:rPr kumimoji="0" lang="ru-RU" sz="2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руки в стороны.</a:t>
            </a:r>
            <a:endParaRPr kumimoji="0" lang="ru-RU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43438" y="2857496"/>
            <a:ext cx="4500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solidFill>
                  <a:srgbClr val="92D050"/>
                </a:solidFill>
                <a:latin typeface="Times New Roman" pitchFamily="18" charset="0"/>
                <a:ea typeface="Times New Roman" pitchFamily="18" charset="0"/>
                <a:sym typeface="Symbol" pitchFamily="18" charset="2"/>
              </a:rPr>
              <a:t>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положить колени влево (вправо), И.П. ;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14876" y="4000504"/>
            <a:ext cx="44291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Symbol"/>
              <a:buChar char="·"/>
            </a:pP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поднимание и опускание прямых ног под углом</a:t>
            </a:r>
          </a:p>
          <a:p>
            <a:pPr algn="just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в левую и в правую стороны;</a:t>
            </a:r>
            <a:endParaRPr lang="ru-RU" sz="20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643438" y="5214950"/>
            <a:ext cx="450056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sym typeface="Symbol" pitchFamily="18" charset="2"/>
              </a:rPr>
              <a:t>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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- то же, но между голенями</a:t>
            </a:r>
          </a:p>
          <a:p>
            <a:pPr algn="just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зажат набивной мяч  весом </a:t>
            </a:r>
          </a:p>
          <a:p>
            <a:pPr algn="just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1-2 кг.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572008"/>
            <a:ext cx="7778778" cy="1928826"/>
          </a:xfrm>
        </p:spPr>
        <p:txBody>
          <a:bodyPr>
            <a:noAutofit/>
          </a:bodyPr>
          <a:lstStyle/>
          <a:p>
            <a:r>
              <a:rPr lang="ru-RU" sz="2000" dirty="0" smtClean="0"/>
              <a:t>	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И.П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- Лежа на спине, на гимнастической скамейке, руки вперед, с отягощением.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Отведение рук в стороны; и.п</a:t>
            </a:r>
            <a:r>
              <a:rPr lang="ru-RU" sz="2000" b="0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ru-RU" sz="2000" b="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400" dirty="0" smtClean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-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4-5 кг</a:t>
            </a:r>
            <a:r>
              <a:rPr lang="ru-RU" sz="2000" dirty="0" smtClean="0">
                <a:solidFill>
                  <a:srgbClr val="3717F5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ru-RU" sz="2000" dirty="0">
                <a:solidFill>
                  <a:srgbClr val="3717F5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0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- 2-3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кг              </a:t>
            </a:r>
            <a:r>
              <a:rPr lang="ru-RU" sz="2000" dirty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000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- 0,5-1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кг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71472" y="285728"/>
            <a:ext cx="7772400" cy="928683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Грудные мышцы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285860"/>
            <a:ext cx="4286248" cy="30651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6255"/>
            <a:ext cx="8229600" cy="1251383"/>
          </a:xfrm>
        </p:spPr>
        <p:txBody>
          <a:bodyPr>
            <a:noAutofit/>
          </a:bodyPr>
          <a:lstStyle/>
          <a:p>
            <a:r>
              <a:rPr lang="ru-RU" sz="6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6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Мышцы спины</a:t>
            </a:r>
            <a:r>
              <a:rPr lang="ru-RU" sz="4800" b="1" dirty="0" smtClean="0">
                <a:solidFill>
                  <a:srgbClr val="FF0000"/>
                </a:solidFill>
              </a:rPr>
              <a:t/>
            </a:r>
            <a:br>
              <a:rPr lang="ru-RU" sz="4800" b="1" dirty="0" smtClean="0">
                <a:solidFill>
                  <a:srgbClr val="FF0000"/>
                </a:solidFill>
              </a:rPr>
            </a:br>
            <a:endParaRPr lang="ru-RU" sz="4800" dirty="0">
              <a:solidFill>
                <a:srgbClr val="FF0000"/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285720" y="3929066"/>
          <a:ext cx="4583465" cy="1714512"/>
        </p:xfrm>
        <a:graphic>
          <a:graphicData uri="http://schemas.openxmlformats.org/presentationml/2006/ole">
            <p:oleObj spid="_x0000_s1025" name="CorelDRAW" r:id="rId3" imgW="10849320" imgH="3660840" progId="">
              <p:embed/>
            </p:oleObj>
          </a:graphicData>
        </a:graphic>
      </p:graphicFrame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28596" y="1357298"/>
          <a:ext cx="3786246" cy="2280396"/>
        </p:xfrm>
        <a:graphic>
          <a:graphicData uri="http://schemas.openxmlformats.org/presentationml/2006/ole">
            <p:oleObj spid="_x0000_s1029" name="CorelDRAW" r:id="rId4" imgW="8604000" imgH="4626000" progId="">
              <p:embed/>
            </p:oleObj>
          </a:graphicData>
        </a:graphic>
      </p:graphicFrame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4857720" y="1292920"/>
            <a:ext cx="42862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3717F5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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И.П. - лёжа на животе, руки вверх, в руках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набивной мяч</a:t>
            </a:r>
            <a:r>
              <a:rPr lang="ru-RU" sz="2400" b="1" dirty="0" smtClean="0"/>
              <a:t>.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857752" y="2428868"/>
            <a:ext cx="42862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92D050"/>
              </a:buClr>
              <a:buSzPct val="135000"/>
            </a:pPr>
            <a:endParaRPr lang="ru-RU" sz="2000" dirty="0" smtClean="0">
              <a:latin typeface="Arial" pitchFamily="34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  <a:p>
            <a:pPr>
              <a:buClr>
                <a:srgbClr val="92D050"/>
              </a:buClr>
              <a:buSzPct val="135000"/>
            </a:pPr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Прогнуться, руки вверх;</a:t>
            </a:r>
            <a:r>
              <a:rPr lang="ru-RU" sz="2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И.П.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857752" y="3429000"/>
            <a:ext cx="428624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rgbClr val="92D050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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И.П.- лёжа на животе, руки за головой.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929190" y="4357694"/>
            <a:ext cx="4214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92D050"/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Прогнуться, локти в стороны;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И.П.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4929198"/>
            <a:ext cx="8858312" cy="1571636"/>
          </a:xfrm>
        </p:spPr>
        <p:txBody>
          <a:bodyPr>
            <a:normAutofit fontScale="90000"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       И.П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- лёжа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 спине,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держась руками за перекладину.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2000" dirty="0" smtClean="0"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  Сгруппироваться, поднимая таз;	  </a:t>
            </a:r>
            <a:r>
              <a:rPr lang="ru-RU" sz="1800" dirty="0" smtClean="0">
                <a:solidFill>
                  <a:srgbClr val="3717F5"/>
                </a:solidFill>
                <a:latin typeface="Arial" pitchFamily="34" charset="0"/>
                <a:cs typeface="Arial" pitchFamily="34" charset="0"/>
                <a:sym typeface="Symbol"/>
              </a:rPr>
              <a:t> </a:t>
            </a: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 поднимание прямых ног, 	</a:t>
            </a:r>
            <a:br>
              <a:rPr lang="ru-RU" sz="1800" b="0" dirty="0" smtClean="0"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     И.П.					    Касаясь перекладины;</a:t>
            </a:r>
            <a:br>
              <a:rPr lang="ru-RU" sz="1800" b="0" dirty="0" smtClean="0">
                <a:latin typeface="Arial" pitchFamily="34" charset="0"/>
                <a:cs typeface="Arial" pitchFamily="34" charset="0"/>
              </a:rPr>
            </a:br>
            <a:r>
              <a:rPr lang="ru-RU" sz="1800" b="0" dirty="0" smtClean="0">
                <a:latin typeface="Arial" pitchFamily="34" charset="0"/>
                <a:cs typeface="Arial" pitchFamily="34" charset="0"/>
              </a:rPr>
              <a:t>					   . И.П.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200" dirty="0"/>
              <a:t> </a:t>
            </a:r>
            <a:r>
              <a:rPr lang="ru-RU" sz="2200" dirty="0" smtClean="0"/>
              <a:t>          </a:t>
            </a:r>
            <a:endParaRPr lang="ru-RU" sz="2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7224" y="0"/>
            <a:ext cx="7772400" cy="1192214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sz="6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Мышцы брюшного пресса</a:t>
            </a:r>
            <a:endParaRPr lang="ru-RU" sz="67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05606" y="1142985"/>
            <a:ext cx="2794889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285860"/>
            <a:ext cx="3015178" cy="3414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2560694"/>
          </a:xfrm>
        </p:spPr>
        <p:txBody>
          <a:bodyPr>
            <a:noAutofit/>
          </a:bodyPr>
          <a:lstStyle/>
          <a:p>
            <a:r>
              <a:rPr lang="ru-RU" sz="67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Косые мышцы живота</a:t>
            </a:r>
            <a:r>
              <a:rPr lang="ru-RU" sz="6700" b="1" dirty="0" smtClean="0">
                <a:solidFill>
                  <a:srgbClr val="FF0000"/>
                </a:solidFill>
              </a:rPr>
              <a:t/>
            </a:r>
            <a:br>
              <a:rPr lang="ru-RU" sz="6700" b="1" dirty="0" smtClean="0">
                <a:solidFill>
                  <a:srgbClr val="FF0000"/>
                </a:solidFill>
              </a:rPr>
            </a:br>
            <a:endParaRPr lang="ru-RU" sz="6700" b="1" dirty="0">
              <a:solidFill>
                <a:srgbClr val="FF0000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2000232" y="1571612"/>
          <a:ext cx="5244570" cy="3214710"/>
        </p:xfrm>
        <a:graphic>
          <a:graphicData uri="http://schemas.openxmlformats.org/presentationml/2006/ole">
            <p:oleObj spid="_x0000_s19459" name="CorelDRAW" r:id="rId3" imgW="6420240" imgH="3932640" progId="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714348" y="4714884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И.П.  лёжа на полу, ноги согнуты под </a:t>
            </a:r>
            <a:r>
              <a:rPr lang="ru-RU" sz="2000" b="1" dirty="0" smtClean="0">
                <a:latin typeface="Arial" pitchFamily="34" charset="0"/>
                <a:cs typeface="Arial" pitchFamily="34" charset="0"/>
                <a:sym typeface="Symbol"/>
              </a:rPr>
              <a:t>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90</a:t>
            </a:r>
            <a:r>
              <a:rPr lang="ru-RU" sz="2000" b="1" baseline="30000" dirty="0" smtClean="0">
                <a:latin typeface="Arial" pitchFamily="34" charset="0"/>
                <a:cs typeface="Arial" pitchFamily="34" charset="0"/>
              </a:rPr>
              <a:t>0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, руки</a:t>
            </a:r>
          </a:p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         за головой, в руках набивной мяч.     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000100" y="5511714"/>
            <a:ext cx="664373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Поднимание туловища с поворотом к левому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(правому) колену</a:t>
            </a:r>
            <a:r>
              <a:rPr lang="ru-RU" sz="2000" dirty="0" smtClean="0">
                <a:latin typeface="Arial" pitchFamily="34" charset="0"/>
                <a:ea typeface="Times New Roman" pitchFamily="18" charset="0"/>
              </a:rPr>
              <a:t>; </a:t>
            </a:r>
            <a:r>
              <a:rPr kumimoji="0" lang="ru-RU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И .П.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>
                <a:latin typeface="Arial" pitchFamily="34" charset="0"/>
              </a:rPr>
              <a:t>.</a:t>
            </a: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857760"/>
            <a:ext cx="8501122" cy="171451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Arial" pitchFamily="34" charset="0"/>
                <a:cs typeface="Arial" pitchFamily="34" charset="0"/>
              </a:rPr>
              <a:t>И.П. -	лёжа  на  гимнастической скамейке, разведение рук в стороны - назад, с отягощением.           </a:t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2200" dirty="0" smtClean="0">
                <a:latin typeface="Arial" pitchFamily="34" charset="0"/>
                <a:cs typeface="Arial" pitchFamily="34" charset="0"/>
              </a:rPr>
            </a:br>
            <a:r>
              <a:rPr lang="ru-RU" sz="2200" dirty="0" smtClean="0"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80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0,5-1 кг;</a:t>
            </a:r>
            <a:r>
              <a:rPr lang="ru-RU" sz="2200" dirty="0" smtClean="0">
                <a:solidFill>
                  <a:srgbClr val="3717F5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2200" dirty="0" smtClean="0">
                <a:solidFill>
                  <a:srgbClr val="3717F5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200" dirty="0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- 2-3 кг;            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  <a:sym typeface="Symbol"/>
              </a:rPr>
              <a:t>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- 4-5 кг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14348" y="285728"/>
            <a:ext cx="7772400" cy="2000253"/>
          </a:xfrm>
        </p:spPr>
        <p:txBody>
          <a:bodyPr>
            <a:normAutofit fontScale="25000" lnSpcReduction="20000"/>
          </a:bodyPr>
          <a:lstStyle/>
          <a:p>
            <a:endParaRPr lang="ru-RU" sz="12000" b="1" dirty="0" smtClean="0"/>
          </a:p>
          <a:p>
            <a:pPr algn="ctr"/>
            <a:r>
              <a:rPr lang="ru-RU" sz="26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Мышцы спины</a:t>
            </a:r>
          </a:p>
          <a:p>
            <a:r>
              <a:rPr lang="ru-RU" sz="26400" b="1" dirty="0" smtClean="0">
                <a:solidFill>
                  <a:srgbClr val="FF0000"/>
                </a:solidFill>
              </a:rPr>
              <a:t> </a:t>
            </a:r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71612"/>
            <a:ext cx="914400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Мышцы брюшного пресса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000372"/>
            <a:ext cx="842968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0" y="2500306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И.П. -  лёжа на спине,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руки вдоль туловища 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5286388"/>
            <a:ext cx="75724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Arial" pitchFamily="34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Наклоны туловища вперед</a:t>
            </a:r>
            <a:endParaRPr lang="ru-RU" sz="3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286</Words>
  <Application>Microsoft Office PowerPoint</Application>
  <PresentationFormat>Экран (4:3)</PresentationFormat>
  <Paragraphs>50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CorelDRAW</vt:lpstr>
      <vt:lpstr>Круговая  тренировка</vt:lpstr>
      <vt:lpstr>Из положения, стоя ноги врозь, наклон вперёд,  отведение рук в стороны – назад, с отягощением.    - 0,5-1 кг;             - 2-3 кг;                    - 4-5 кг     </vt:lpstr>
      <vt:lpstr>Косые мышцы туловища</vt:lpstr>
      <vt:lpstr> И.П. - Лежа на спине, на гимнастической скамейке, руки вперед, с отягощением.   Отведение рук в стороны; и.п.            - 4-5 кг               - 2-3 кг               - 0,5-1 кг  </vt:lpstr>
      <vt:lpstr> Мышцы спины </vt:lpstr>
      <vt:lpstr>       И.П. - лёжа на спине,  держась руками за перекладину.      Сгруппироваться, поднимая таз;     поднимание прямых ног,        И.П.         Касаясь перекладины;         . И.П.             </vt:lpstr>
      <vt:lpstr>Косые мышцы живота </vt:lpstr>
      <vt:lpstr>И.П. - лёжа  на  гимнастической скамейке, разведение рук в стороны - назад, с отягощением.                         - 0,5-1 кг;              - 2-3 кг;               - 4-5 кг   </vt:lpstr>
      <vt:lpstr>Мышцы брюшного пресса</vt:lpstr>
      <vt:lpstr>Слайд 10</vt:lpstr>
      <vt:lpstr>Разгибатели спины  (в парах)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Люба</dc:creator>
  <cp:lastModifiedBy>WWW</cp:lastModifiedBy>
  <cp:revision>69</cp:revision>
  <dcterms:created xsi:type="dcterms:W3CDTF">2009-10-30T05:11:28Z</dcterms:created>
  <dcterms:modified xsi:type="dcterms:W3CDTF">2017-04-05T05:00:41Z</dcterms:modified>
</cp:coreProperties>
</file>