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3" r:id="rId2"/>
  </p:sldMasterIdLst>
  <p:notesMasterIdLst>
    <p:notesMasterId r:id="rId17"/>
  </p:notesMasterIdLst>
  <p:sldIdLst>
    <p:sldId id="256" r:id="rId3"/>
    <p:sldId id="297" r:id="rId4"/>
    <p:sldId id="263" r:id="rId5"/>
    <p:sldId id="257" r:id="rId6"/>
    <p:sldId id="298" r:id="rId7"/>
    <p:sldId id="258" r:id="rId8"/>
    <p:sldId id="299" r:id="rId9"/>
    <p:sldId id="264" r:id="rId10"/>
    <p:sldId id="290" r:id="rId11"/>
    <p:sldId id="300" r:id="rId12"/>
    <p:sldId id="296" r:id="rId13"/>
    <p:sldId id="301" r:id="rId14"/>
    <p:sldId id="286" r:id="rId15"/>
    <p:sldId id="27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9682" autoAdjust="0"/>
  </p:normalViewPr>
  <p:slideViewPr>
    <p:cSldViewPr>
      <p:cViewPr>
        <p:scale>
          <a:sx n="80" d="100"/>
          <a:sy n="80" d="100"/>
        </p:scale>
        <p:origin x="-2544"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5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6ED935-BA96-4F31-AA48-A1527728CB18}" type="datetimeFigureOut">
              <a:rPr lang="ru-RU"/>
              <a:pPr>
                <a:defRPr/>
              </a:pPr>
              <a:t>10.12.2014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939D4B8-60E5-4E98-85D0-38D4295DF8D9}" type="slidenum">
              <a:rPr lang="ru-RU"/>
              <a:pPr>
                <a:defRPr/>
              </a:pPr>
              <a:t>‹#›</a:t>
            </a:fld>
            <a:endParaRPr lang="ru-RU" dirty="0"/>
          </a:p>
        </p:txBody>
      </p:sp>
    </p:spTree>
    <p:extLst>
      <p:ext uri="{BB962C8B-B14F-4D97-AF65-F5344CB8AC3E}">
        <p14:creationId xmlns:p14="http://schemas.microsoft.com/office/powerpoint/2010/main" val="1643694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noTextEdi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69D2CA-099B-4666-8CB9-8630DFB52AA9}"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66EB97-8BDC-41B5-9EE9-E48CB0E8BC39}" type="slidenum">
              <a:rPr lang="ru-RU" smtClean="0"/>
              <a:pPr/>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E626A-3157-40E8-8156-94A7BCD16211}" type="slidenum">
              <a:rPr lang="ru-RU" smtClean="0"/>
              <a:pPr/>
              <a:t>6</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noTextEdi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915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14FAEEA-2FD5-4A5A-9234-EC7E2C7EEB72}" type="slidenum">
              <a:rPr lang="ru-RU" sz="1200"/>
              <a:pPr algn="r"/>
              <a:t>13</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ru-RU"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ru-RU"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ru-RU"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ru-RU"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ru-RU"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ru-RU" dirty="0"/>
              </a:p>
            </p:txBody>
          </p:sp>
        </p:grpSp>
      </p:grpSp>
      <p:sp>
        <p:nvSpPr>
          <p:cNvPr id="40971" name="Rectangle 11"/>
          <p:cNvSpPr>
            <a:spLocks noGrp="1" noChangeArrowheads="1"/>
          </p:cNvSpPr>
          <p:nvPr>
            <p:ph type="ctrTitle"/>
          </p:nvPr>
        </p:nvSpPr>
        <p:spPr>
          <a:xfrm>
            <a:off x="2057400" y="1143000"/>
            <a:ext cx="6629400" cy="2209800"/>
          </a:xfrm>
        </p:spPr>
        <p:txBody>
          <a:bodyPr/>
          <a:lstStyle>
            <a:lvl1pPr>
              <a:defRPr sz="4800"/>
            </a:lvl1pPr>
          </a:lstStyle>
          <a:p>
            <a:r>
              <a:rPr lang="ru-RU"/>
              <a:t>Образец заголовка</a:t>
            </a:r>
          </a:p>
        </p:txBody>
      </p:sp>
      <p:sp>
        <p:nvSpPr>
          <p:cNvPr id="4097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ru-RU"/>
              <a:t>Образец подзаголовка</a:t>
            </a:r>
          </a:p>
        </p:txBody>
      </p:sp>
      <p:sp>
        <p:nvSpPr>
          <p:cNvPr id="13" name="Rectangle 13"/>
          <p:cNvSpPr>
            <a:spLocks noGrp="1" noChangeArrowheads="1"/>
          </p:cNvSpPr>
          <p:nvPr>
            <p:ph type="dt" sz="half" idx="10"/>
          </p:nvPr>
        </p:nvSpPr>
        <p:spPr>
          <a:xfrm>
            <a:off x="912813" y="6251575"/>
            <a:ext cx="1905000" cy="457200"/>
          </a:xfrm>
        </p:spPr>
        <p:txBody>
          <a:bodyPr/>
          <a:lstStyle>
            <a:lvl1pPr>
              <a:defRPr dirty="0"/>
            </a:lvl1pPr>
          </a:lstStyle>
          <a:p>
            <a:pPr>
              <a:defRPr/>
            </a:pPr>
            <a:endParaRPr lang="ru-RU"/>
          </a:p>
        </p:txBody>
      </p:sp>
      <p:sp>
        <p:nvSpPr>
          <p:cNvPr id="14" name="Rectangle 14"/>
          <p:cNvSpPr>
            <a:spLocks noGrp="1" noChangeArrowheads="1"/>
          </p:cNvSpPr>
          <p:nvPr>
            <p:ph type="ftr" sz="quarter" idx="11"/>
          </p:nvPr>
        </p:nvSpPr>
        <p:spPr>
          <a:xfrm>
            <a:off x="3354388" y="6248400"/>
            <a:ext cx="2895600" cy="457200"/>
          </a:xfrm>
        </p:spPr>
        <p:txBody>
          <a:bodyPr/>
          <a:lstStyle>
            <a:lvl1pPr>
              <a:defRPr dirty="0"/>
            </a:lvl1pPr>
          </a:lstStyle>
          <a:p>
            <a:pPr>
              <a:defRPr/>
            </a:pPr>
            <a:endParaRPr lang="ru-RU"/>
          </a:p>
        </p:txBody>
      </p:sp>
      <p:sp>
        <p:nvSpPr>
          <p:cNvPr id="15" name="Rectangle 15"/>
          <p:cNvSpPr>
            <a:spLocks noGrp="1" noChangeArrowheads="1"/>
          </p:cNvSpPr>
          <p:nvPr>
            <p:ph type="sldNum" sz="quarter" idx="12"/>
          </p:nvPr>
        </p:nvSpPr>
        <p:spPr/>
        <p:txBody>
          <a:bodyPr/>
          <a:lstStyle>
            <a:lvl1pPr>
              <a:defRPr/>
            </a:lvl1pPr>
          </a:lstStyle>
          <a:p>
            <a:pPr>
              <a:defRPr/>
            </a:pPr>
            <a:fld id="{17BB6F30-E9BC-4959-9588-9D939C847C01}" type="slidenum">
              <a:rPr lang="ru-RU"/>
              <a:pPr>
                <a:defRPr/>
              </a:pPr>
              <a:t>‹#›</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0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utoUpdateAnimBg="0"/>
      <p:bldP spid="40972"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342EADEB-5F36-4A2A-A013-122EA7B9E244}"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F9EB9E78-1D06-40B4-9FDB-22A56927C002}"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99AB561A-E6EE-4536-920A-7BCA4C5BAE00}"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p:spPr>
          <p:txBody>
            <a:bodyPr wrap="none" anchor="ctr"/>
            <a:lstStyle/>
            <a:p>
              <a:pPr>
                <a:defRPr/>
              </a:pPr>
              <a:endParaRPr lang="ru-RU"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p:spPr>
          <p:txBody>
            <a:bodyPr wrap="none" anchor="ctr"/>
            <a:lstStyle/>
            <a:p>
              <a:pPr>
                <a:defRPr/>
              </a:pPr>
              <a:endParaRPr lang="ru-RU" dirty="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p:spPr>
          <p:txBody>
            <a:bodyPr wrap="none" anchor="ctr"/>
            <a:lstStyle/>
            <a:p>
              <a:pPr>
                <a:defRPr/>
              </a:pPr>
              <a:endParaRPr lang="ru-RU" dirty="0"/>
            </a:p>
          </p:txBody>
        </p:sp>
      </p:grpSp>
      <p:sp>
        <p:nvSpPr>
          <p:cNvPr id="46082"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ru-RU" noProof="0" smtClean="0"/>
              <a:t>Образец заголовка</a:t>
            </a:r>
          </a:p>
        </p:txBody>
      </p:sp>
      <p:sp>
        <p:nvSpPr>
          <p:cNvPr id="4608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ru-RU" noProof="0" smtClean="0"/>
              <a:t>Образец подзаголовка</a:t>
            </a:r>
          </a:p>
        </p:txBody>
      </p:sp>
      <p:sp>
        <p:nvSpPr>
          <p:cNvPr id="8" name="Rectangle 4"/>
          <p:cNvSpPr>
            <a:spLocks noGrp="1" noChangeArrowheads="1"/>
          </p:cNvSpPr>
          <p:nvPr>
            <p:ph type="dt" sz="half" idx="10"/>
          </p:nvPr>
        </p:nvSpPr>
        <p:spPr/>
        <p:txBody>
          <a:bodyPr/>
          <a:lstStyle>
            <a:lvl1pPr>
              <a:defRPr/>
            </a:lvl1pPr>
          </a:lstStyle>
          <a:p>
            <a:pPr>
              <a:defRPr/>
            </a:pPr>
            <a:fld id="{6AFC4204-74B7-466F-91A1-310CAE6E763B}" type="datetimeFigureOut">
              <a:rPr lang="ru-RU"/>
              <a:pPr>
                <a:defRPr/>
              </a:pPr>
              <a:t>10.12.2014</a:t>
            </a:fld>
            <a:endParaRPr lang="ru-RU" dirty="0"/>
          </a:p>
        </p:txBody>
      </p:sp>
      <p:sp>
        <p:nvSpPr>
          <p:cNvPr id="9" name="Rectangle 5"/>
          <p:cNvSpPr>
            <a:spLocks noGrp="1" noChangeArrowheads="1"/>
          </p:cNvSpPr>
          <p:nvPr>
            <p:ph type="ftr" sz="quarter" idx="11"/>
          </p:nvPr>
        </p:nvSpPr>
        <p:spPr/>
        <p:txBody>
          <a:bodyPr/>
          <a:lstStyle>
            <a:lvl1pPr>
              <a:defRPr dirty="0"/>
            </a:lvl1pPr>
          </a:lstStyle>
          <a:p>
            <a:pPr>
              <a:defRPr/>
            </a:pPr>
            <a:endParaRPr lang="ru-RU"/>
          </a:p>
        </p:txBody>
      </p:sp>
      <p:sp>
        <p:nvSpPr>
          <p:cNvPr id="10" name="Rectangle 6"/>
          <p:cNvSpPr>
            <a:spLocks noGrp="1" noChangeArrowheads="1"/>
          </p:cNvSpPr>
          <p:nvPr>
            <p:ph type="sldNum" sz="quarter" idx="12"/>
          </p:nvPr>
        </p:nvSpPr>
        <p:spPr/>
        <p:txBody>
          <a:bodyPr/>
          <a:lstStyle>
            <a:lvl1pPr>
              <a:defRPr/>
            </a:lvl1pPr>
          </a:lstStyle>
          <a:p>
            <a:pPr>
              <a:defRPr/>
            </a:pPr>
            <a:fld id="{4AB3E37A-16FA-4E66-8BCB-ACC5DEBEE0AC}" type="slidenum">
              <a:rPr lang="ru-RU"/>
              <a:pPr>
                <a:defRPr/>
              </a:pPr>
              <a:t>‹#›</a:t>
            </a:fld>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60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A43B165-8FD5-43EC-9346-A411C1363F45}" type="datetimeFigureOut">
              <a:rPr lang="ru-RU"/>
              <a:pPr>
                <a:defRPr/>
              </a:pPr>
              <a:t>10.12.2014</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8A14193-A110-4F1F-B6DF-FF1AC95A180C}" type="slidenum">
              <a:rPr lang="ru-RU"/>
              <a:pPr>
                <a:defRPr/>
              </a:pPr>
              <a:t>‹#›</a:t>
            </a:fld>
            <a:endParaRPr lang="ru-RU"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7545109C-9C17-468A-8D31-AA670847DFEA}" type="datetimeFigureOut">
              <a:rPr lang="ru-RU"/>
              <a:pPr>
                <a:defRPr/>
              </a:pPr>
              <a:t>10.12.2014</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4FA06B-7AF7-45DA-B206-4BFA03B4FEF0}" type="slidenum">
              <a:rPr lang="ru-RU"/>
              <a:pPr>
                <a:defRPr/>
              </a:pPr>
              <a:t>‹#›</a:t>
            </a:fld>
            <a:endParaRPr lang="ru-RU"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7A0A1FD0-1091-4F65-932D-81E7BF584A3F}" type="datetimeFigureOut">
              <a:rPr lang="ru-RU"/>
              <a:pPr>
                <a:defRPr/>
              </a:pPr>
              <a:t>10.12.2014</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5E6EEF1-5589-4D51-8AB8-4488B73AEC86}" type="slidenum">
              <a:rPr lang="ru-RU"/>
              <a:pPr>
                <a:defRPr/>
              </a:pPr>
              <a:t>‹#›</a:t>
            </a:fld>
            <a:endParaRPr lang="ru-RU"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B687853A-2B23-412A-AF1E-0013F5010313}" type="datetimeFigureOut">
              <a:rPr lang="ru-RU"/>
              <a:pPr>
                <a:defRPr/>
              </a:pPr>
              <a:t>10.12.2014</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48B1E06-0DEF-4C12-903F-76B4F0304809}" type="slidenum">
              <a:rPr lang="ru-RU"/>
              <a:pPr>
                <a:defRPr/>
              </a:pPr>
              <a:t>‹#›</a:t>
            </a:fld>
            <a:endParaRPr lang="ru-RU"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6877531-9747-44C8-B0B1-4CF9A49A0C80}" type="datetimeFigureOut">
              <a:rPr lang="ru-RU"/>
              <a:pPr>
                <a:defRPr/>
              </a:pPr>
              <a:t>10.12.2014</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A1555FB-A515-44BF-AE3E-09EB3AF1F2F1}" type="slidenum">
              <a:rPr lang="ru-RU"/>
              <a:pPr>
                <a:defRPr/>
              </a:pPr>
              <a:t>‹#›</a:t>
            </a:fld>
            <a:endParaRPr lang="ru-RU"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EE602C-DD90-4F03-AF6E-8F83E893B628}" type="datetimeFigureOut">
              <a:rPr lang="ru-RU"/>
              <a:pPr>
                <a:defRPr/>
              </a:pPr>
              <a:t>10.12.2014</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0129D03-77B5-4ED7-B49B-5C271000BED5}" type="slidenum">
              <a:rPr lang="ru-RU"/>
              <a:pPr>
                <a:defRPr/>
              </a:pPr>
              <a:t>‹#›</a:t>
            </a:fld>
            <a:endParaRPr lang="ru-RU"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E46ACE0D-534E-4F58-8AA3-D05FCF0ACB46}"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2935272-0F9C-4AD8-94F9-454FCB6FA8AB}" type="datetimeFigureOut">
              <a:rPr lang="ru-RU"/>
              <a:pPr>
                <a:defRPr/>
              </a:pPr>
              <a:t>10.12.2014</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D03EA7A-C85F-4155-8A1B-2C85A99BA43B}" type="slidenum">
              <a:rPr lang="ru-RU"/>
              <a:pPr>
                <a:defRPr/>
              </a:pPr>
              <a:t>‹#›</a:t>
            </a:fld>
            <a:endParaRPr lang="ru-RU"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BB81DC9-2B9E-4414-8131-5B910B354687}" type="datetimeFigureOut">
              <a:rPr lang="ru-RU"/>
              <a:pPr>
                <a:defRPr/>
              </a:pPr>
              <a:t>10.12.2014</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251B255-963E-4B87-8A79-C6FADA99B71C}" type="slidenum">
              <a:rPr lang="ru-RU"/>
              <a:pPr>
                <a:defRPr/>
              </a:pPr>
              <a:t>‹#›</a:t>
            </a:fld>
            <a:endParaRPr lang="ru-RU"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C9FE7C7-147B-4709-A55C-E314FD78C1F9}" type="datetimeFigureOut">
              <a:rPr lang="ru-RU"/>
              <a:pPr>
                <a:defRPr/>
              </a:pPr>
              <a:t>10.12.2014</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188A599-62BC-4699-BB01-31D559ACE844}" type="slidenum">
              <a:rPr lang="ru-RU"/>
              <a:pPr>
                <a:defRPr/>
              </a:pPr>
              <a:t>‹#›</a:t>
            </a:fld>
            <a:endParaRPr lang="ru-RU"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A368551-B719-4E1E-A0EA-A5B4EDB3959B}" type="datetimeFigureOut">
              <a:rPr lang="ru-RU"/>
              <a:pPr>
                <a:defRPr/>
              </a:pPr>
              <a:t>10.12.2014</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EF1DAF6-33ED-4BD0-9CD6-5E68387BB887}" type="slidenum">
              <a:rPr lang="ru-RU"/>
              <a:pPr>
                <a:defRPr/>
              </a:pPr>
              <a:t>‹#›</a:t>
            </a:fld>
            <a:endParaRPr lang="ru-RU"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30E727C5-7493-4D7E-9F0F-5664440E273B}"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CCF1AED0-A9F4-41D9-B4AE-BEB88B8BF741}"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FE72CC72-FB0E-4B00-A77D-2723BB5F52FF}"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41460A82-17FF-4ABF-B217-D660B7A9440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26F5DC5A-1CE9-4685-94C8-8889D19F2B00}"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E9D9BE21-3DDA-4630-B2F6-26213AA5903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4BD435FF-6053-4183-A703-DFA63D592CA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3993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ru-RU"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3994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ru-RU" sz="2400" dirty="0">
                  <a:latin typeface="Times New Roman" pitchFamily="18" charset="0"/>
                </a:endParaRPr>
              </a:p>
            </p:txBody>
          </p:sp>
          <p:sp>
            <p:nvSpPr>
              <p:cNvPr id="3994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ru-RU"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lvl1pPr>
          </a:lstStyle>
          <a:p>
            <a:pPr>
              <a:defRPr/>
            </a:pPr>
            <a:endParaRPr lang="ru-RU"/>
          </a:p>
        </p:txBody>
      </p:sp>
      <p:sp>
        <p:nvSpPr>
          <p:cNvPr id="3994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endParaRPr lang="ru-RU"/>
          </a:p>
        </p:txBody>
      </p:sp>
      <p:sp>
        <p:nvSpPr>
          <p:cNvPr id="3994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9C69378-8512-4091-8C27-FA8FDEA2C78B}" type="slidenum">
              <a:rPr lang="ru-RU"/>
              <a:pPr>
                <a:defRPr/>
              </a:pPr>
              <a:t>‹#›</a:t>
            </a:fld>
            <a:endParaRPr lang="ru-RU" dirty="0"/>
          </a:p>
        </p:txBody>
      </p:sp>
      <p:sp>
        <p:nvSpPr>
          <p:cNvPr id="3994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 id="2147483700"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p:tmplLst>
          <p:tmpl>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4505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5060" name="Rectangle 4"/>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fld id="{FBDF3D6F-5245-4077-9F9A-3A8B714A7049}" type="datetimeFigureOut">
              <a:rPr lang="ru-RU"/>
              <a:pPr>
                <a:defRPr/>
              </a:pPr>
              <a:t>10.12.2014</a:t>
            </a:fld>
            <a:endParaRPr lang="ru-RU" dirty="0"/>
          </a:p>
        </p:txBody>
      </p:sp>
      <p:sp>
        <p:nvSpPr>
          <p:cNvPr id="4506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dirty="0">
                <a:latin typeface="+mn-lt"/>
              </a:defRPr>
            </a:lvl1pPr>
          </a:lstStyle>
          <a:p>
            <a:pPr>
              <a:defRPr/>
            </a:pPr>
            <a:endParaRPr lang="ru-RU"/>
          </a:p>
        </p:txBody>
      </p:sp>
      <p:sp>
        <p:nvSpPr>
          <p:cNvPr id="45062" name="Rectangle 6"/>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8FBB9FBF-3F92-44B7-90DA-61C48FAC8520}" type="slidenum">
              <a:rPr lang="ru-RU"/>
              <a:pPr>
                <a:defRPr/>
              </a:pPr>
              <a:t>‹#›</a:t>
            </a:fld>
            <a:endParaRPr lang="ru-RU" dirty="0"/>
          </a:p>
        </p:txBody>
      </p:sp>
      <p:sp>
        <p:nvSpPr>
          <p:cNvPr id="45063" name="Rectangle 7"/>
          <p:cNvSpPr>
            <a:spLocks noChangeArrowheads="1"/>
          </p:cNvSpPr>
          <p:nvPr/>
        </p:nvSpPr>
        <p:spPr bwMode="auto">
          <a:xfrm>
            <a:off x="0" y="0"/>
            <a:ext cx="228600" cy="2286000"/>
          </a:xfrm>
          <a:prstGeom prst="rect">
            <a:avLst/>
          </a:prstGeom>
          <a:solidFill>
            <a:schemeClr val="bg2"/>
          </a:solidFill>
          <a:ln>
            <a:noFill/>
          </a:ln>
          <a:effectLst/>
          <a:extLst/>
        </p:spPr>
        <p:txBody>
          <a:bodyPr wrap="none" anchor="ctr"/>
          <a:lstStyle/>
          <a:p>
            <a:pPr algn="ctr">
              <a:defRPr/>
            </a:pPr>
            <a:endParaRPr lang="ru-RU" sz="2400" dirty="0">
              <a:latin typeface="Times New Roman" pitchFamily="18" charset="0"/>
            </a:endParaRPr>
          </a:p>
        </p:txBody>
      </p:sp>
      <p:sp>
        <p:nvSpPr>
          <p:cNvPr id="45064"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p:spPr>
        <p:txBody>
          <a:bodyPr/>
          <a:lstStyle/>
          <a:p>
            <a:pPr>
              <a:defRPr/>
            </a:pPr>
            <a:endParaRPr lang="ru-RU" dirty="0"/>
          </a:p>
        </p:txBody>
      </p:sp>
      <p:sp>
        <p:nvSpPr>
          <p:cNvPr id="45065" name="Rectangle 9"/>
          <p:cNvSpPr>
            <a:spLocks noChangeArrowheads="1"/>
          </p:cNvSpPr>
          <p:nvPr/>
        </p:nvSpPr>
        <p:spPr bwMode="auto">
          <a:xfrm>
            <a:off x="0" y="2286000"/>
            <a:ext cx="228600" cy="2286000"/>
          </a:xfrm>
          <a:prstGeom prst="rect">
            <a:avLst/>
          </a:prstGeom>
          <a:solidFill>
            <a:schemeClr val="accent2"/>
          </a:solidFill>
          <a:ln>
            <a:noFill/>
          </a:ln>
          <a:effectLst/>
          <a:extLst/>
        </p:spPr>
        <p:txBody>
          <a:bodyPr wrap="none" anchor="ctr"/>
          <a:lstStyle/>
          <a:p>
            <a:pPr algn="ctr">
              <a:defRPr/>
            </a:pPr>
            <a:endParaRPr lang="ru-RU" sz="2400" dirty="0">
              <a:latin typeface="Times New Roman" pitchFamily="18" charset="0"/>
            </a:endParaRPr>
          </a:p>
        </p:txBody>
      </p:sp>
      <p:sp>
        <p:nvSpPr>
          <p:cNvPr id="45066" name="Rectangle 10"/>
          <p:cNvSpPr>
            <a:spLocks noChangeArrowheads="1"/>
          </p:cNvSpPr>
          <p:nvPr/>
        </p:nvSpPr>
        <p:spPr bwMode="auto">
          <a:xfrm>
            <a:off x="0" y="4572000"/>
            <a:ext cx="228600" cy="2286000"/>
          </a:xfrm>
          <a:prstGeom prst="rect">
            <a:avLst/>
          </a:prstGeom>
          <a:solidFill>
            <a:schemeClr val="tx2"/>
          </a:solidFill>
          <a:ln>
            <a:noFill/>
          </a:ln>
          <a:effectLst/>
          <a:extLst/>
        </p:spPr>
        <p:txBody>
          <a:bodyPr wrap="none" anchor="ctr"/>
          <a:lstStyle/>
          <a:p>
            <a:pPr algn="ctr">
              <a:defRPr/>
            </a:pPr>
            <a:endParaRPr lang="ru-RU" sz="2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2" r:id="rId1"/>
    <p:sldLayoutId id="2147483720" r:id="rId2"/>
    <p:sldLayoutId id="2147483719" r:id="rId3"/>
    <p:sldLayoutId id="2147483718" r:id="rId4"/>
    <p:sldLayoutId id="2147483717" r:id="rId5"/>
    <p:sldLayoutId id="2147483716" r:id="rId6"/>
    <p:sldLayoutId id="2147483715" r:id="rId7"/>
    <p:sldLayoutId id="2147483714" r:id="rId8"/>
    <p:sldLayoutId id="2147483713" r:id="rId9"/>
    <p:sldLayoutId id="2147483712" r:id="rId10"/>
    <p:sldLayoutId id="2147483711"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fade">
                                      <p:cBhvr>
                                        <p:cTn id="10" dur="2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tmplLst>
          <p:tmpl>
            <p:tnLst>
              <p:par>
                <p:cTn presetID="10" presetClass="entr" presetSubtype="0" fill="hold" nodeType="with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2000"/>
                        <p:tgtEl>
                          <p:spTgt spid="45059"/>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http://www.hrono.ru/img/portrety/lobachevski.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yandex.ru/images/search?img_url=http://www.uchmarket.ru/catalog/photo/11249.jpg&amp;uinfo=sw-1920-sh-1080-ww-1903-wh-985-pd-1-wp-16x9_1920x1080&amp;_=1417588936617&amp;viewport=wide&amp;text=%D0%BA%D0%B0%D1%80%D1%82%D0%B8%D0%BD%D0%BA%D0%B8%20%D0%BC%D0%BD%D0%BE%D0%B6%D0%B5%D1%81%D1%82%D0%B2%D0%B0&amp;pos=4&amp;rpt=simage&amp;family=yes&amp;pin=1"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yandex.ru/images/search?source=wiz&amp;img_url=http://school.xvatit.com/images/9/96/Img3%D0%BD%D0%BD%D0%BD.jpg&amp;uinfo=sw-1920-sh-1080-ww-1903-wh-985-pd-1-wp-16x9_1920x1080-lt-86&amp;text=%D0%BA%D0%B0%D1%80%D1%82%D0%B8%D0%BD%D0%BA%D0%B0%20%D0%B4%D1%80%D0%B5%D0%B2%D0%BD%D0%B8%D0%B5%20%D0%BB%D1%8E%D0%B4%D0%B8%20%D1%83%20%D0%BA%D0%BE%D1%81%D1%82%D1%80%D0%B0&amp;noreask=1&amp;pos=3&amp;rpt=simage&amp;lr=213&amp;family=yes&amp;pin=1" TargetMode="External"/><Relationship Id="rId1" Type="http://schemas.openxmlformats.org/officeDocument/2006/relationships/slideLayout" Target="../slideLayouts/slideLayout2.xml"/><Relationship Id="rId6" Type="http://schemas.openxmlformats.org/officeDocument/2006/relationships/hyperlink" Target="http://yandex.ru/images/search?source=wiz&amp;img_url=http://ibud.ua/uploads/mce/dizain/kamen/1-kamen-v-interere.jpg&amp;uinfo=sw-1920-sh-1080-ww-1903-wh-985-pd-1-wp-16x9_1920x1080-lt-86&amp;text=%D0%BA%D0%B0%D1%80%D1%82%D0%B8%D0%BD%D0%BA%D0%B0%20%D0%B4%D1%80%D0%B5%D0%B2%D0%BD%D0%B8%D0%B5%20%D0%BB%D1%8E%D0%B4%D0%B8%20%D1%83%20%D0%BA%D0%BE%D1%81%D1%82%D1%80%D0%B0&amp;noreask=1&amp;pos=5&amp;rpt=simage&amp;lr=213&amp;family=yes&amp;pin=1" TargetMode="External"/><Relationship Id="rId5" Type="http://schemas.openxmlformats.org/officeDocument/2006/relationships/image" Target="../media/image4.jpeg"/><Relationship Id="rId4" Type="http://schemas.openxmlformats.org/officeDocument/2006/relationships/hyperlink" Target="http://yandex.ru/images/search?source=wiz&amp;img_url=http://yamaya.ru/upload/image/omaya/banya-big.jpg&amp;uinfo=sw-1920-sh-1080-ww-1903-wh-985-pd-1-wp-16x9_1920x1080-lt-86&amp;text=%D0%BA%D0%B0%D1%80%D1%82%D0%B8%D0%BD%D0%BA%D0%B0%20%D0%B4%D1%80%D0%B5%D0%B2%D0%BD%D0%B8%D0%B5%20%D0%BB%D1%8E%D0%B4%D0%B8%20%D1%83%20%D0%BA%D0%BE%D1%81%D1%82%D1%80%D0%B0&amp;noreask=1&amp;pos=4&amp;rpt=simage&amp;lr=213&amp;family=yes&amp;pin=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yandex.ru/images/search?img_url=http://2proraba.com/images/calc/krug.jpg&amp;uinfo=sw-1920-sh-1080-ww-1903-wh-985-pd-1-wp-16x9_1920x1080&amp;_=1417588371450&amp;viewport=wide&amp;text=%D0%BA%D0%B0%D1%80%D1%82%D0%B8%D0%BD%D0%BA%D0%B8%20%D0%BE%D0%BA%D1%80%D1%83%D0%B6%D0%BD%D0%BE%D1%81%D1%82%D1%8C%20%20%D0%BF%D0%BB%D0%BE%D1%89%D0%B0%D0%B4%D1%8C%20%D0%BA%D1%80%D1%83%D0%B3%D0%B0&amp;pos=3&amp;rpt=simage&amp;family=yes&amp;pin=1" TargetMode="External"/><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yandex.ru/images/search?img_url=http://www.ng.ru/upload/iblock/f23/ptolem_b.jpg&amp;uinfo=sw-1920-sh-1080-ww-1903-wh-985-pd-1-wp-16x9_1920x1080&amp;_=1417588580691&amp;viewport=wide&amp;text=%D0%BA%D0%B0%D1%80%D1%82%D0%B8%D0%BD%D0%BA%D0%B8%20%D0%B0%D1%81%D1%82%D1%80%D0%BE%D0%BD%D0%BE%D0%BC%D0%B8%D1%87%D0%B5%D1%81%D0%BA%D0%B8%D0%B5%20%D1%82%D0%B0%D0%B1%D0%BB%D0%B8%D1%86%D1%8B%20%D0%B4%D1%80%D0%B5%D0%B2%D0%BD%D0%B8%D1%85%20%D0%B3%D1%80%D0%B5%D0%BA%D0%BE%D0%B2&amp;pos=18&amp;rpt=simage&amp;family=yes&amp;pin=1" TargetMode="External"/><Relationship Id="rId7" Type="http://schemas.openxmlformats.org/officeDocument/2006/relationships/hyperlink" Target="http://yandex.ru/images/search?img_url=http://upload.wikimedia.org/wikipedia/commons/thumb/6/69/Sales_contract_Shuruppak_Louvre_AO3760.jpg/220px-Sales_contract_Shuruppak_Louvre_AO3760.jpg&amp;uinfo=sw-1920-sh-1080-ww-1903-wh-985-pd-1-wp-16x9_1920x1080&amp;_=1417588525601&amp;viewport=wide&amp;text=%D0%BA%D0%B0%D1%80%D1%82%D0%B8%D0%BD%D0%BA%D0%B8%20%D0%B0%D1%81%D1%82%D1%80%D0%BE%D0%BD%D0%BE%D0%BC%D0%B8%D1%87%D0%B5%D1%81%D0%BA%D0%B8%D0%B5%20%D1%82%D0%B0%D0%B1%D0%BB%D0%B8%D1%86%D1%8B%20%D0%B4%D1%80%D0%B5%D0%B2%D0%BD%D0%B8%D1%85%20%D0%B2%D0%B0%D0%B2%D0%B8%D0%BB%D0%BE%D0%BD%D1%8F%D0%BD&amp;pos=9&amp;rpt=simage&amp;family=yes&amp;pin=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hyperlink" Target="http://yandex.ru/images/search?img_url=http://900igr.net/datai/astronomija/Istorija-razvitija-astronomii/0044-014-Istorija-astronomii-Zachatki-astronomii.jpg&amp;uinfo=sw-1920-sh-1080-ww-1903-wh-985-pd-1-wp-16x9_1920x1080&amp;_=1417588525601&amp;viewport=wide&amp;text=%D0%BA%D0%B0%D1%80%D1%82%D0%B8%D0%BD%D0%BA%D0%B8%20%D0%B0%D1%81%D1%82%D1%80%D0%BE%D0%BD%D0%BE%D0%BC%D0%B8%D1%87%D0%B5%D1%81%D0%BA%D0%B8%D0%B5%20%D1%82%D0%B0%D0%B1%D0%BB%D0%B8%D1%86%D1%8B%20%D0%B4%D1%80%D0%B5%D0%B2%D0%BD%D0%B8%D1%85%20%D0%B2%D0%B0%D0%B2%D0%B8%D0%BB%D0%BE%D0%BD%D1%8F%D0%BD&amp;pos=1&amp;rpt=simage&amp;family=yes&amp;pin=1"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yandex.ru/images/search?img_url=http://www.izuminki.com/images/kosmetologiya-drevnix-shumerov/1.jpg&amp;uinfo=sw-1920-sh-1080-ww-1903-wh-985-pd-1-wp-16x9_1920x1080&amp;_=1417588431789&amp;viewport=wide&amp;text=%D0%BA%D0%B0%D1%80%D1%82%D0%B8%D0%BD%D0%BA%D0%B8%20%D0%B2%D0%B0%D0%B2%D0%B8%D0%BB%D0%BE%D0%BD%D1%81%D0%BA%D0%B8%D0%B5%20%D1%83%D1%87%D0%B5%D0%BD%D1%8B%D0%B5&amp;pos=19&amp;rpt=simage&amp;family=yes&amp;pin=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yandex.ru/images/search?img_url=http://iesanisidro.wikispaces.com/file/view/Descartes.jpg/423233450/149x167/Descartes.jpg&amp;uinfo=sw-1920-sh-1080-ww-1903-wh-985-pd-1-wp-16x9_1920x1080&amp;_=1417588633197&amp;viewport=wide&amp;text=%D0%BA%D0%B0%D1%80%D1%82%D0%B8%D0%BD%D0%BA%D0%B8%20%D0%B4%D0%B5%D0%BA%D0%B0%D1%80%D1%82&amp;pos=17&amp;rpt=simage&amp;family=yes&amp;pin=1" TargetMode="External"/><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7.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yandex.ru/images/search?img_url=http://centros5.pntic.mec.es/sierrami/dematesna/demates78/opciones/sabias/Descartes/Descartes2.gif&amp;uinfo=sw-1920-sh-1080-ww-1903-wh-985-pd-1-wp-16x9_1920x1080&amp;_=1417588633197&amp;viewport=wide&amp;text=%D0%BA%D0%B0%D1%80%D1%82%D0%B8%D0%BD%D0%BA%D0%B8%20%D0%B4%D0%B5%D0%BA%D0%B0%D1%80%D1%82&amp;pos=23&amp;rpt=simage&amp;family=yes&amp;pin=1" TargetMode="External"/><Relationship Id="rId5" Type="http://schemas.openxmlformats.org/officeDocument/2006/relationships/image" Target="../media/image18.jpeg"/><Relationship Id="rId4" Type="http://schemas.openxmlformats.org/officeDocument/2006/relationships/hyperlink" Target="http://yandex.ru/images/search?img_url=http://upload.wikimedia.org/wikipedia/commons/thumb/0/0e/Cartesian-coordinate-system.svg/250px-Cartesian-coordinate-system.svg.png&amp;uinfo=sw-1920-sh-1080-ww-1903-wh-985-pd-1-wp-16x9_1920x1080&amp;_=1417588697841&amp;viewport=wide&amp;text=%D0%BA%D0%B0%D1%80%D1%82%D0%B8%D0%BD%D0%BA%D0%B8%20%D0%BF%D1%80%D1%8F%D0%BC%D0%BE%D1%83%D0%B3%D0%BE%D0%BB%D1%8C%D0%BD%D0%B0%D1%8F%20%D1%81%D0%B8%D1%81%D1%82%D0%B5%D0%BC%D0%B0%20%D0%BA%D0%BE%D0%BE%D1%80%D0%B4%D0%B8%D0%BD%D0%B0%D1%82&amp;pos=26&amp;rpt=simage&amp;family=yes&amp;pin=1"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yandex.ru/images/search?img_url=http://static.guim.co.uk/sys-images/Arts/Arts_/Pictures/2013/5/7/1367943046324/Gottfried-Wilhelm-von-Lei-010.jpg&amp;uinfo=sw-1920-sh-1080-ww-1903-wh-985-pd-1-wp-16x9_1920x1080&amp;_=1417588747549&amp;viewport=wide&amp;text=%D0%BA%D0%B0%D1%80%D1%82%D0%B8%D0%BD%D0%BA%D0%B8%20%D0%BB%D0%B5%D0%B9%D0%B1%D0%BD%D0%B8%D1%86&amp;pos=24&amp;rpt=simage&amp;family=yes&amp;pin=1" TargetMode="External"/><Relationship Id="rId7" Type="http://schemas.openxmlformats.org/officeDocument/2006/relationships/hyperlink" Target="http://yandex.ru/images/search?img_url=http://gadgets.boingboing.net/gimages/leibniz-stepped-reckoner.jpg&amp;uinfo=sw-1920-sh-1080-ww-1903-wh-985-pd-1-wp-16x9_1920x1080&amp;_=1417588748485&amp;viewport=wide&amp;p=1&amp;text=%D0%BA%D0%B0%D1%80%D1%82%D0%B8%D0%BD%D0%BA%D0%B8%20%D0%BB%D0%B5%D0%B9%D0%B1%D0%BD%D0%B8%D1%86&amp;pos=52&amp;rpt=simage&amp;family=yes&amp;pin=1" TargetMode="Externa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hyperlink" Target="http://yandex.ru/images/search?img_url=http://cs9627.userapi.com/u1104779/5014272/s_4e6781c5.jpg&amp;uinfo=sw-1920-sh-1080-ww-1903-wh-985-pd-1-wp-16x9_1920x1080&amp;_=1417588849195&amp;viewport=wide&amp;text=%D0%BA%D0%B0%D1%80%D1%82%D0%B8%D0%BD%D0%BA%D0%B8%20%D0%B1%D0%B5%D1%80%D0%BD%D1%83%D0%BB%D0%BB%D0%B8&amp;pos=4&amp;rpt=simage&amp;family=yes&amp;pin=1"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yandex.ru/images/search?img_url=http://upload.wikimedia.org/wikipedia/commons/d/d7/Leonhard_Euler.jpg&amp;uinfo=sw-1920-sh-1080-ww-1903-wh-985-pd-1-wp-16x9_1920x1080&amp;_=1417588897169&amp;viewport=wide&amp;text=%D0%BA%D0%B0%D1%80%D1%82%D0%B8%D0%BD%D0%BA%D0%B8%20%D1%8D%D0%B9%D0%BB%D0%B5%D1%80&amp;pos=2&amp;rpt=simage&amp;family=yes&amp;pin=1"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ru-RU" dirty="0" smtClean="0"/>
              <a:t>История развития понятия функции</a:t>
            </a:r>
          </a:p>
        </p:txBody>
      </p:sp>
      <p:sp>
        <p:nvSpPr>
          <p:cNvPr id="3075" name="Rectangle 3"/>
          <p:cNvSpPr>
            <a:spLocks noGrp="1" noChangeArrowheads="1"/>
          </p:cNvSpPr>
          <p:nvPr>
            <p:ph type="subTitle" idx="1"/>
          </p:nvPr>
        </p:nvSpPr>
        <p:spPr>
          <a:xfrm>
            <a:off x="1116013" y="3789363"/>
            <a:ext cx="7488237" cy="2016125"/>
          </a:xfrm>
          <a:solidFill>
            <a:srgbClr val="FFFF00"/>
          </a:solidFill>
        </p:spPr>
        <p:txBody>
          <a:bodyPr/>
          <a:lstStyle/>
          <a:p>
            <a:pPr eaLnBrk="1" hangingPunct="1"/>
            <a:r>
              <a:rPr lang="ru-RU" dirty="0" smtClean="0"/>
              <a:t>Функция - одно из основных математических и общенаучных понятий. Оно сыграло и поныне играет большую роль в познании реального мира.</a:t>
            </a:r>
          </a:p>
        </p:txBody>
      </p:sp>
      <p:pic>
        <p:nvPicPr>
          <p:cNvPr id="33795" name="Picture 6" descr="Сова"/>
          <p:cNvPicPr>
            <a:picLocks noChangeAspect="1" noChangeArrowheads="1"/>
          </p:cNvPicPr>
          <p:nvPr/>
        </p:nvPicPr>
        <p:blipFill>
          <a:blip r:embed="rId3"/>
          <a:srcRect/>
          <a:stretch>
            <a:fillRect/>
          </a:stretch>
        </p:blipFill>
        <p:spPr bwMode="auto">
          <a:xfrm>
            <a:off x="323850" y="836613"/>
            <a:ext cx="1266825" cy="1152525"/>
          </a:xfrm>
          <a:prstGeom prst="rect">
            <a:avLst/>
          </a:prstGeom>
          <a:noFill/>
          <a:ln w="9525">
            <a:noFill/>
            <a:miter lim="800000"/>
            <a:headEnd/>
            <a:tailEnd/>
          </a:ln>
        </p:spPr>
      </p:pic>
      <p:pic>
        <p:nvPicPr>
          <p:cNvPr id="5" name="Picture 74" descr="C:\Users\user-master\Desktop\animaciya_352[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98072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bg/>
                                          </p:spTgt>
                                        </p:tgtEl>
                                        <p:attrNameLst>
                                          <p:attrName>style.visibility</p:attrName>
                                        </p:attrNameLst>
                                      </p:cBhvr>
                                      <p:to>
                                        <p:strVal val="visible"/>
                                      </p:to>
                                    </p:set>
                                    <p:animEffect transition="in" filter="fade">
                                      <p:cBhvr>
                                        <p:cTn id="14" dur="500"/>
                                        <p:tgtEl>
                                          <p:spTgt spid="3075">
                                            <p:bg/>
                                          </p:spTgt>
                                        </p:tgtEl>
                                      </p:cBhvr>
                                    </p:animEffect>
                                    <p:anim calcmode="lin" valueType="num">
                                      <p:cBhvr>
                                        <p:cTn id="15" dur="500" fill="hold"/>
                                        <p:tgtEl>
                                          <p:spTgt spid="3075">
                                            <p:bg/>
                                          </p:spTgt>
                                        </p:tgtEl>
                                        <p:attrNameLst>
                                          <p:attrName>ppt_x</p:attrName>
                                        </p:attrNameLst>
                                      </p:cBhvr>
                                      <p:tavLst>
                                        <p:tav tm="0">
                                          <p:val>
                                            <p:strVal val="#ppt_x"/>
                                          </p:val>
                                        </p:tav>
                                        <p:tav tm="100000">
                                          <p:val>
                                            <p:strVal val="#ppt_x"/>
                                          </p:val>
                                        </p:tav>
                                      </p:tavLst>
                                    </p:anim>
                                    <p:anim calcmode="lin" valueType="num">
                                      <p:cBhvr>
                                        <p:cTn id="16" dur="500" fill="hold"/>
                                        <p:tgtEl>
                                          <p:spTgt spid="3075">
                                            <p:bg/>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5">
                                            <p:txEl>
                                              <p:pRg st="0" end="0"/>
                                            </p:txEl>
                                          </p:spTgt>
                                        </p:tgtEl>
                                        <p:attrNameLst>
                                          <p:attrName>style.visibility</p:attrName>
                                        </p:attrNameLst>
                                      </p:cBhvr>
                                      <p:to>
                                        <p:strVal val="visible"/>
                                      </p:to>
                                    </p:set>
                                    <p:animEffect transition="in" filter="fade">
                                      <p:cBhvr>
                                        <p:cTn id="21" dur="500"/>
                                        <p:tgtEl>
                                          <p:spTgt spid="3075">
                                            <p:txEl>
                                              <p:pRg st="0" end="0"/>
                                            </p:txEl>
                                          </p:spTgt>
                                        </p:tgtEl>
                                      </p:cBhvr>
                                    </p:animEffect>
                                    <p:anim calcmode="lin" valueType="num">
                                      <p:cBhvr>
                                        <p:cTn id="22"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1"/>
          </p:nvPr>
        </p:nvSpPr>
        <p:spPr>
          <a:xfrm>
            <a:off x="4720803" y="1628800"/>
            <a:ext cx="3810000" cy="4530725"/>
          </a:xfrm>
        </p:spPr>
        <p:txBody>
          <a:bodyPr/>
          <a:lstStyle/>
          <a:p>
            <a:r>
              <a:rPr lang="ru-RU" sz="2000" dirty="0">
                <a:latin typeface="Times New Roman"/>
                <a:ea typeface="Times New Roman"/>
              </a:rPr>
              <a:t>В формировании современного понимания функциональной  зависимости приняли участие многие крупные математики.            Описание функции, почти совпадающее с современным, встречается уже в учебниках математики начала </a:t>
            </a:r>
            <a:r>
              <a:rPr lang="en-US" sz="2000" dirty="0">
                <a:latin typeface="Times New Roman"/>
                <a:ea typeface="Times New Roman"/>
              </a:rPr>
              <a:t>XIX</a:t>
            </a:r>
            <a:r>
              <a:rPr lang="ru-RU" sz="2000" dirty="0">
                <a:latin typeface="Times New Roman"/>
                <a:ea typeface="Times New Roman"/>
              </a:rPr>
              <a:t> в. Активным сторонником такого понимания функции был Н.И. Лобачевский. </a:t>
            </a:r>
            <a:endParaRPr lang="ru-RU" sz="2000"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82184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0" descr="http://www.hrono.ru/img/portrety/lobachevski.jpg"/>
          <p:cNvPicPr>
            <a:picLocks noChangeAspect="1" noChangeArrowheads="1"/>
          </p:cNvPicPr>
          <p:nvPr/>
        </p:nvPicPr>
        <p:blipFill>
          <a:blip r:embed="rId3" r:link="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15616" y="1772816"/>
            <a:ext cx="2398767" cy="2808312"/>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1" descr="Boo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157192"/>
            <a:ext cx="1676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2" descr="J00761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5252442"/>
            <a:ext cx="219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565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lstStyle/>
          <a:p>
            <a:r>
              <a:rPr lang="ru-RU" dirty="0" smtClean="0"/>
              <a:t>19 век</a:t>
            </a:r>
            <a:endParaRPr lang="ru-RU" dirty="0"/>
          </a:p>
        </p:txBody>
      </p:sp>
      <p:sp>
        <p:nvSpPr>
          <p:cNvPr id="3" name="Текст 2"/>
          <p:cNvSpPr>
            <a:spLocks noGrp="1"/>
          </p:cNvSpPr>
          <p:nvPr>
            <p:ph type="body" sz="half" idx="1"/>
          </p:nvPr>
        </p:nvSpPr>
        <p:spPr>
          <a:xfrm>
            <a:off x="914400" y="1600201"/>
            <a:ext cx="7618040" cy="4349080"/>
          </a:xfrm>
        </p:spPr>
        <p:txBody>
          <a:bodyPr/>
          <a:lstStyle/>
          <a:p>
            <a:r>
              <a:rPr lang="ru-RU" dirty="0" smtClean="0"/>
              <a:t>Во второй половине 19 века в понятие функции была включена идея множества. Определение функции выглядело так: «Если каждому элементу Х множества А поставлен в соответствии некоторый элемент </a:t>
            </a:r>
            <a:r>
              <a:rPr lang="en-US" dirty="0" smtClean="0"/>
              <a:t>Y</a:t>
            </a:r>
            <a:r>
              <a:rPr lang="ru-RU" dirty="0" smtClean="0"/>
              <a:t> из множества В, то говорят, что на множестве А задана функция </a:t>
            </a:r>
          </a:p>
          <a:p>
            <a:r>
              <a:rPr lang="en-US" dirty="0" smtClean="0"/>
              <a:t>y = f (x)</a:t>
            </a:r>
            <a:r>
              <a:rPr lang="ru-RU" dirty="0" smtClean="0"/>
              <a:t>.</a:t>
            </a:r>
            <a:endParaRPr lang="ru-RU" dirty="0"/>
          </a:p>
        </p:txBody>
      </p:sp>
      <p:pic>
        <p:nvPicPr>
          <p:cNvPr id="4" name="Рисунок 3" descr="http://im3-tub-ru.yandex.net/i?id=3f485751d6385f3d2825e4f6db0c4c34-63-144&amp;n=2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859760"/>
            <a:ext cx="2481064" cy="1809600"/>
          </a:xfrm>
          <a:prstGeom prst="rect">
            <a:avLst/>
          </a:prstGeom>
          <a:noFill/>
          <a:ln>
            <a:noFill/>
          </a:ln>
        </p:spPr>
      </p:pic>
    </p:spTree>
    <p:extLst>
      <p:ext uri="{BB962C8B-B14F-4D97-AF65-F5344CB8AC3E}">
        <p14:creationId xmlns:p14="http://schemas.microsoft.com/office/powerpoint/2010/main" val="1244487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1"/>
          </p:nvPr>
        </p:nvSpPr>
        <p:spPr>
          <a:xfrm>
            <a:off x="683568" y="4869160"/>
            <a:ext cx="3902103" cy="1800200"/>
          </a:xfrm>
        </p:spPr>
        <p:txBody>
          <a:bodyPr/>
          <a:lstStyle/>
          <a:p>
            <a:pPr marR="225425">
              <a:spcAft>
                <a:spcPts val="0"/>
              </a:spcAft>
            </a:pPr>
            <a:r>
              <a:rPr lang="ru-RU" sz="1800" dirty="0">
                <a:latin typeface="Times New Roman"/>
                <a:ea typeface="Times New Roman"/>
              </a:rPr>
              <a:t>О</a:t>
            </a:r>
            <a:r>
              <a:rPr lang="ru-RU" sz="1800" dirty="0" smtClean="0">
                <a:latin typeface="Times New Roman"/>
                <a:ea typeface="Times New Roman"/>
              </a:rPr>
              <a:t>бозначение функции </a:t>
            </a:r>
            <a:r>
              <a:rPr lang="ru-RU" sz="1800" dirty="0">
                <a:latin typeface="Times New Roman"/>
                <a:ea typeface="Times New Roman"/>
              </a:rPr>
              <a:t>символом </a:t>
            </a:r>
            <a:r>
              <a:rPr lang="en-US" sz="1800" dirty="0" smtClean="0">
                <a:latin typeface="Times New Roman"/>
                <a:ea typeface="Times New Roman"/>
              </a:rPr>
              <a:t>f</a:t>
            </a:r>
            <a:r>
              <a:rPr lang="ru-RU" sz="1800" dirty="0">
                <a:latin typeface="Times New Roman"/>
                <a:ea typeface="Times New Roman"/>
              </a:rPr>
              <a:t> </a:t>
            </a:r>
            <a:r>
              <a:rPr lang="ru-RU" sz="1800" dirty="0" smtClean="0">
                <a:latin typeface="Times New Roman"/>
                <a:ea typeface="Times New Roman"/>
              </a:rPr>
              <a:t> </a:t>
            </a:r>
            <a:r>
              <a:rPr lang="ru-RU" sz="1800" dirty="0">
                <a:latin typeface="Times New Roman"/>
                <a:ea typeface="Times New Roman"/>
              </a:rPr>
              <a:t>изобрел в 1733 г. французский математик Клеро. </a:t>
            </a:r>
            <a:endParaRPr lang="ru-RU" sz="1800"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82184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Объект 5" descr="Дифференциальные уравнения"/>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2520280" cy="2952328"/>
          </a:xfrm>
          <a:prstGeom prst="rect">
            <a:avLst/>
          </a:prstGeom>
          <a:noFill/>
          <a:ln>
            <a:noFill/>
          </a:ln>
        </p:spPr>
      </p:pic>
      <p:pic>
        <p:nvPicPr>
          <p:cNvPr id="7" name="Picture 186" descr="C:\Users\user-master\Desktop\gif64[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396483"/>
            <a:ext cx="3033911" cy="4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838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3"/>
          <p:cNvSpPr>
            <a:spLocks noGrp="1" noChangeArrowheads="1"/>
          </p:cNvSpPr>
          <p:nvPr>
            <p:ph type="subTitle" idx="4294967295"/>
          </p:nvPr>
        </p:nvSpPr>
        <p:spPr>
          <a:xfrm>
            <a:off x="755650" y="1773238"/>
            <a:ext cx="8137525" cy="4895850"/>
          </a:xfrm>
          <a:solidFill>
            <a:srgbClr val="92D050"/>
          </a:solidFill>
        </p:spPr>
        <p:txBody>
          <a:bodyPr anchor="ctr"/>
          <a:lstStyle/>
          <a:p>
            <a:pPr marL="0" lvl="0" indent="0" eaLnBrk="1" hangingPunct="1">
              <a:buClr>
                <a:srgbClr val="666600"/>
              </a:buClr>
              <a:buSzPct val="75000"/>
              <a:buNone/>
              <a:defRPr/>
            </a:pPr>
            <a:r>
              <a:rPr lang="ru-RU" sz="2400" dirty="0">
                <a:solidFill>
                  <a:srgbClr val="000000"/>
                </a:solidFill>
                <a:latin typeface="Verdana"/>
              </a:rPr>
              <a:t>Последняя форма определения функции еще не означает конца ее истории.</a:t>
            </a:r>
          </a:p>
          <a:p>
            <a:pPr marL="0" lvl="0" indent="0" eaLnBrk="1" hangingPunct="1">
              <a:buClr>
                <a:srgbClr val="666600"/>
              </a:buClr>
              <a:buSzPct val="75000"/>
              <a:buNone/>
              <a:defRPr/>
            </a:pPr>
            <a:r>
              <a:rPr lang="ru-RU" sz="2400" dirty="0">
                <a:solidFill>
                  <a:srgbClr val="000000"/>
                </a:solidFill>
                <a:latin typeface="Verdana"/>
              </a:rPr>
              <a:t>Можно не сомневаться, что в дальнейшем под воздействием новых требований как самой математики, так и других наук – физики, биологии, науки об обществе, определение функции будет изменяться и каждое следующее изменение будет открывать новые горизонты науки и приводить к важным открытиям. </a:t>
            </a:r>
          </a:p>
          <a:p>
            <a:pPr marL="0" lvl="0" indent="0" algn="r" eaLnBrk="1" hangingPunct="1">
              <a:buClr>
                <a:srgbClr val="666600"/>
              </a:buClr>
              <a:buSzPct val="75000"/>
              <a:buNone/>
              <a:defRPr/>
            </a:pPr>
            <a:r>
              <a:rPr lang="ru-RU" sz="2400" dirty="0">
                <a:solidFill>
                  <a:srgbClr val="000000"/>
                </a:solidFill>
                <a:latin typeface="Verdana"/>
              </a:rPr>
              <a:t>С.Л. Соболев</a:t>
            </a:r>
          </a:p>
          <a:p>
            <a:pPr marL="0" indent="0" algn="ctr" eaLnBrk="1" hangingPunct="1">
              <a:buFont typeface="Wingdings" pitchFamily="2" charset="2"/>
              <a:buNone/>
            </a:pPr>
            <a:endParaRPr lang="ru-RU" sz="4000" dirty="0" smtClean="0"/>
          </a:p>
        </p:txBody>
      </p:sp>
      <p:pic>
        <p:nvPicPr>
          <p:cNvPr id="48130" name="Picture 3" descr="заставка графики"/>
          <p:cNvPicPr>
            <a:picLocks noChangeAspect="1" noChangeArrowheads="1"/>
          </p:cNvPicPr>
          <p:nvPr/>
        </p:nvPicPr>
        <p:blipFill>
          <a:blip r:embed="rId3"/>
          <a:srcRect/>
          <a:stretch>
            <a:fillRect/>
          </a:stretch>
        </p:blipFill>
        <p:spPr bwMode="auto">
          <a:xfrm>
            <a:off x="684213" y="115888"/>
            <a:ext cx="8351837" cy="1296987"/>
          </a:xfrm>
          <a:prstGeom prst="rect">
            <a:avLst/>
          </a:prstGeom>
          <a:noFill/>
          <a:ln w="9525">
            <a:noFill/>
            <a:miter lim="800000"/>
            <a:headEnd/>
            <a:tailEnd/>
          </a:ln>
        </p:spPr>
      </p:pic>
      <p:pic>
        <p:nvPicPr>
          <p:cNvPr id="4" name="Picture 3" descr="C:\Users\user-master\Desktop\анимация на школьную тему\2179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528" y="4885038"/>
            <a:ext cx="1276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80898">
                                            <p:bg/>
                                          </p:spTgt>
                                        </p:tgtEl>
                                        <p:attrNameLst>
                                          <p:attrName>style.visibility</p:attrName>
                                        </p:attrNameLst>
                                      </p:cBhvr>
                                      <p:to>
                                        <p:strVal val="visible"/>
                                      </p:to>
                                    </p:set>
                                    <p:animEffect transition="in" filter="fade">
                                      <p:cBhvr>
                                        <p:cTn id="7" dur="500"/>
                                        <p:tgtEl>
                                          <p:spTgt spid="80898">
                                            <p:bg/>
                                          </p:spTgt>
                                        </p:tgtEl>
                                      </p:cBhvr>
                                    </p:animEffect>
                                    <p:anim calcmode="lin" valueType="num">
                                      <p:cBhvr>
                                        <p:cTn id="8" dur="500" fill="hold"/>
                                        <p:tgtEl>
                                          <p:spTgt spid="80898">
                                            <p:bg/>
                                          </p:spTgt>
                                        </p:tgtEl>
                                        <p:attrNameLst>
                                          <p:attrName>ppt_x</p:attrName>
                                        </p:attrNameLst>
                                      </p:cBhvr>
                                      <p:tavLst>
                                        <p:tav tm="0">
                                          <p:val>
                                            <p:strVal val="#ppt_x"/>
                                          </p:val>
                                        </p:tav>
                                        <p:tav tm="100000">
                                          <p:val>
                                            <p:strVal val="#ppt_x"/>
                                          </p:val>
                                        </p:tav>
                                      </p:tavLst>
                                    </p:anim>
                                    <p:anim calcmode="lin" valueType="num">
                                      <p:cBhvr>
                                        <p:cTn id="9" dur="500" fill="hold"/>
                                        <p:tgtEl>
                                          <p:spTgt spid="80898">
                                            <p:bg/>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0898">
                                            <p:txEl>
                                              <p:pRg st="0" end="0"/>
                                            </p:txEl>
                                          </p:spTgt>
                                        </p:tgtEl>
                                        <p:attrNameLst>
                                          <p:attrName>style.visibility</p:attrName>
                                        </p:attrNameLst>
                                      </p:cBhvr>
                                      <p:to>
                                        <p:strVal val="visible"/>
                                      </p:to>
                                    </p:set>
                                    <p:animEffect transition="in" filter="fade">
                                      <p:cBhvr>
                                        <p:cTn id="14" dur="500"/>
                                        <p:tgtEl>
                                          <p:spTgt spid="80898">
                                            <p:txEl>
                                              <p:pRg st="0" end="0"/>
                                            </p:txEl>
                                          </p:spTgt>
                                        </p:tgtEl>
                                      </p:cBhvr>
                                    </p:animEffect>
                                    <p:anim calcmode="lin" valueType="num">
                                      <p:cBhvr>
                                        <p:cTn id="15" dur="500" fill="hold"/>
                                        <p:tgtEl>
                                          <p:spTgt spid="8089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089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0898">
                                            <p:txEl>
                                              <p:pRg st="1" end="1"/>
                                            </p:txEl>
                                          </p:spTgt>
                                        </p:tgtEl>
                                        <p:attrNameLst>
                                          <p:attrName>style.visibility</p:attrName>
                                        </p:attrNameLst>
                                      </p:cBhvr>
                                      <p:to>
                                        <p:strVal val="visible"/>
                                      </p:to>
                                    </p:set>
                                    <p:animEffect transition="in" filter="fade">
                                      <p:cBhvr>
                                        <p:cTn id="21" dur="500"/>
                                        <p:tgtEl>
                                          <p:spTgt spid="80898">
                                            <p:txEl>
                                              <p:pRg st="1" end="1"/>
                                            </p:txEl>
                                          </p:spTgt>
                                        </p:tgtEl>
                                      </p:cBhvr>
                                    </p:animEffect>
                                    <p:anim calcmode="lin" valueType="num">
                                      <p:cBhvr>
                                        <p:cTn id="22" dur="500" fill="hold"/>
                                        <p:tgtEl>
                                          <p:spTgt spid="80898">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089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0898">
                                            <p:txEl>
                                              <p:pRg st="2" end="2"/>
                                            </p:txEl>
                                          </p:spTgt>
                                        </p:tgtEl>
                                        <p:attrNameLst>
                                          <p:attrName>style.visibility</p:attrName>
                                        </p:attrNameLst>
                                      </p:cBhvr>
                                      <p:to>
                                        <p:strVal val="visible"/>
                                      </p:to>
                                    </p:set>
                                    <p:animEffect transition="in" filter="fade">
                                      <p:cBhvr>
                                        <p:cTn id="28" dur="500"/>
                                        <p:tgtEl>
                                          <p:spTgt spid="80898">
                                            <p:txEl>
                                              <p:pRg st="2" end="2"/>
                                            </p:txEl>
                                          </p:spTgt>
                                        </p:tgtEl>
                                      </p:cBhvr>
                                    </p:animEffect>
                                    <p:anim calcmode="lin" valueType="num">
                                      <p:cBhvr>
                                        <p:cTn id="29" dur="500" fill="hold"/>
                                        <p:tgtEl>
                                          <p:spTgt spid="80898">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0898">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1547813" y="277813"/>
            <a:ext cx="7138987" cy="1063625"/>
          </a:xfrm>
          <a:solidFill>
            <a:srgbClr val="FFFF00"/>
          </a:solidFill>
        </p:spPr>
        <p:txBody>
          <a:bodyPr/>
          <a:lstStyle/>
          <a:p>
            <a:pPr algn="ctr" eaLnBrk="1" hangingPunct="1"/>
            <a:r>
              <a:rPr lang="ru-RU" sz="4200" b="1" dirty="0" smtClean="0">
                <a:latin typeface="Arial" charset="0"/>
              </a:rPr>
              <a:t>Функции рядом с нами</a:t>
            </a:r>
          </a:p>
        </p:txBody>
      </p:sp>
      <p:pic>
        <p:nvPicPr>
          <p:cNvPr id="50178" name="Picture 5" descr="заставка графики"/>
          <p:cNvPicPr>
            <a:picLocks noChangeAspect="1" noChangeArrowheads="1"/>
          </p:cNvPicPr>
          <p:nvPr/>
        </p:nvPicPr>
        <p:blipFill>
          <a:blip r:embed="rId2"/>
          <a:srcRect/>
          <a:stretch>
            <a:fillRect/>
          </a:stretch>
        </p:blipFill>
        <p:spPr bwMode="auto">
          <a:xfrm>
            <a:off x="323850" y="1700213"/>
            <a:ext cx="8640763" cy="4922837"/>
          </a:xfrm>
          <a:prstGeom prst="rect">
            <a:avLst/>
          </a:prstGeom>
          <a:noFill/>
          <a:ln w="9525">
            <a:noFill/>
            <a:miter lim="800000"/>
            <a:headEnd/>
            <a:tailEnd/>
          </a:ln>
        </p:spPr>
      </p:pic>
      <p:pic>
        <p:nvPicPr>
          <p:cNvPr id="50179" name="Picture 6" descr="Сова"/>
          <p:cNvPicPr>
            <a:picLocks noChangeAspect="1" noChangeArrowheads="1"/>
          </p:cNvPicPr>
          <p:nvPr/>
        </p:nvPicPr>
        <p:blipFill>
          <a:blip r:embed="rId3"/>
          <a:srcRect/>
          <a:stretch>
            <a:fillRect/>
          </a:stretch>
        </p:blipFill>
        <p:spPr bwMode="auto">
          <a:xfrm>
            <a:off x="250825" y="188913"/>
            <a:ext cx="1266825" cy="11525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ppt_x</p:attrName>
                                        </p:attrNameLst>
                                      </p:cBhvr>
                                      <p:tavLst>
                                        <p:tav tm="0">
                                          <p:val>
                                            <p:strVal val="#ppt_x-.2"/>
                                          </p:val>
                                        </p:tav>
                                        <p:tav tm="100000">
                                          <p:val>
                                            <p:strVal val="#ppt_x"/>
                                          </p:val>
                                        </p:tav>
                                      </p:tavLst>
                                    </p:anim>
                                    <p:anim calcmode="lin" valueType="num">
                                      <p:cBhvr>
                                        <p:cTn id="8" dur="1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25000"/>
              <a:lumOff val="75000"/>
            </a:schemeClr>
          </a:solidFill>
          <a:ln>
            <a:solidFill>
              <a:schemeClr val="tx2">
                <a:lumMod val="75000"/>
                <a:lumOff val="25000"/>
              </a:schemeClr>
            </a:solidFill>
          </a:ln>
        </p:spPr>
        <p:txBody>
          <a:bodyPr/>
          <a:lstStyle/>
          <a:p>
            <a:pPr marL="342900" lvl="0" indent="-342900">
              <a:lnSpc>
                <a:spcPct val="90000"/>
              </a:lnSpc>
              <a:spcBef>
                <a:spcPct val="20000"/>
              </a:spcBef>
            </a:pPr>
            <a:r>
              <a:rPr lang="ru-RU" sz="2800" dirty="0">
                <a:solidFill>
                  <a:srgbClr val="000000"/>
                </a:solidFill>
                <a:latin typeface="Arial"/>
                <a:ea typeface="+mn-ea"/>
                <a:cs typeface="+mn-cs"/>
              </a:rPr>
              <a:t>С древнейших времен до 17 века</a:t>
            </a:r>
          </a:p>
        </p:txBody>
      </p:sp>
      <p:sp>
        <p:nvSpPr>
          <p:cNvPr id="3" name="Объект 2"/>
          <p:cNvSpPr>
            <a:spLocks noGrp="1"/>
          </p:cNvSpPr>
          <p:nvPr>
            <p:ph idx="1"/>
          </p:nvPr>
        </p:nvSpPr>
        <p:spPr/>
        <p:txBody>
          <a:bodyPr/>
          <a:lstStyle/>
          <a:p>
            <a:pPr marR="225425" algn="just">
              <a:spcAft>
                <a:spcPts val="0"/>
              </a:spcAft>
            </a:pPr>
            <a:r>
              <a:rPr lang="ru-RU" sz="2000" dirty="0">
                <a:latin typeface="Times New Roman"/>
                <a:ea typeface="Times New Roman"/>
              </a:rPr>
              <a:t>Понятие функции уходит своими корнями в ту далёкую эпоху, когда люди впервые поняли, что окружающие их явления взаимосвязаны. Они ещё не умели считать, но уже знали, что, чем больше оленей удастся убить на охоте, тем дольше племя будет избавлено от голода, чем сильнее натянута тетива лука, тем дальше полетит стрела, чем дольше горит костёр, тем теплее будет в пещере</a:t>
            </a:r>
            <a:r>
              <a:rPr lang="ru-RU" sz="2000" dirty="0" smtClean="0">
                <a:latin typeface="Times New Roman"/>
                <a:ea typeface="Times New Roman"/>
              </a:rPr>
              <a:t>.</a:t>
            </a:r>
            <a:r>
              <a:rPr lang="ru-RU" sz="2000" dirty="0">
                <a:latin typeface="Times New Roman"/>
                <a:ea typeface="Times New Roman"/>
              </a:rPr>
              <a:t> С развитием скотоводства и земледелия, ремесла и обмена увеличилось количество известных людям зависимостей между величинами. </a:t>
            </a:r>
          </a:p>
          <a:p>
            <a:endParaRPr lang="ru-RU" dirty="0"/>
          </a:p>
        </p:txBody>
      </p:sp>
      <p:pic>
        <p:nvPicPr>
          <p:cNvPr id="4" name="Рисунок 3" descr="http://im1-tub-ru.yandex.net/i?id=8aa68b32a72f2b70cd544d604cc3be12-74-144&amp;n=2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4941168"/>
            <a:ext cx="2800350" cy="1428750"/>
          </a:xfrm>
          <a:prstGeom prst="rect">
            <a:avLst/>
          </a:prstGeom>
          <a:noFill/>
          <a:ln>
            <a:noFill/>
          </a:ln>
        </p:spPr>
      </p:pic>
      <p:pic>
        <p:nvPicPr>
          <p:cNvPr id="5" name="Рисунок 4" descr="http://im0-tub-ru.yandex.net/i?id=aac50693cfcfcc07b65e8777e925438c-42-144&amp;n=21">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293096"/>
            <a:ext cx="2778621" cy="1872208"/>
          </a:xfrm>
          <a:prstGeom prst="rect">
            <a:avLst/>
          </a:prstGeom>
          <a:noFill/>
          <a:ln>
            <a:noFill/>
          </a:ln>
        </p:spPr>
      </p:pic>
      <p:pic>
        <p:nvPicPr>
          <p:cNvPr id="6" name="Рисунок 5" descr="http://im1-tub-ru.yandex.net/i?id=ae72faa8c68f264a87d3b34d6c6f5c48-06-144&amp;n=21">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779912" y="4514825"/>
            <a:ext cx="1905000" cy="1428750"/>
          </a:xfrm>
          <a:prstGeom prst="rect">
            <a:avLst/>
          </a:prstGeom>
          <a:noFill/>
          <a:ln>
            <a:noFill/>
          </a:ln>
        </p:spPr>
      </p:pic>
      <p:pic>
        <p:nvPicPr>
          <p:cNvPr id="7" name="Picture 45" descr="slide0093_image19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72996" y="0"/>
            <a:ext cx="106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49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72" name="Picture 4" descr="заставка графики"/>
          <p:cNvPicPr>
            <a:picLocks noChangeAspect="1" noChangeArrowheads="1"/>
          </p:cNvPicPr>
          <p:nvPr/>
        </p:nvPicPr>
        <p:blipFill>
          <a:blip r:embed="rId3"/>
          <a:srcRect/>
          <a:stretch>
            <a:fillRect/>
          </a:stretch>
        </p:blipFill>
        <p:spPr bwMode="auto">
          <a:xfrm>
            <a:off x="684213" y="188913"/>
            <a:ext cx="8215312" cy="1223962"/>
          </a:xfrm>
          <a:prstGeom prst="rect">
            <a:avLst/>
          </a:prstGeom>
          <a:noFill/>
          <a:ln w="9525">
            <a:noFill/>
            <a:miter lim="800000"/>
            <a:headEnd/>
            <a:tailEnd/>
          </a:ln>
        </p:spPr>
      </p:pic>
      <p:sp>
        <p:nvSpPr>
          <p:cNvPr id="31747" name="Rectangle 3"/>
          <p:cNvSpPr>
            <a:spLocks noGrp="1" noChangeArrowheads="1"/>
          </p:cNvSpPr>
          <p:nvPr>
            <p:ph type="body" idx="4294967295"/>
          </p:nvPr>
        </p:nvSpPr>
        <p:spPr>
          <a:xfrm>
            <a:off x="755650" y="1628775"/>
            <a:ext cx="8204200" cy="5068888"/>
          </a:xfrm>
        </p:spPr>
        <p:txBody>
          <a:bodyPr/>
          <a:lstStyle/>
          <a:p>
            <a:pPr>
              <a:lnSpc>
                <a:spcPct val="90000"/>
              </a:lnSpc>
            </a:pPr>
            <a:r>
              <a:rPr lang="ru-RU" dirty="0" smtClean="0"/>
              <a:t>Так, вавилонские ученые (4 - 5тыс.лет назад) пусть несознательно, но установили, что площадь круга является функцией от его радиуса посредством нахождения грубо приближенной формулы: </a:t>
            </a:r>
          </a:p>
        </p:txBody>
      </p:sp>
      <p:sp>
        <p:nvSpPr>
          <p:cNvPr id="317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177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177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177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177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31771" name="Object 27"/>
          <p:cNvGraphicFramePr>
            <a:graphicFrameLocks noChangeAspect="1"/>
          </p:cNvGraphicFramePr>
          <p:nvPr>
            <p:extLst>
              <p:ext uri="{D42A27DB-BD31-4B8C-83A1-F6EECF244321}">
                <p14:modId xmlns:p14="http://schemas.microsoft.com/office/powerpoint/2010/main" val="3488255543"/>
              </p:ext>
            </p:extLst>
          </p:nvPr>
        </p:nvGraphicFramePr>
        <p:xfrm>
          <a:off x="1763688" y="3645024"/>
          <a:ext cx="1223963" cy="495300"/>
        </p:xfrm>
        <a:graphic>
          <a:graphicData uri="http://schemas.openxmlformats.org/presentationml/2006/ole">
            <mc:AlternateContent xmlns:mc="http://schemas.openxmlformats.org/markup-compatibility/2006">
              <mc:Choice xmlns:v="urn:schemas-microsoft-com:vml" Requires="v">
                <p:oleObj spid="_x0000_s31778" name="Формула" r:id="rId4" imgW="494870" imgH="203024" progId="Equation.3">
                  <p:embed/>
                </p:oleObj>
              </mc:Choice>
              <mc:Fallback>
                <p:oleObj name="Формула" r:id="rId4" imgW="494870" imgH="203024" progId="Equation.3">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645024"/>
                        <a:ext cx="1223963"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Рисунок 9" descr="http://im0-tub-ru.yandex.net/i?id=6034936420aa39165ede9627a8ded839-96-144&amp;n=21">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965895" y="4293096"/>
            <a:ext cx="1428750" cy="1428750"/>
          </a:xfrm>
          <a:prstGeom prst="rect">
            <a:avLst/>
          </a:prstGeom>
          <a:noFill/>
          <a:ln>
            <a:noFill/>
          </a:ln>
        </p:spPr>
      </p:pic>
      <p:pic>
        <p:nvPicPr>
          <p:cNvPr id="2"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3933056"/>
            <a:ext cx="5555867" cy="258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anim calcmode="lin" valueType="num">
                                      <p:cBhvr>
                                        <p:cTn id="8"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174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755650" y="277813"/>
            <a:ext cx="8064500" cy="1143000"/>
          </a:xfrm>
          <a:ln>
            <a:solidFill>
              <a:schemeClr val="bg2">
                <a:lumMod val="50000"/>
                <a:lumOff val="50000"/>
              </a:schemeClr>
            </a:solidFill>
          </a:ln>
        </p:spPr>
        <p:txBody>
          <a:bodyPr/>
          <a:lstStyle/>
          <a:p>
            <a:pPr eaLnBrk="1" hangingPunct="1"/>
            <a:r>
              <a:rPr lang="ru-RU" b="1" dirty="0" smtClean="0"/>
              <a:t>Понятие переменной величины</a:t>
            </a:r>
          </a:p>
        </p:txBody>
      </p:sp>
      <p:sp>
        <p:nvSpPr>
          <p:cNvPr id="4099" name="Rectangle 5"/>
          <p:cNvSpPr>
            <a:spLocks noGrp="1" noChangeArrowheads="1"/>
          </p:cNvSpPr>
          <p:nvPr>
            <p:ph type="body" sz="half" idx="1"/>
          </p:nvPr>
        </p:nvSpPr>
        <p:spPr>
          <a:xfrm>
            <a:off x="684213" y="1557338"/>
            <a:ext cx="4392612" cy="4895850"/>
          </a:xfrm>
        </p:spPr>
        <p:txBody>
          <a:bodyPr/>
          <a:lstStyle/>
          <a:p>
            <a:pPr eaLnBrk="1" hangingPunct="1">
              <a:defRPr/>
            </a:pPr>
            <a:r>
              <a:rPr lang="ru-RU" sz="2100" dirty="0" smtClean="0"/>
              <a:t>Примерами табличного задания функции могут служить астрономические таблицы древних вавилонян, греков и индийцев</a:t>
            </a:r>
          </a:p>
        </p:txBody>
      </p:sp>
      <p:pic>
        <p:nvPicPr>
          <p:cNvPr id="5" name="Рисунок 4" descr="http://im3-tub-ru.yandex.net/i?id=6221bd74caa3142071bd92ac1e08f495-98-144&amp;n=2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902610" y="1700808"/>
            <a:ext cx="2235324" cy="1872208"/>
          </a:xfrm>
          <a:prstGeom prst="rect">
            <a:avLst/>
          </a:prstGeom>
          <a:noFill/>
          <a:ln>
            <a:noFill/>
          </a:ln>
        </p:spPr>
      </p:pic>
      <p:pic>
        <p:nvPicPr>
          <p:cNvPr id="6" name="Рисунок 5" descr="http://im0-tub-ru.yandex.net/i?id=75aee714bd416906c58f544f8c025b1d-125-144&amp;n=21">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524328" y="4005064"/>
            <a:ext cx="1296144" cy="2140627"/>
          </a:xfrm>
          <a:prstGeom prst="rect">
            <a:avLst/>
          </a:prstGeom>
          <a:noFill/>
          <a:ln>
            <a:noFill/>
          </a:ln>
        </p:spPr>
      </p:pic>
      <p:pic>
        <p:nvPicPr>
          <p:cNvPr id="7" name="Рисунок 6" descr="http://im3-tub-ru.yandex.net/i?id=f6f2437fd28389a694ff51694e8bbfd7-22-144&amp;n=21">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129467"/>
            <a:ext cx="1728192" cy="2016224"/>
          </a:xfrm>
          <a:prstGeom prst="rect">
            <a:avLst/>
          </a:prstGeom>
          <a:noFill/>
          <a:ln>
            <a:noFill/>
          </a:ln>
        </p:spPr>
      </p:pic>
      <p:pic>
        <p:nvPicPr>
          <p:cNvPr id="8" name="Рисунок 7" descr="http://im3-tub-ru.yandex.net/i?id=8570bc7677d5a9d093529ab07a261bca-133-144&amp;n=21">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3573017"/>
            <a:ext cx="3024336" cy="288032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1"/>
          </p:nvPr>
        </p:nvSpPr>
        <p:spPr>
          <a:xfrm>
            <a:off x="914400" y="1600201"/>
            <a:ext cx="7762056" cy="2260848"/>
          </a:xfrm>
        </p:spPr>
        <p:txBody>
          <a:bodyPr/>
          <a:lstStyle/>
          <a:p>
            <a:pPr marR="225425" algn="just">
              <a:spcAft>
                <a:spcPts val="0"/>
              </a:spcAft>
            </a:pPr>
            <a:r>
              <a:rPr lang="ru-RU" sz="2000" dirty="0" smtClean="0">
                <a:latin typeface="Times New Roman"/>
                <a:ea typeface="Times New Roman"/>
              </a:rPr>
              <a:t>Явное </a:t>
            </a:r>
            <a:r>
              <a:rPr lang="ru-RU" sz="2000" dirty="0">
                <a:latin typeface="Times New Roman"/>
                <a:ea typeface="Times New Roman"/>
              </a:rPr>
              <a:t>и вполне сознательное применение понятия функции </a:t>
            </a:r>
            <a:r>
              <a:rPr lang="ru-RU" sz="2000" dirty="0" smtClean="0">
                <a:latin typeface="Times New Roman"/>
                <a:ea typeface="Times New Roman"/>
              </a:rPr>
              <a:t> </a:t>
            </a:r>
            <a:r>
              <a:rPr lang="ru-RU" sz="2000" dirty="0">
                <a:latin typeface="Times New Roman"/>
                <a:ea typeface="Times New Roman"/>
              </a:rPr>
              <a:t>берут своё начало в </a:t>
            </a:r>
            <a:r>
              <a:rPr lang="en-US" sz="2000" dirty="0">
                <a:latin typeface="Times New Roman"/>
                <a:ea typeface="Times New Roman"/>
              </a:rPr>
              <a:t>XVII</a:t>
            </a:r>
            <a:r>
              <a:rPr lang="ru-RU" sz="2000" dirty="0">
                <a:latin typeface="Times New Roman"/>
                <a:ea typeface="Times New Roman"/>
              </a:rPr>
              <a:t> в. в связи с проникновением в математику идеи </a:t>
            </a:r>
            <a:r>
              <a:rPr lang="ru-RU" sz="2000" dirty="0" smtClean="0">
                <a:latin typeface="Times New Roman"/>
                <a:ea typeface="Times New Roman"/>
              </a:rPr>
              <a:t>переменных.</a:t>
            </a:r>
            <a:r>
              <a:rPr lang="ru-RU" sz="2000" dirty="0">
                <a:latin typeface="Times New Roman"/>
                <a:ea typeface="Times New Roman"/>
              </a:rPr>
              <a:t> </a:t>
            </a:r>
            <a:r>
              <a:rPr lang="ru-RU" sz="2000" dirty="0" smtClean="0">
                <a:latin typeface="Times New Roman"/>
                <a:ea typeface="Times New Roman"/>
              </a:rPr>
              <a:t>Путь к четкому представлению понятия функции проложил Декарт. Постепенно </a:t>
            </a:r>
            <a:r>
              <a:rPr lang="ru-RU" sz="2000" dirty="0">
                <a:latin typeface="Times New Roman"/>
                <a:ea typeface="Times New Roman"/>
              </a:rPr>
              <a:t>понятие функции стало отождествляться таким образом с понятием аналитического выражения – формулы.</a:t>
            </a:r>
            <a:endParaRPr lang="ru-RU" sz="1800" dirty="0">
              <a:latin typeface="Times New Roman"/>
              <a:ea typeface="Times New Roman"/>
            </a:endParaRPr>
          </a:p>
          <a:p>
            <a:pPr marR="225425" algn="just">
              <a:spcAft>
                <a:spcPts val="0"/>
              </a:spcAft>
            </a:pPr>
            <a:endParaRPr lang="ru-RU" sz="2000" dirty="0">
              <a:latin typeface="Times New Roman"/>
              <a:ea typeface="Times New Roman"/>
            </a:endParaRPr>
          </a:p>
          <a:p>
            <a:endParaRPr lang="ru-RU"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88640"/>
            <a:ext cx="8218487" cy="1225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http://im1-tub-ru.yandex.net/i?id=126c90201014c9318b374f6009fbdabd-08-144&amp;n=2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501008"/>
            <a:ext cx="2592288" cy="2880320"/>
          </a:xfrm>
          <a:prstGeom prst="rect">
            <a:avLst/>
          </a:prstGeom>
          <a:noFill/>
          <a:ln>
            <a:noFill/>
          </a:ln>
        </p:spPr>
      </p:pic>
      <p:pic>
        <p:nvPicPr>
          <p:cNvPr id="6" name="Picture 4" descr="C:\Users\user-master\Desktop\3-7711[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4077072"/>
            <a:ext cx="2974843" cy="22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14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914400" y="1600200"/>
            <a:ext cx="7762056" cy="4565104"/>
          </a:xfrm>
        </p:spPr>
        <p:txBody>
          <a:bodyPr/>
          <a:lstStyle/>
          <a:p>
            <a:r>
              <a:rPr lang="ru-RU" dirty="0" smtClean="0"/>
              <a:t>Кроме того у Декарта  в геометрических работах появляется прямоугольная система координат.</a:t>
            </a:r>
          </a:p>
          <a:p>
            <a:r>
              <a:rPr lang="ru-RU" dirty="0" smtClean="0"/>
              <a:t>Декарт дает определение функции как изменение ординаты точки в зависимости от изменения ее </a:t>
            </a:r>
            <a:r>
              <a:rPr lang="ru-RU" dirty="0" err="1" smtClean="0"/>
              <a:t>абциссы</a:t>
            </a:r>
            <a:r>
              <a:rPr lang="ru-RU" dirty="0" smtClean="0"/>
              <a:t>.</a:t>
            </a:r>
            <a:endParaRPr lang="ru-RU" dirty="0"/>
          </a:p>
        </p:txBody>
      </p:sp>
      <p:sp>
        <p:nvSpPr>
          <p:cNvPr id="4" name="Заголовок 3"/>
          <p:cNvSpPr>
            <a:spLocks noGrp="1"/>
          </p:cNvSpPr>
          <p:nvPr>
            <p:ph type="title"/>
          </p:nvPr>
        </p:nvSpPr>
        <p:spPr/>
        <p:txBody>
          <a:bodyPr/>
          <a:lstStyle/>
          <a:p>
            <a:endParaRPr lang="ru-RU"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82184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http://im3-tub-ru.yandex.net/i?id=89ace74dd848d6e2f124fc46e2a73be9-73-144&amp;n=21">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437112"/>
            <a:ext cx="2088232" cy="2160240"/>
          </a:xfrm>
          <a:prstGeom prst="rect">
            <a:avLst/>
          </a:prstGeom>
          <a:noFill/>
          <a:ln>
            <a:noFill/>
          </a:ln>
        </p:spPr>
      </p:pic>
      <p:pic>
        <p:nvPicPr>
          <p:cNvPr id="6" name="Рисунок 5" descr="http://im2-tub-ru.yandex.net/i?id=bcb97b9c5eaa1281edbe7724c944596b-131-144&amp;n=21">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691680" y="4653136"/>
            <a:ext cx="2808312" cy="1944216"/>
          </a:xfrm>
          <a:prstGeom prst="rect">
            <a:avLst/>
          </a:prstGeom>
          <a:noFill/>
          <a:ln>
            <a:noFill/>
          </a:ln>
        </p:spPr>
      </p:pic>
      <p:pic>
        <p:nvPicPr>
          <p:cNvPr id="7" name="Picture 26" descr="C:\Users\user-master\Desktop\455613-89638becfa246e9f.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722" y="5867400"/>
            <a:ext cx="1209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1"/>
          </p:nvPr>
        </p:nvSpPr>
        <p:spPr>
          <a:xfrm>
            <a:off x="914400" y="1600201"/>
            <a:ext cx="7906072" cy="3845024"/>
          </a:xfrm>
        </p:spPr>
        <p:txBody>
          <a:bodyPr/>
          <a:lstStyle/>
          <a:p>
            <a:r>
              <a:rPr lang="ru-RU" dirty="0">
                <a:latin typeface="Times New Roman"/>
                <a:ea typeface="Times New Roman"/>
              </a:rPr>
              <a:t> </a:t>
            </a:r>
            <a:r>
              <a:rPr lang="ru-RU" sz="2400" dirty="0">
                <a:latin typeface="Times New Roman"/>
                <a:ea typeface="Times New Roman"/>
              </a:rPr>
              <a:t>Слово «функция» </a:t>
            </a:r>
            <a:r>
              <a:rPr lang="ru-RU" sz="2400" dirty="0" smtClean="0">
                <a:latin typeface="Times New Roman"/>
                <a:ea typeface="Times New Roman"/>
              </a:rPr>
              <a:t>(в переводе с латинского </a:t>
            </a:r>
            <a:r>
              <a:rPr lang="en-US" sz="2400" dirty="0" err="1">
                <a:latin typeface="Times New Roman"/>
                <a:ea typeface="Times New Roman"/>
              </a:rPr>
              <a:t>functio</a:t>
            </a:r>
            <a:r>
              <a:rPr lang="ru-RU" sz="2400" dirty="0">
                <a:latin typeface="Times New Roman"/>
                <a:ea typeface="Times New Roman"/>
              </a:rPr>
              <a:t> – совершение, выполнение) </a:t>
            </a:r>
            <a:r>
              <a:rPr lang="ru-RU" sz="2400" dirty="0" smtClean="0">
                <a:latin typeface="Times New Roman"/>
                <a:ea typeface="Times New Roman"/>
              </a:rPr>
              <a:t>употреблял </a:t>
            </a:r>
            <a:r>
              <a:rPr lang="ru-RU" sz="2400" dirty="0">
                <a:solidFill>
                  <a:srgbClr val="000000"/>
                </a:solidFill>
                <a:latin typeface="Times New Roman"/>
                <a:ea typeface="Times New Roman"/>
              </a:rPr>
              <a:t>Лейбниц </a:t>
            </a:r>
            <a:r>
              <a:rPr lang="ru-RU" sz="2400" dirty="0" smtClean="0">
                <a:latin typeface="Times New Roman"/>
                <a:ea typeface="Times New Roman"/>
              </a:rPr>
              <a:t> </a:t>
            </a:r>
            <a:r>
              <a:rPr lang="ru-RU" sz="2400" dirty="0">
                <a:latin typeface="Times New Roman"/>
                <a:ea typeface="Times New Roman"/>
              </a:rPr>
              <a:t>в смысле роли (величина, выполняющая ту или иную функцию). Как термин в нашем смысле выражение </a:t>
            </a:r>
            <a:endParaRPr lang="ru-RU" sz="2400" dirty="0" smtClean="0">
              <a:latin typeface="Times New Roman"/>
              <a:ea typeface="Times New Roman"/>
            </a:endParaRPr>
          </a:p>
          <a:p>
            <a:r>
              <a:rPr lang="ru-RU" sz="2400" dirty="0" smtClean="0">
                <a:latin typeface="Times New Roman"/>
                <a:ea typeface="Times New Roman"/>
              </a:rPr>
              <a:t>«</a:t>
            </a:r>
            <a:r>
              <a:rPr lang="ru-RU" sz="2400" dirty="0">
                <a:latin typeface="Times New Roman"/>
                <a:ea typeface="Times New Roman"/>
              </a:rPr>
              <a:t>функция от </a:t>
            </a:r>
            <a:r>
              <a:rPr lang="en-US" sz="2400" dirty="0">
                <a:latin typeface="Times New Roman"/>
                <a:ea typeface="Times New Roman"/>
              </a:rPr>
              <a:t>x</a:t>
            </a:r>
            <a:r>
              <a:rPr lang="ru-RU" sz="2400" dirty="0">
                <a:latin typeface="Times New Roman"/>
                <a:ea typeface="Times New Roman"/>
              </a:rPr>
              <a:t>» стало употребляться Лейбницем и </a:t>
            </a:r>
            <a:r>
              <a:rPr lang="ru-RU" sz="2400" dirty="0" smtClean="0">
                <a:latin typeface="Times New Roman"/>
                <a:ea typeface="Times New Roman"/>
              </a:rPr>
              <a:t>Бернулли</a:t>
            </a:r>
            <a:r>
              <a:rPr lang="ru-RU" sz="2400" dirty="0">
                <a:latin typeface="Times New Roman"/>
                <a:ea typeface="Times New Roman"/>
              </a:rPr>
              <a:t>. </a:t>
            </a:r>
            <a:endParaRPr lang="ru-RU" sz="24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82184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http://im1-tub-ru.yandex.net/i?id=c556ba69fef3aff4d6ba99f4a858d66c-69-144&amp;n=2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298800"/>
            <a:ext cx="2160240" cy="1866504"/>
          </a:xfrm>
          <a:prstGeom prst="rect">
            <a:avLst/>
          </a:prstGeom>
          <a:noFill/>
          <a:ln>
            <a:noFill/>
          </a:ln>
        </p:spPr>
      </p:pic>
      <p:pic>
        <p:nvPicPr>
          <p:cNvPr id="7" name="Рисунок 6" descr="http://im0-tub-ru.yandex.net/i?id=e0fd01bb05f97792dc0a7148bed4b065-133-144&amp;n=21">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236296" y="4298800"/>
            <a:ext cx="1296144" cy="1866504"/>
          </a:xfrm>
          <a:prstGeom prst="rect">
            <a:avLst/>
          </a:prstGeom>
          <a:noFill/>
          <a:ln>
            <a:noFill/>
          </a:ln>
        </p:spPr>
      </p:pic>
      <p:pic>
        <p:nvPicPr>
          <p:cNvPr id="8" name="Рисунок 7" descr="http://im1-tub-ru.yandex.net/i?id=692f9992381454196c68e947d7918b57-105-144&amp;n=21">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694244" y="5221571"/>
            <a:ext cx="2857500" cy="1095375"/>
          </a:xfrm>
          <a:prstGeom prst="rect">
            <a:avLst/>
          </a:prstGeom>
          <a:noFill/>
          <a:ln>
            <a:noFill/>
          </a:ln>
        </p:spPr>
      </p:pic>
    </p:spTree>
    <p:extLst>
      <p:ext uri="{BB962C8B-B14F-4D97-AF65-F5344CB8AC3E}">
        <p14:creationId xmlns:p14="http://schemas.microsoft.com/office/powerpoint/2010/main" val="278016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939800" y="1773238"/>
            <a:ext cx="7775575" cy="4924425"/>
          </a:xfrm>
        </p:spPr>
        <p:txBody>
          <a:bodyPr/>
          <a:lstStyle/>
          <a:p>
            <a:pPr>
              <a:lnSpc>
                <a:spcPct val="80000"/>
              </a:lnSpc>
              <a:defRPr/>
            </a:pPr>
            <a:r>
              <a:rPr lang="ru-RU" dirty="0">
                <a:latin typeface="Times New Roman"/>
                <a:ea typeface="Times New Roman"/>
              </a:rPr>
              <a:t>Явное определение функции было впервые дано в 1718 г. одним из учеников и сотрудников Лейбница, выдающимся швейцарским математиком Бернулли: «Функцией переменной величины называют количество, образованное каким угодно способом из этой переменной величины и постоянных». Оно привело в восхищение престарелого Лейбница, увидевшего, что отход от геометрических образов знаменует новую эпоху в изучении функций. </a:t>
            </a:r>
            <a:endParaRPr lang="ru-RU" dirty="0" smtClean="0"/>
          </a:p>
        </p:txBody>
      </p:sp>
      <p:pic>
        <p:nvPicPr>
          <p:cNvPr id="41986" name="Picture 4" descr="заставка графики"/>
          <p:cNvPicPr>
            <a:picLocks noChangeAspect="1" noChangeArrowheads="1"/>
          </p:cNvPicPr>
          <p:nvPr/>
        </p:nvPicPr>
        <p:blipFill>
          <a:blip r:embed="rId2"/>
          <a:srcRect/>
          <a:stretch>
            <a:fillRect/>
          </a:stretch>
        </p:blipFill>
        <p:spPr bwMode="auto">
          <a:xfrm>
            <a:off x="755650" y="188913"/>
            <a:ext cx="8143875" cy="1223962"/>
          </a:xfrm>
          <a:prstGeom prst="rect">
            <a:avLst/>
          </a:prstGeom>
          <a:noFill/>
          <a:ln w="9525">
            <a:noFill/>
            <a:miter lim="800000"/>
            <a:headEnd/>
            <a:tailEnd/>
          </a:ln>
        </p:spPr>
      </p:pic>
      <p:pic>
        <p:nvPicPr>
          <p:cNvPr id="4" name="Picture 44" descr="C:\Users\user-master\Desktop\анимация на школьную тему\4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4953000"/>
            <a:ext cx="12954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anim calcmode="lin" valueType="num">
                                      <p:cBhvr>
                                        <p:cTn id="8"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277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684213" y="1600200"/>
            <a:ext cx="8351837" cy="4997450"/>
          </a:xfrm>
        </p:spPr>
        <p:txBody>
          <a:bodyPr/>
          <a:lstStyle/>
          <a:p>
            <a:pPr marR="225425" algn="just">
              <a:spcAft>
                <a:spcPts val="0"/>
              </a:spcAft>
            </a:pPr>
            <a:r>
              <a:rPr lang="ru-RU" dirty="0" smtClean="0">
                <a:latin typeface="Times New Roman"/>
                <a:ea typeface="Times New Roman"/>
              </a:rPr>
              <a:t>Один </a:t>
            </a:r>
            <a:r>
              <a:rPr lang="ru-RU" dirty="0">
                <a:latin typeface="Times New Roman"/>
                <a:ea typeface="Times New Roman"/>
              </a:rPr>
              <a:t>из самых замечательных математиков </a:t>
            </a:r>
            <a:endParaRPr lang="ru-RU" dirty="0" smtClean="0">
              <a:latin typeface="Times New Roman"/>
              <a:ea typeface="Times New Roman"/>
            </a:endParaRPr>
          </a:p>
          <a:p>
            <a:pPr marR="225425" algn="just">
              <a:spcAft>
                <a:spcPts val="0"/>
              </a:spcAft>
            </a:pPr>
            <a:r>
              <a:rPr lang="en-US" dirty="0" smtClean="0">
                <a:latin typeface="Times New Roman"/>
                <a:ea typeface="Times New Roman"/>
              </a:rPr>
              <a:t>XVII</a:t>
            </a:r>
            <a:r>
              <a:rPr lang="ru-RU" dirty="0" smtClean="0">
                <a:latin typeface="Times New Roman"/>
                <a:ea typeface="Times New Roman"/>
              </a:rPr>
              <a:t> </a:t>
            </a:r>
            <a:r>
              <a:rPr lang="ru-RU" dirty="0">
                <a:latin typeface="Times New Roman"/>
                <a:ea typeface="Times New Roman"/>
              </a:rPr>
              <a:t>в. Леонард Эйлер (1707 – 1783), вводя в своём учебнике понятие функции, говорит лишь, что «когда некоторые количества зависят от других таким образом, что при изменении последних и сами они подвергаются </a:t>
            </a:r>
            <a:r>
              <a:rPr lang="ru-RU" dirty="0" smtClean="0">
                <a:latin typeface="Times New Roman"/>
                <a:ea typeface="Times New Roman"/>
              </a:rPr>
              <a:t>изменению».</a:t>
            </a:r>
            <a:endParaRPr lang="ru-RU" dirty="0">
              <a:latin typeface="Times New Roman"/>
              <a:ea typeface="Times New Roman"/>
            </a:endParaRPr>
          </a:p>
          <a:p>
            <a:pPr>
              <a:lnSpc>
                <a:spcPct val="80000"/>
              </a:lnSpc>
            </a:pPr>
            <a:endParaRPr lang="ru-RU" sz="3000" b="1" dirty="0" smtClean="0"/>
          </a:p>
        </p:txBody>
      </p:sp>
      <p:pic>
        <p:nvPicPr>
          <p:cNvPr id="43010" name="Picture 4" descr="заставка графики"/>
          <p:cNvPicPr>
            <a:picLocks noChangeAspect="1" noChangeArrowheads="1"/>
          </p:cNvPicPr>
          <p:nvPr/>
        </p:nvPicPr>
        <p:blipFill>
          <a:blip r:embed="rId2"/>
          <a:srcRect/>
          <a:stretch>
            <a:fillRect/>
          </a:stretch>
        </p:blipFill>
        <p:spPr bwMode="auto">
          <a:xfrm>
            <a:off x="755650" y="188913"/>
            <a:ext cx="8143875" cy="1223962"/>
          </a:xfrm>
          <a:prstGeom prst="rect">
            <a:avLst/>
          </a:prstGeom>
          <a:noFill/>
          <a:ln w="9525">
            <a:noFill/>
            <a:miter lim="800000"/>
            <a:headEnd/>
            <a:tailEnd/>
          </a:ln>
        </p:spPr>
      </p:pic>
      <p:pic>
        <p:nvPicPr>
          <p:cNvPr id="4" name="Рисунок 3" descr="http://im1-tub-ru.yandex.net/i?id=a42b7047ab64870dac6f0e9acdefafe6-43-144&amp;n=2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653136"/>
            <a:ext cx="2160240" cy="1872208"/>
          </a:xfrm>
          <a:prstGeom prst="rect">
            <a:avLst/>
          </a:prstGeom>
          <a:noFill/>
          <a:ln>
            <a:noFill/>
          </a:ln>
        </p:spPr>
      </p:pic>
      <p:pic>
        <p:nvPicPr>
          <p:cNvPr id="5" name="Picture 45" descr="C:\Users\user-master\Desktop\анимация на школьную тему\9641976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077544"/>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anim calcmode="lin" valueType="num">
                                      <p:cBhvr>
                                        <p:cTn id="8"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27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500"/>
                                        <p:tgtEl>
                                          <p:spTgt spid="32771">
                                            <p:txEl>
                                              <p:pRg st="1" end="1"/>
                                            </p:txEl>
                                          </p:spTgt>
                                        </p:tgtEl>
                                      </p:cBhvr>
                                    </p:animEffect>
                                    <p:anim calcmode="lin" valueType="num">
                                      <p:cBhvr>
                                        <p:cTn id="15"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277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theme/theme1.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Уровень">
  <a:themeElements>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Уровень">
      <a:majorFont>
        <a:latin typeface="Garamond"/>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Уровень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Уровень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Уровень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Уровень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890</TotalTime>
  <Words>568</Words>
  <Application>Microsoft Office PowerPoint</Application>
  <PresentationFormat>Экран (4:3)</PresentationFormat>
  <Paragraphs>28</Paragraphs>
  <Slides>14</Slides>
  <Notes>4</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14</vt:i4>
      </vt:variant>
    </vt:vector>
  </HeadingPairs>
  <TitlesOfParts>
    <vt:vector size="17" baseType="lpstr">
      <vt:lpstr>Слои</vt:lpstr>
      <vt:lpstr>Уровень</vt:lpstr>
      <vt:lpstr>Формула</vt:lpstr>
      <vt:lpstr>История развития понятия функции</vt:lpstr>
      <vt:lpstr>С древнейших времен до 17 века</vt:lpstr>
      <vt:lpstr>Презентация PowerPoint</vt:lpstr>
      <vt:lpstr>Понятие переменной величины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19 век</vt:lpstr>
      <vt:lpstr>Презентация PowerPoint</vt:lpstr>
      <vt:lpstr>Презентация PowerPoint</vt:lpstr>
      <vt:lpstr>Функции рядом с нами</vt:lpstr>
    </vt:vector>
  </TitlesOfParts>
  <Company>shax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развития понятия функции</dc:title>
  <dc:creator>artem</dc:creator>
  <cp:lastModifiedBy>user-master</cp:lastModifiedBy>
  <cp:revision>43</cp:revision>
  <dcterms:created xsi:type="dcterms:W3CDTF">2005-09-28T19:04:24Z</dcterms:created>
  <dcterms:modified xsi:type="dcterms:W3CDTF">2014-12-10T07:00:13Z</dcterms:modified>
</cp:coreProperties>
</file>