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6" r:id="rId4"/>
    <p:sldId id="261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90" r:id="rId13"/>
    <p:sldId id="288" r:id="rId14"/>
    <p:sldId id="270" r:id="rId15"/>
    <p:sldId id="271" r:id="rId16"/>
    <p:sldId id="285" r:id="rId17"/>
    <p:sldId id="280" r:id="rId18"/>
    <p:sldId id="281" r:id="rId19"/>
    <p:sldId id="297" r:id="rId20"/>
    <p:sldId id="268" r:id="rId21"/>
    <p:sldId id="291" r:id="rId22"/>
    <p:sldId id="292" r:id="rId23"/>
    <p:sldId id="269" r:id="rId24"/>
    <p:sldId id="273" r:id="rId25"/>
    <p:sldId id="274" r:id="rId26"/>
    <p:sldId id="275" r:id="rId27"/>
    <p:sldId id="277" r:id="rId28"/>
    <p:sldId id="278" r:id="rId29"/>
    <p:sldId id="279" r:id="rId30"/>
    <p:sldId id="283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B92681-40BA-40C4-9055-8A85BC7581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1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8FEBB-4C11-4302-905D-E523416088FD}" type="datetimeFigureOut">
              <a:rPr lang="ru-RU" smtClean="0"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B6BD-4ECF-4BCD-99EF-94ED8F3F5A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204863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itchFamily="18" charset="0"/>
              </a:rPr>
              <a:t>Урок ОБЖ</a:t>
            </a:r>
            <a:br>
              <a:rPr lang="ru-RU" sz="6000" dirty="0" smtClean="0">
                <a:latin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</a:rPr>
              <a:t>во 3 классе</a:t>
            </a:r>
            <a:endParaRPr lang="ru-RU" sz="6000" dirty="0"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0882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Учитель Тимофеева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Евгения Александровна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</a:rPr>
              <a:t>МБОУ «СОШ № 40»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Людмила\Pictures\489505-d5332bc3453b2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0162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46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12968" cy="6408712"/>
          </a:xfrm>
        </p:spPr>
      </p:pic>
    </p:spTree>
    <p:extLst>
      <p:ext uri="{BB962C8B-B14F-4D97-AF65-F5344CB8AC3E}">
        <p14:creationId xmlns:p14="http://schemas.microsoft.com/office/powerpoint/2010/main" val="1497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36495" cy="6552728"/>
          </a:xfrm>
        </p:spPr>
      </p:pic>
    </p:spTree>
    <p:extLst>
      <p:ext uri="{BB962C8B-B14F-4D97-AF65-F5344CB8AC3E}">
        <p14:creationId xmlns:p14="http://schemas.microsoft.com/office/powerpoint/2010/main" val="5128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юдмила\Pictures\dwqymvfmeo swhvaofjkxkqvsjdudfpmi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землетрясение?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Землетрясение </a:t>
            </a:r>
            <a:r>
              <a:rPr lang="ru-RU" sz="4400" dirty="0" smtClean="0"/>
              <a:t>– это подземные 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толчки и колебания </a:t>
            </a:r>
            <a:r>
              <a:rPr lang="ru-RU" sz="4400" dirty="0" smtClean="0"/>
              <a:t>земной поверхности, которые возникают в результате внезапных смещений и разрывов в земной коре.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122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Сейсмос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err="1" smtClean="0"/>
              <a:t>по-греч</a:t>
            </a:r>
            <a:r>
              <a:rPr lang="ru-RU" dirty="0" smtClean="0"/>
              <a:t>. «землетрясение»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Сейсмология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наука о землетрясениях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Очаг</a:t>
            </a:r>
            <a:r>
              <a:rPr lang="ru-RU" b="1" dirty="0" smtClean="0"/>
              <a:t> </a:t>
            </a:r>
            <a:r>
              <a:rPr lang="ru-RU" dirty="0" smtClean="0"/>
              <a:t>– точка в глубине земной коры, являющаяся источником землетрясения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Эпицентр </a:t>
            </a:r>
            <a:r>
              <a:rPr lang="ru-RU" dirty="0" smtClean="0"/>
              <a:t>– территория на земной поверхности, которая располагается над очагом.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</a:rPr>
              <a:t>Как оценить силу землетрясения?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392487" cy="460851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248472"/>
          </a:xfrm>
        </p:spPr>
      </p:pic>
    </p:spTree>
    <p:extLst>
      <p:ext uri="{BB962C8B-B14F-4D97-AF65-F5344CB8AC3E}">
        <p14:creationId xmlns:p14="http://schemas.microsoft.com/office/powerpoint/2010/main" val="116210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334963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Шкала землетрясений </a:t>
            </a:r>
            <a:r>
              <a:rPr lang="ru-RU" sz="2800" b="1" dirty="0" smtClean="0"/>
              <a:t> по 12-балльной системе</a:t>
            </a:r>
            <a:endParaRPr lang="ru-RU" sz="2800" b="1" dirty="0"/>
          </a:p>
        </p:txBody>
      </p:sp>
      <p:graphicFrame>
        <p:nvGraphicFramePr>
          <p:cNvPr id="10284" name="Group 44"/>
          <p:cNvGraphicFramePr>
            <a:graphicFrameLocks noGrp="1"/>
          </p:cNvGraphicFramePr>
          <p:nvPr>
            <p:ph idx="1"/>
          </p:nvPr>
        </p:nvGraphicFramePr>
        <p:xfrm>
          <a:off x="838200" y="685800"/>
          <a:ext cx="3657600" cy="5867401"/>
        </p:xfrm>
        <a:graphic>
          <a:graphicData uri="http://schemas.openxmlformats.org/drawingml/2006/table">
            <a:tbl>
              <a:tblPr/>
              <a:tblGrid>
                <a:gridCol w="896938"/>
                <a:gridCol w="2760662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Баллы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 не чувствует.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Небольшие движения люстр, звон посуды.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Падают небольшие предметы.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Отмечаются трещины на стенах домов.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9-10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Разрушение построек.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11-12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Разрушаются многие постройки.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82" name="Picture 42" descr="Копия (5) шкала землетр-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286543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3" name="Picture 43" descr="Копия шкала землетр-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8925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5" name="Picture 45" descr="Копия (4) шкала землетр-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2871788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6" name="Picture 46" descr="шкала землетр-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859088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7" name="Picture 47" descr="Копия (3) шкала землетр-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2871788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Копия (2) шкала землетр-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715000"/>
            <a:ext cx="2871788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 предугадать землетрясение?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16832"/>
            <a:ext cx="4320480" cy="42484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28800"/>
            <a:ext cx="4248472" cy="4824535"/>
          </a:xfrm>
        </p:spPr>
      </p:pic>
    </p:spTree>
    <p:extLst>
      <p:ext uri="{BB962C8B-B14F-4D97-AF65-F5344CB8AC3E}">
        <p14:creationId xmlns:p14="http://schemas.microsoft.com/office/powerpoint/2010/main" val="10966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4392488" cy="53285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248471" cy="5256583"/>
          </a:xfrm>
        </p:spPr>
      </p:pic>
    </p:spTree>
    <p:extLst>
      <p:ext uri="{BB962C8B-B14F-4D97-AF65-F5344CB8AC3E}">
        <p14:creationId xmlns:p14="http://schemas.microsoft.com/office/powerpoint/2010/main" val="3376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4038600" cy="540060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2736"/>
            <a:ext cx="4038600" cy="5400600"/>
          </a:xfrm>
        </p:spPr>
      </p:pic>
    </p:spTree>
    <p:extLst>
      <p:ext uri="{BB962C8B-B14F-4D97-AF65-F5344CB8AC3E}">
        <p14:creationId xmlns:p14="http://schemas.microsoft.com/office/powerpoint/2010/main" val="41132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Отгадай загадку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Солнце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Ураган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Шторм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</a:rPr>
              <a:t>           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Цунами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Людмила\Pictures\314292423.32705334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36" y="692696"/>
            <a:ext cx="17953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дмила\Pictures\article2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4488"/>
            <a:ext cx="1830313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дмила\Pictures\1414133211_2014-09-16-10-30-19-171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66429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дмила\Pictures\news-650-108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27159"/>
            <a:ext cx="266429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</a:rPr>
              <a:t>Причины возникновения землетрясения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/>
          </a:bodyPr>
          <a:lstStyle/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</a:rPr>
              <a:t>Естественные глубинные </a:t>
            </a:r>
            <a:r>
              <a:rPr lang="ru-RU" u="sng" dirty="0">
                <a:solidFill>
                  <a:srgbClr val="FF0000"/>
                </a:solidFill>
                <a:latin typeface="Times New Roman" pitchFamily="18" charset="0"/>
              </a:rPr>
              <a:t>тектонические процессы </a:t>
            </a:r>
            <a:r>
              <a:rPr lang="ru-RU" dirty="0">
                <a:latin typeface="Times New Roman" pitchFamily="18" charset="0"/>
              </a:rPr>
              <a:t>( главная причина).</a:t>
            </a:r>
          </a:p>
          <a:p>
            <a:pPr marL="514350" indent="-514350" algn="ctr">
              <a:buAutoNum type="arabicPeriod"/>
            </a:pPr>
            <a:endParaRPr lang="ru-RU" dirty="0" smtClean="0">
              <a:latin typeface="Times New Roman" pitchFamily="18" charset="0"/>
            </a:endParaRPr>
          </a:p>
        </p:txBody>
      </p:sp>
      <p:pic>
        <p:nvPicPr>
          <p:cNvPr id="1027" name="Picture 3" descr="C:\Users\Людмила\Pictures\0001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768752" cy="40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3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latin typeface="Times New Roman" pitchFamily="18" charset="0"/>
              </a:rPr>
              <a:t>2. </a:t>
            </a:r>
            <a:r>
              <a:rPr lang="ru-RU" sz="6000" u="sng" dirty="0">
                <a:solidFill>
                  <a:srgbClr val="FF0000"/>
                </a:solidFill>
                <a:latin typeface="Times New Roman" pitchFamily="18" charset="0"/>
              </a:rPr>
              <a:t>Извержение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6000" dirty="0">
                <a:latin typeface="Times New Roman" pitchFamily="18" charset="0"/>
              </a:rPr>
              <a:t>вулканов.</a:t>
            </a:r>
            <a:br>
              <a:rPr lang="ru-RU" sz="6000" dirty="0">
                <a:latin typeface="Times New Roman" pitchFamily="18" charset="0"/>
              </a:rPr>
            </a:br>
            <a:endParaRPr lang="ru-RU" sz="6000" dirty="0"/>
          </a:p>
        </p:txBody>
      </p:sp>
      <p:pic>
        <p:nvPicPr>
          <p:cNvPr id="2050" name="Picture 2" descr="C:\Users\Людмила\Pictures\lava_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83968" cy="495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Людмила\Pictures\imgpreview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0480" cy="49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3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</a:rPr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98406"/>
            <a:ext cx="8229600" cy="41764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</a:rPr>
              <a:t>  3</a:t>
            </a:r>
            <a:r>
              <a:rPr lang="ru-RU" sz="4800" dirty="0">
                <a:latin typeface="Times New Roman" pitchFamily="18" charset="0"/>
              </a:rPr>
              <a:t>. </a:t>
            </a:r>
            <a:r>
              <a:rPr lang="ru-RU" sz="4800" u="sng" dirty="0">
                <a:solidFill>
                  <a:srgbClr val="FF0000"/>
                </a:solidFill>
                <a:latin typeface="Times New Roman" pitchFamily="18" charset="0"/>
              </a:rPr>
              <a:t>Обрушение</a:t>
            </a:r>
            <a:r>
              <a:rPr lang="ru-RU" sz="4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800" dirty="0">
                <a:latin typeface="Times New Roman" pitchFamily="18" charset="0"/>
              </a:rPr>
              <a:t>подземных пустот и </a:t>
            </a:r>
            <a:r>
              <a:rPr lang="ru-RU" sz="4800" dirty="0" smtClean="0">
                <a:latin typeface="Times New Roman" pitchFamily="18" charset="0"/>
              </a:rPr>
              <a:t>рудников.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</a:rPr>
              <a:t>  4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ru-RU" sz="4800" u="sng" dirty="0" smtClean="0">
                <a:solidFill>
                  <a:srgbClr val="FF0000"/>
                </a:solidFill>
                <a:latin typeface="Times New Roman" pitchFamily="18" charset="0"/>
              </a:rPr>
              <a:t>Падение </a:t>
            </a:r>
            <a:r>
              <a:rPr lang="ru-RU" sz="4800" dirty="0" smtClean="0">
                <a:latin typeface="Times New Roman" pitchFamily="18" charset="0"/>
              </a:rPr>
              <a:t>космических тел.</a:t>
            </a:r>
          </a:p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</a:rPr>
              <a:t>  5</a:t>
            </a:r>
            <a:r>
              <a:rPr lang="ru-RU" sz="4800" dirty="0">
                <a:latin typeface="Times New Roman" pitchFamily="18" charset="0"/>
              </a:rPr>
              <a:t>. </a:t>
            </a:r>
            <a:r>
              <a:rPr lang="ru-RU" sz="4800" u="sng" dirty="0">
                <a:solidFill>
                  <a:srgbClr val="FF0000"/>
                </a:solidFill>
                <a:latin typeface="Times New Roman" pitchFamily="18" charset="0"/>
              </a:rPr>
              <a:t>Ядерные взрывы </a:t>
            </a:r>
            <a:r>
              <a:rPr lang="ru-RU" sz="4800" dirty="0">
                <a:latin typeface="Times New Roman" pitchFamily="18" charset="0"/>
              </a:rPr>
              <a:t>большой мощности</a:t>
            </a:r>
            <a:r>
              <a:rPr lang="ru-RU" sz="4800" dirty="0"/>
              <a:t>.</a:t>
            </a:r>
          </a:p>
          <a:p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500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</a:rPr>
              <a:t>Последствия землетрясений</a:t>
            </a:r>
            <a:r>
              <a:rPr lang="ru-RU" dirty="0"/>
              <a:t/>
            </a:r>
            <a:br>
              <a:rPr lang="ru-RU" dirty="0"/>
            </a:br>
            <a:r>
              <a:rPr lang="ru-RU" sz="4900" b="1" u="sng" dirty="0" smtClean="0">
                <a:solidFill>
                  <a:srgbClr val="FF0000"/>
                </a:solidFill>
                <a:latin typeface="Times New Roman" pitchFamily="18" charset="0"/>
              </a:rPr>
              <a:t>для природы:</a:t>
            </a:r>
            <a:endParaRPr lang="ru-RU" sz="49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arenR"/>
            </a:pPr>
            <a:r>
              <a:rPr lang="ru-RU" sz="4230" dirty="0" smtClean="0">
                <a:latin typeface="Times New Roman" pitchFamily="18" charset="0"/>
              </a:rPr>
              <a:t>трещины</a:t>
            </a:r>
            <a:r>
              <a:rPr lang="ru-RU" sz="4230" dirty="0">
                <a:latin typeface="Times New Roman" pitchFamily="18" charset="0"/>
              </a:rPr>
              <a:t>, </a:t>
            </a:r>
            <a:r>
              <a:rPr lang="ru-RU" sz="4230" dirty="0" smtClean="0">
                <a:latin typeface="Times New Roman" pitchFamily="18" charset="0"/>
              </a:rPr>
              <a:t>разломы в земной коре;</a:t>
            </a:r>
          </a:p>
          <a:p>
            <a:pPr marL="0" indent="0">
              <a:buNone/>
            </a:pPr>
            <a:r>
              <a:rPr lang="ru-RU" sz="4230" dirty="0" smtClean="0">
                <a:latin typeface="Times New Roman" pitchFamily="18" charset="0"/>
              </a:rPr>
              <a:t>2)  обрушение гор;</a:t>
            </a:r>
          </a:p>
          <a:p>
            <a:pPr marL="0" indent="0">
              <a:buNone/>
            </a:pPr>
            <a:r>
              <a:rPr lang="ru-RU" sz="4230" dirty="0" smtClean="0">
                <a:latin typeface="Times New Roman" pitchFamily="18" charset="0"/>
              </a:rPr>
              <a:t>3)  цунами в приморских районах;</a:t>
            </a:r>
          </a:p>
          <a:p>
            <a:pPr marL="0" indent="0">
              <a:buNone/>
            </a:pPr>
            <a:r>
              <a:rPr lang="ru-RU" sz="4230" dirty="0" smtClean="0">
                <a:latin typeface="Times New Roman" pitchFamily="18" charset="0"/>
              </a:rPr>
              <a:t>4)  заполнение водой образовавшихся пустот;</a:t>
            </a:r>
            <a:endParaRPr lang="ru-RU" sz="4230" dirty="0">
              <a:latin typeface="Times New Roman" pitchFamily="18" charset="0"/>
            </a:endParaRPr>
          </a:p>
          <a:p>
            <a:pPr marL="0" indent="0">
              <a:buNone/>
            </a:pPr>
            <a:endParaRPr lang="ru-RU" sz="4230" dirty="0" smtClean="0"/>
          </a:p>
        </p:txBody>
      </p:sp>
      <p:pic>
        <p:nvPicPr>
          <p:cNvPr id="4098" name="Picture 2" descr="C:\Users\Людмила\Pictures\71938241_vodovorot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28083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</a:rPr>
              <a:t>для человека:</a:t>
            </a:r>
            <a:endParaRPr lang="ru-RU" sz="60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4800" dirty="0" smtClean="0">
                <a:latin typeface="Times New Roman" pitchFamily="18" charset="0"/>
              </a:rPr>
              <a:t>гибель или </a:t>
            </a:r>
            <a:r>
              <a:rPr lang="ru-RU" sz="4800" dirty="0" err="1" smtClean="0">
                <a:latin typeface="Times New Roman" pitchFamily="18" charset="0"/>
              </a:rPr>
              <a:t>травмирование</a:t>
            </a:r>
            <a:r>
              <a:rPr lang="ru-RU" sz="4800" dirty="0" smtClean="0">
                <a:latin typeface="Times New Roman" pitchFamily="18" charset="0"/>
              </a:rPr>
              <a:t> в результате обрушения зданий;</a:t>
            </a:r>
          </a:p>
          <a:p>
            <a:pPr marL="514350" indent="-514350">
              <a:buAutoNum type="arabicParenR"/>
            </a:pPr>
            <a:r>
              <a:rPr lang="ru-RU" sz="4800" dirty="0" smtClean="0">
                <a:latin typeface="Times New Roman" pitchFamily="18" charset="0"/>
              </a:rPr>
              <a:t>потеря жилья;</a:t>
            </a:r>
          </a:p>
          <a:p>
            <a:pPr marL="514350" indent="-514350">
              <a:buAutoNum type="arabicParenR"/>
            </a:pPr>
            <a:r>
              <a:rPr lang="ru-RU" sz="4800" dirty="0" smtClean="0">
                <a:latin typeface="Times New Roman" pitchFamily="18" charset="0"/>
              </a:rPr>
              <a:t>психологические проблемы;</a:t>
            </a:r>
            <a:endParaRPr lang="ru-RU" sz="4800" dirty="0">
              <a:latin typeface="Times New Roman" pitchFamily="18" charset="0"/>
            </a:endParaRPr>
          </a:p>
        </p:txBody>
      </p:sp>
      <p:pic>
        <p:nvPicPr>
          <p:cNvPr id="3074" name="Picture 2" descr="C:\Users\Людмила\Pictures\3f79d08405c582a4bdd30ccdf5_4f2f0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1"/>
            <a:ext cx="381642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5400" b="1" u="sng" dirty="0" smtClean="0">
                <a:solidFill>
                  <a:srgbClr val="FF0000"/>
                </a:solidFill>
                <a:latin typeface="Times New Roman" pitchFamily="18" charset="0"/>
              </a:rPr>
              <a:t>для населённого пункта:</a:t>
            </a:r>
            <a:endParaRPr lang="ru-RU" sz="54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>
                <a:latin typeface="Times New Roman" pitchFamily="18" charset="0"/>
              </a:rPr>
              <a:t>1) пожары;</a:t>
            </a:r>
          </a:p>
          <a:p>
            <a:r>
              <a:rPr lang="ru-RU" sz="4400" dirty="0" smtClean="0">
                <a:latin typeface="Times New Roman" pitchFamily="18" charset="0"/>
              </a:rPr>
              <a:t>2) взрывы;</a:t>
            </a:r>
          </a:p>
          <a:p>
            <a:endParaRPr lang="ru-RU" sz="4400" dirty="0" smtClean="0">
              <a:latin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</a:rPr>
              <a:t>3) эпидемии из-за нарушения водоснабжения и канализации;</a:t>
            </a:r>
          </a:p>
          <a:p>
            <a:r>
              <a:rPr lang="ru-RU" sz="4400" dirty="0" smtClean="0">
                <a:latin typeface="Times New Roman" pitchFamily="18" charset="0"/>
              </a:rPr>
              <a:t>4) нарушение коммуникационных связей;</a:t>
            </a:r>
            <a:endParaRPr lang="ru-RU" sz="4400" dirty="0">
              <a:latin typeface="Times New Roman" pitchFamily="18" charset="0"/>
            </a:endParaRPr>
          </a:p>
        </p:txBody>
      </p:sp>
      <p:pic>
        <p:nvPicPr>
          <p:cNvPr id="2050" name="Picture 2" descr="C:\Users\Людмила\Pictures\51c157ce6fb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40768"/>
            <a:ext cx="49685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7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</a:rPr>
              <a:t>Последствия землетрясений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4040188" cy="85578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Взрывы</a:t>
            </a:r>
            <a:endParaRPr lang="ru-RU" sz="4400" dirty="0"/>
          </a:p>
        </p:txBody>
      </p:sp>
      <p:pic>
        <p:nvPicPr>
          <p:cNvPr id="5122" name="Picture 2" descr="C:\Users\Людмила\Pictures\a9185fx4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44824"/>
            <a:ext cx="431787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93610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Пожары</a:t>
            </a:r>
            <a:endParaRPr lang="ru-RU" sz="4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44824"/>
            <a:ext cx="4247455" cy="4752527"/>
          </a:xfrm>
        </p:spPr>
      </p:pic>
    </p:spTree>
    <p:extLst>
      <p:ext uri="{BB962C8B-B14F-4D97-AF65-F5344CB8AC3E}">
        <p14:creationId xmlns:p14="http://schemas.microsoft.com/office/powerpoint/2010/main" val="31081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последствия землетрясений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836713"/>
            <a:ext cx="4040188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Гибель и травмы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427984" cy="489654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764704"/>
            <a:ext cx="4041775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Эпидемии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700808"/>
            <a:ext cx="4644008" cy="4824536"/>
          </a:xfrm>
        </p:spPr>
      </p:pic>
    </p:spTree>
    <p:extLst>
      <p:ext uri="{BB962C8B-B14F-4D97-AF65-F5344CB8AC3E}">
        <p14:creationId xmlns:p14="http://schemas.microsoft.com/office/powerpoint/2010/main" val="371243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3" cy="6408712"/>
          </a:xfrm>
        </p:spPr>
      </p:pic>
    </p:spTree>
    <p:extLst>
      <p:ext uri="{BB962C8B-B14F-4D97-AF65-F5344CB8AC3E}">
        <p14:creationId xmlns:p14="http://schemas.microsoft.com/office/powerpoint/2010/main" val="32097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u="sng" dirty="0" smtClean="0">
                <a:latin typeface="Times New Roman" pitchFamily="18" charset="0"/>
              </a:rPr>
              <a:t>Тест (проверка)</a:t>
            </a:r>
            <a:endParaRPr lang="ru-RU" u="sng" dirty="0">
              <a:latin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</a:rPr>
              <a:t>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М</a:t>
            </a:r>
          </a:p>
          <a:p>
            <a:r>
              <a:rPr lang="ru-RU" sz="4000" dirty="0" smtClean="0">
                <a:latin typeface="Times New Roman" pitchFamily="18" charset="0"/>
              </a:rPr>
              <a:t>2)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  <a:p>
            <a:r>
              <a:rPr lang="ru-RU" sz="4000" dirty="0" smtClean="0">
                <a:latin typeface="Times New Roman" pitchFamily="18" charset="0"/>
              </a:rPr>
              <a:t>3)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Л</a:t>
            </a:r>
            <a:r>
              <a:rPr lang="ru-RU" sz="4000" dirty="0" smtClean="0">
                <a:latin typeface="Times New Roman" pitchFamily="18" charset="0"/>
              </a:rPr>
              <a:t>               </a:t>
            </a:r>
          </a:p>
          <a:p>
            <a:r>
              <a:rPr lang="ru-RU" sz="4000" dirty="0" smtClean="0">
                <a:latin typeface="Times New Roman" pitchFamily="18" charset="0"/>
              </a:rPr>
              <a:t>4)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О</a:t>
            </a:r>
          </a:p>
          <a:p>
            <a:r>
              <a:rPr lang="ru-RU" sz="4000" dirty="0" smtClean="0">
                <a:latin typeface="Times New Roman" pitchFamily="18" charset="0"/>
              </a:rPr>
              <a:t>5)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Д</a:t>
            </a:r>
          </a:p>
          <a:p>
            <a:r>
              <a:rPr lang="ru-RU" sz="4000" dirty="0" smtClean="0">
                <a:latin typeface="Times New Roman" pitchFamily="18" charset="0"/>
              </a:rPr>
              <a:t>6)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Е</a:t>
            </a:r>
          </a:p>
          <a:p>
            <a:r>
              <a:rPr lang="ru-RU" sz="4000" dirty="0" smtClean="0">
                <a:latin typeface="Times New Roman" pitchFamily="18" charset="0"/>
              </a:rPr>
              <a:t>7)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Ц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C:\Users\Людмила\Pictures\13308296671186079213225643_166812960044993_157874747605481_410710_6582711_n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5112568" cy="461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48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Явления природы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196752"/>
            <a:ext cx="7056784" cy="5661248"/>
          </a:xfrm>
        </p:spPr>
      </p:pic>
    </p:spTree>
    <p:extLst>
      <p:ext uri="{BB962C8B-B14F-4D97-AF65-F5344CB8AC3E}">
        <p14:creationId xmlns:p14="http://schemas.microsoft.com/office/powerpoint/2010/main" val="30584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</a:rPr>
              <a:t>Итог урока</a:t>
            </a:r>
            <a:endParaRPr lang="ru-RU" u="sng" dirty="0">
              <a:latin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87234"/>
            <a:ext cx="8229600" cy="580526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</a:rPr>
              <a:t>Всё дрожит – земля и дом,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Стены ходят ходуном!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Это страшное явленье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Мы </a:t>
            </a:r>
            <a:r>
              <a:rPr lang="ru-RU" dirty="0" smtClean="0">
                <a:latin typeface="Times New Roman" pitchFamily="18" charset="0"/>
              </a:rPr>
              <a:t>зовем…………?………...</a:t>
            </a:r>
            <a:r>
              <a:rPr lang="ru-RU" dirty="0">
                <a:latin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 ним от страха не трясись,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А возьми да и спасись: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Если началось такое,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Будь подальше от построек.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Коль из дома не ушел,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Спрячься в угол иль под стол.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Если стенкой завалило,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Не теряй напрасно силы,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Посиди спокойно тут,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Подожди, пока спасут –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Если много шевелиться,</a:t>
            </a:r>
            <a:br>
              <a:rPr lang="ru-RU" dirty="0">
                <a:latin typeface="Times New Roman" pitchFamily="18" charset="0"/>
              </a:rPr>
            </a:br>
            <a:r>
              <a:rPr lang="ru-RU" dirty="0">
                <a:latin typeface="Times New Roman" pitchFamily="18" charset="0"/>
              </a:rPr>
              <a:t>Может снова обвалиться.</a:t>
            </a:r>
          </a:p>
          <a:p>
            <a:endParaRPr lang="ru-RU" dirty="0"/>
          </a:p>
        </p:txBody>
      </p:sp>
      <p:pic>
        <p:nvPicPr>
          <p:cNvPr id="3074" name="Picture 2" descr="C:\Users\Людмила\Pictures\imgpreview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1683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юдмила\Pictures\489505-d5332bc3453b2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4139952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дмила\Pictures\spasib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4240014" cy="3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"/>
            <a:ext cx="7772400" cy="1556792"/>
          </a:xfrm>
        </p:spPr>
        <p:txBody>
          <a:bodyPr/>
          <a:lstStyle/>
          <a:p>
            <a:r>
              <a:rPr lang="ru-RU" u="sng" dirty="0" smtClean="0"/>
              <a:t>Расставь буквы в порядке возрастания чисел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8892480" cy="2520280"/>
          </a:xfrm>
        </p:spPr>
        <p:txBody>
          <a:bodyPr>
            <a:normAutofit fontScale="92500"/>
          </a:bodyPr>
          <a:lstStyle/>
          <a:p>
            <a:r>
              <a:rPr lang="ru-RU" sz="3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Я   З   Е   И   М   Н   Л   Е   Р   Е   Т   С   Е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8	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5   12   3     11    4    2    7    13   6    9   10</a:t>
            </a:r>
          </a:p>
        </p:txBody>
      </p:sp>
    </p:spTree>
    <p:extLst>
      <p:ext uri="{BB962C8B-B14F-4D97-AF65-F5344CB8AC3E}">
        <p14:creationId xmlns:p14="http://schemas.microsoft.com/office/powerpoint/2010/main" val="15259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772400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8800" b="1" dirty="0" smtClean="0">
                <a:ln>
                  <a:solidFill>
                    <a:srgbClr val="D60093"/>
                  </a:solidFill>
                </a:ln>
                <a:solidFill>
                  <a:srgbClr val="FF0000"/>
                </a:solidFill>
                <a:latin typeface="Times New Roman" pitchFamily="18" charset="0"/>
              </a:rPr>
              <a:t>Землетрясение</a:t>
            </a:r>
            <a:endParaRPr lang="ru-RU" sz="8800" b="1" dirty="0">
              <a:ln>
                <a:solidFill>
                  <a:srgbClr val="D60093"/>
                </a:solidFill>
              </a:ln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9368" y="1412776"/>
            <a:ext cx="6400800" cy="17526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</a:rPr>
              <a:t>Тема урока:</a:t>
            </a:r>
            <a:endParaRPr lang="ru-RU" sz="7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</a:rPr>
              <a:t>План урока</a:t>
            </a:r>
            <a:endParaRPr lang="ru-RU" sz="7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5373216"/>
          </a:xfrm>
        </p:spPr>
        <p:txBody>
          <a:bodyPr>
            <a:normAutofit fontScale="92500"/>
          </a:bodyPr>
          <a:lstStyle/>
          <a:p>
            <a:r>
              <a:rPr lang="ru-RU" sz="4400" dirty="0" smtClean="0"/>
              <a:t>1. Что такое 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землетрясение?</a:t>
            </a:r>
          </a:p>
          <a:p>
            <a:r>
              <a:rPr lang="ru-RU" sz="4400" dirty="0"/>
              <a:t>2</a:t>
            </a:r>
            <a:r>
              <a:rPr lang="ru-RU" sz="4400" dirty="0" smtClean="0">
                <a:uFill>
                  <a:solidFill>
                    <a:srgbClr val="FF0000"/>
                  </a:solidFill>
                </a:uFill>
              </a:rPr>
              <a:t>. 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Причины </a:t>
            </a:r>
            <a:r>
              <a:rPr lang="ru-RU" sz="4400" dirty="0" smtClean="0"/>
              <a:t>возникновения.</a:t>
            </a:r>
          </a:p>
          <a:p>
            <a:r>
              <a:rPr lang="ru-RU" sz="4400" dirty="0"/>
              <a:t>3</a:t>
            </a:r>
            <a:r>
              <a:rPr lang="ru-RU" sz="4400" dirty="0" smtClean="0"/>
              <a:t>. Как называется 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место</a:t>
            </a:r>
            <a:r>
              <a:rPr lang="ru-RU" sz="4400" dirty="0" smtClean="0">
                <a:uFill>
                  <a:solidFill>
                    <a:srgbClr val="FF0000"/>
                  </a:solidFill>
                </a:uFill>
              </a:rPr>
              <a:t>,</a:t>
            </a:r>
            <a:r>
              <a:rPr lang="ru-RU" sz="4400" dirty="0" smtClean="0"/>
              <a:t> где происходит землетрясение?</a:t>
            </a:r>
          </a:p>
          <a:p>
            <a:r>
              <a:rPr lang="ru-RU" sz="4400" dirty="0" smtClean="0"/>
              <a:t>4. Как оценить 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силу </a:t>
            </a:r>
            <a:r>
              <a:rPr lang="ru-RU" sz="4400" dirty="0" smtClean="0"/>
              <a:t>разрушения?</a:t>
            </a:r>
          </a:p>
          <a:p>
            <a:r>
              <a:rPr lang="ru-RU" sz="4400" dirty="0" smtClean="0">
                <a:uFill>
                  <a:solidFill>
                    <a:srgbClr val="FF0000"/>
                  </a:solidFill>
                </a:uFill>
              </a:rPr>
              <a:t>5.</a:t>
            </a:r>
            <a:r>
              <a:rPr lang="ru-RU" sz="4400" u="sng" dirty="0" smtClean="0">
                <a:uFill>
                  <a:solidFill>
                    <a:srgbClr val="FF0000"/>
                  </a:solidFill>
                </a:uFill>
              </a:rPr>
              <a:t>Правила</a:t>
            </a:r>
            <a:r>
              <a:rPr lang="ru-RU" sz="4400" dirty="0" smtClean="0">
                <a:uFill>
                  <a:solidFill>
                    <a:srgbClr val="FF0000"/>
                  </a:solidFill>
                </a:uFill>
              </a:rPr>
              <a:t> поведения при ЧС.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Посмотри внимательно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12" y="1600200"/>
            <a:ext cx="5976375" cy="4525963"/>
          </a:xfrm>
        </p:spPr>
      </p:pic>
    </p:spTree>
    <p:extLst>
      <p:ext uri="{BB962C8B-B14F-4D97-AF65-F5344CB8AC3E}">
        <p14:creationId xmlns:p14="http://schemas.microsoft.com/office/powerpoint/2010/main" val="27773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669360"/>
          </a:xfrm>
        </p:spPr>
      </p:pic>
    </p:spTree>
    <p:extLst>
      <p:ext uri="{BB962C8B-B14F-4D97-AF65-F5344CB8AC3E}">
        <p14:creationId xmlns:p14="http://schemas.microsoft.com/office/powerpoint/2010/main" val="42889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964488" cy="6480720"/>
          </a:xfrm>
        </p:spPr>
      </p:pic>
    </p:spTree>
    <p:extLst>
      <p:ext uri="{BB962C8B-B14F-4D97-AF65-F5344CB8AC3E}">
        <p14:creationId xmlns:p14="http://schemas.microsoft.com/office/powerpoint/2010/main" val="419652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352</Words>
  <Application>Microsoft Office PowerPoint</Application>
  <PresentationFormat>Экран (4:3)</PresentationFormat>
  <Paragraphs>85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Georgia</vt:lpstr>
      <vt:lpstr>Times New Roman</vt:lpstr>
      <vt:lpstr>Тема Office</vt:lpstr>
      <vt:lpstr>Урок ОБЖ во 3 классе</vt:lpstr>
      <vt:lpstr>Отгадай загадку</vt:lpstr>
      <vt:lpstr>Явления природы</vt:lpstr>
      <vt:lpstr>Расставь буквы в порядке возрастания чисел</vt:lpstr>
      <vt:lpstr>Землетрясение</vt:lpstr>
      <vt:lpstr>План урока</vt:lpstr>
      <vt:lpstr>Посмотри внимательно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землетрясение?</vt:lpstr>
      <vt:lpstr>Словарная работа</vt:lpstr>
      <vt:lpstr>Как оценить силу землетрясения?</vt:lpstr>
      <vt:lpstr>Шкала землетрясений  по 12-балльной системе</vt:lpstr>
      <vt:lpstr>Можно ли предугадать землетрясение?</vt:lpstr>
      <vt:lpstr>Презентация PowerPoint</vt:lpstr>
      <vt:lpstr>Презентация PowerPoint</vt:lpstr>
      <vt:lpstr>Причины возникновения землетрясения</vt:lpstr>
      <vt:lpstr>2. Извержение вулканов. </vt:lpstr>
      <vt:lpstr> </vt:lpstr>
      <vt:lpstr>Последствия землетрясений для природы:</vt:lpstr>
      <vt:lpstr>для человека:</vt:lpstr>
      <vt:lpstr>для населённого пункта:</vt:lpstr>
      <vt:lpstr>Последствия землетрясений</vt:lpstr>
      <vt:lpstr>последствия землетрясений</vt:lpstr>
      <vt:lpstr>Презентация PowerPoint</vt:lpstr>
      <vt:lpstr>Тест (проверка)</vt:lpstr>
      <vt:lpstr>Итог урока</vt:lpstr>
      <vt:lpstr>Презентация PowerPoint</vt:lpstr>
    </vt:vector>
  </TitlesOfParts>
  <Company>Krokoz™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Землетрясения</dc:title>
  <dc:creator>User</dc:creator>
  <cp:lastModifiedBy>User</cp:lastModifiedBy>
  <cp:revision>42</cp:revision>
  <dcterms:created xsi:type="dcterms:W3CDTF">2016-02-10T04:03:07Z</dcterms:created>
  <dcterms:modified xsi:type="dcterms:W3CDTF">2016-02-12T03:39:53Z</dcterms:modified>
</cp:coreProperties>
</file>