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70" r:id="rId3"/>
    <p:sldId id="257" r:id="rId4"/>
    <p:sldId id="271" r:id="rId5"/>
    <p:sldId id="258" r:id="rId6"/>
    <p:sldId id="269" r:id="rId7"/>
    <p:sldId id="259" r:id="rId8"/>
    <p:sldId id="260" r:id="rId9"/>
    <p:sldId id="261" r:id="rId10"/>
    <p:sldId id="275" r:id="rId11"/>
    <p:sldId id="276" r:id="rId12"/>
    <p:sldId id="277" r:id="rId13"/>
    <p:sldId id="267" r:id="rId14"/>
    <p:sldId id="274" r:id="rId15"/>
    <p:sldId id="262" r:id="rId16"/>
    <p:sldId id="264" r:id="rId17"/>
    <p:sldId id="272" r:id="rId18"/>
    <p:sldId id="273" r:id="rId19"/>
  </p:sldIdLst>
  <p:sldSz cx="12192000" cy="6858000"/>
  <p:notesSz cx="6797675" cy="987266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ТАНКИСТ" initials="Т" lastIdx="1" clrIdx="0">
    <p:extLst>
      <p:ext uri="{19B8F6BF-5375-455C-9EA6-DF929625EA0E}">
        <p15:presenceInfo xmlns:p15="http://schemas.microsoft.com/office/powerpoint/2012/main" userId="ТАНКИСТ"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0F88E62D-F1D7-40D6-B45C-7E14E2E17CCA}" type="datetimeFigureOut">
              <a:rPr lang="ru-RU" smtClean="0"/>
              <a:t>07.12.2016</a:t>
            </a:fld>
            <a:endParaRPr lang="ru-RU"/>
          </a:p>
        </p:txBody>
      </p:sp>
      <p:sp>
        <p:nvSpPr>
          <p:cNvPr id="4" name="Образ слайда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66607FE1-B88C-497C-8C6B-DE9C3BD05CE3}" type="slidenum">
              <a:rPr lang="ru-RU" smtClean="0"/>
              <a:t>‹#›</a:t>
            </a:fld>
            <a:endParaRPr lang="ru-RU"/>
          </a:p>
        </p:txBody>
      </p:sp>
    </p:spTree>
    <p:extLst>
      <p:ext uri="{BB962C8B-B14F-4D97-AF65-F5344CB8AC3E}">
        <p14:creationId xmlns:p14="http://schemas.microsoft.com/office/powerpoint/2010/main" val="2641703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6607FE1-B88C-497C-8C6B-DE9C3BD05CE3}" type="slidenum">
              <a:rPr lang="ru-RU" smtClean="0"/>
              <a:t>4</a:t>
            </a:fld>
            <a:endParaRPr lang="ru-RU"/>
          </a:p>
        </p:txBody>
      </p:sp>
    </p:spTree>
    <p:extLst>
      <p:ext uri="{BB962C8B-B14F-4D97-AF65-F5344CB8AC3E}">
        <p14:creationId xmlns:p14="http://schemas.microsoft.com/office/powerpoint/2010/main" val="279267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6607FE1-B88C-497C-8C6B-DE9C3BD05CE3}" type="slidenum">
              <a:rPr lang="ru-RU" smtClean="0"/>
              <a:t>9</a:t>
            </a:fld>
            <a:endParaRPr lang="ru-RU"/>
          </a:p>
        </p:txBody>
      </p:sp>
    </p:spTree>
    <p:extLst>
      <p:ext uri="{BB962C8B-B14F-4D97-AF65-F5344CB8AC3E}">
        <p14:creationId xmlns:p14="http://schemas.microsoft.com/office/powerpoint/2010/main" val="380579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423A97E-A9C3-4CE9-B81F-7B6BC1409C73}" type="datetimeFigureOut">
              <a:rPr lang="ru-RU" smtClean="0"/>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1251294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23A97E-A9C3-4CE9-B81F-7B6BC1409C73}" type="datetimeFigureOut">
              <a:rPr lang="ru-RU" smtClean="0"/>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2540016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23A97E-A9C3-4CE9-B81F-7B6BC1409C73}" type="datetimeFigureOut">
              <a:rPr lang="ru-RU" smtClean="0"/>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192CA6-8C87-46CE-BDE3-CA97652A7159}"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72553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23A97E-A9C3-4CE9-B81F-7B6BC1409C73}" type="datetimeFigureOut">
              <a:rPr lang="ru-RU" smtClean="0"/>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2939893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23A97E-A9C3-4CE9-B81F-7B6BC1409C73}" type="datetimeFigureOut">
              <a:rPr lang="ru-RU" smtClean="0"/>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192CA6-8C87-46CE-BDE3-CA97652A7159}"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31866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23A97E-A9C3-4CE9-B81F-7B6BC1409C73}" type="datetimeFigureOut">
              <a:rPr lang="ru-RU" smtClean="0"/>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870926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423A97E-A9C3-4CE9-B81F-7B6BC1409C73}" type="datetimeFigureOut">
              <a:rPr lang="ru-RU" smtClean="0"/>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2999831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423A97E-A9C3-4CE9-B81F-7B6BC1409C73}" type="datetimeFigureOut">
              <a:rPr lang="ru-RU" smtClean="0"/>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4145901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423A97E-A9C3-4CE9-B81F-7B6BC1409C73}" type="datetimeFigureOut">
              <a:rPr lang="ru-RU" smtClean="0"/>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3713447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23A97E-A9C3-4CE9-B81F-7B6BC1409C73}" type="datetimeFigureOut">
              <a:rPr lang="ru-RU" smtClean="0"/>
              <a:t>07.12.2016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252153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423A97E-A9C3-4CE9-B81F-7B6BC1409C73}" type="datetimeFigureOut">
              <a:rPr lang="ru-RU" smtClean="0"/>
              <a:t>07.12.2016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91006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423A97E-A9C3-4CE9-B81F-7B6BC1409C73}" type="datetimeFigureOut">
              <a:rPr lang="ru-RU" smtClean="0"/>
              <a:t>07.12.2016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3545361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423A97E-A9C3-4CE9-B81F-7B6BC1409C73}" type="datetimeFigureOut">
              <a:rPr lang="ru-RU" smtClean="0"/>
              <a:t>07.12.2016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3798039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23A97E-A9C3-4CE9-B81F-7B6BC1409C73}" type="datetimeFigureOut">
              <a:rPr lang="ru-RU" smtClean="0"/>
              <a:t>07.12.2016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577379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423A97E-A9C3-4CE9-B81F-7B6BC1409C73}" type="datetimeFigureOut">
              <a:rPr lang="ru-RU" smtClean="0"/>
              <a:t>07.12.2016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211892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423A97E-A9C3-4CE9-B81F-7B6BC1409C73}" type="datetimeFigureOut">
              <a:rPr lang="ru-RU" smtClean="0"/>
              <a:t>07.12.2016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7192CA6-8C87-46CE-BDE3-CA97652A7159}" type="slidenum">
              <a:rPr lang="ru-RU" smtClean="0"/>
              <a:t>‹#›</a:t>
            </a:fld>
            <a:endParaRPr lang="ru-RU"/>
          </a:p>
        </p:txBody>
      </p:sp>
    </p:spTree>
    <p:extLst>
      <p:ext uri="{BB962C8B-B14F-4D97-AF65-F5344CB8AC3E}">
        <p14:creationId xmlns:p14="http://schemas.microsoft.com/office/powerpoint/2010/main" val="782320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23A97E-A9C3-4CE9-B81F-7B6BC1409C73}" type="datetimeFigureOut">
              <a:rPr lang="ru-RU" smtClean="0"/>
              <a:t>07.12.2016</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7192CA6-8C87-46CE-BDE3-CA97652A7159}" type="slidenum">
              <a:rPr lang="ru-RU" smtClean="0"/>
              <a:t>‹#›</a:t>
            </a:fld>
            <a:endParaRPr lang="ru-RU"/>
          </a:p>
        </p:txBody>
      </p:sp>
    </p:spTree>
    <p:extLst>
      <p:ext uri="{BB962C8B-B14F-4D97-AF65-F5344CB8AC3E}">
        <p14:creationId xmlns:p14="http://schemas.microsoft.com/office/powerpoint/2010/main" val="31748242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smtClean="0"/>
              <a:t>Profile</a:t>
            </a:r>
            <a:endParaRPr lang="ru-RU" dirty="0"/>
          </a:p>
        </p:txBody>
      </p:sp>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2553752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What do they look like?</a:t>
            </a:r>
            <a:endParaRPr lang="ru-RU" dirty="0"/>
          </a:p>
        </p:txBody>
      </p:sp>
      <p:pic>
        <p:nvPicPr>
          <p:cNvPr id="8" name="Объект 7"/>
          <p:cNvPicPr>
            <a:picLocks noGrp="1" noChangeAspect="1"/>
          </p:cNvPicPr>
          <p:nvPr>
            <p:ph idx="1"/>
          </p:nvPr>
        </p:nvPicPr>
        <p:blipFill>
          <a:blip r:embed="rId2"/>
          <a:stretch>
            <a:fillRect/>
          </a:stretch>
        </p:blipFill>
        <p:spPr>
          <a:xfrm>
            <a:off x="4092011" y="3731835"/>
            <a:ext cx="5076000" cy="2652210"/>
          </a:xfrm>
          <a:prstGeom prst="rect">
            <a:avLst/>
          </a:prstGeom>
        </p:spPr>
      </p:pic>
      <p:pic>
        <p:nvPicPr>
          <p:cNvPr id="4" name="Рисунок 3"/>
          <p:cNvPicPr>
            <a:picLocks noChangeAspect="1"/>
          </p:cNvPicPr>
          <p:nvPr/>
        </p:nvPicPr>
        <p:blipFill>
          <a:blip r:embed="rId3"/>
          <a:stretch>
            <a:fillRect/>
          </a:stretch>
        </p:blipFill>
        <p:spPr>
          <a:xfrm>
            <a:off x="315266" y="2003835"/>
            <a:ext cx="3222074" cy="3456000"/>
          </a:xfrm>
          <a:prstGeom prst="rect">
            <a:avLst/>
          </a:prstGeom>
        </p:spPr>
      </p:pic>
      <p:pic>
        <p:nvPicPr>
          <p:cNvPr id="5" name="Рисунок 4"/>
          <p:cNvPicPr>
            <a:picLocks noChangeAspect="1"/>
          </p:cNvPicPr>
          <p:nvPr/>
        </p:nvPicPr>
        <p:blipFill rotWithShape="1">
          <a:blip r:embed="rId4"/>
          <a:srcRect l="34504"/>
          <a:stretch/>
        </p:blipFill>
        <p:spPr>
          <a:xfrm>
            <a:off x="6128159" y="328400"/>
            <a:ext cx="3145843" cy="3204000"/>
          </a:xfrm>
          <a:prstGeom prst="rect">
            <a:avLst/>
          </a:prstGeom>
        </p:spPr>
      </p:pic>
      <p:sp>
        <p:nvSpPr>
          <p:cNvPr id="6" name="TextBox 5"/>
          <p:cNvSpPr txBox="1"/>
          <p:nvPr/>
        </p:nvSpPr>
        <p:spPr>
          <a:xfrm>
            <a:off x="2255520" y="1930400"/>
            <a:ext cx="1281820" cy="369332"/>
          </a:xfrm>
          <a:prstGeom prst="rect">
            <a:avLst/>
          </a:prstGeom>
          <a:noFill/>
        </p:spPr>
        <p:txBody>
          <a:bodyPr wrap="square" rtlCol="0">
            <a:spAutoFit/>
          </a:bodyPr>
          <a:lstStyle/>
          <a:p>
            <a:r>
              <a:rPr lang="en-US" dirty="0" smtClean="0"/>
              <a:t>plump/fat</a:t>
            </a:r>
            <a:endParaRPr lang="ru-RU" dirty="0"/>
          </a:p>
        </p:txBody>
      </p:sp>
      <p:sp>
        <p:nvSpPr>
          <p:cNvPr id="7" name="TextBox 6"/>
          <p:cNvSpPr txBox="1"/>
          <p:nvPr/>
        </p:nvSpPr>
        <p:spPr>
          <a:xfrm>
            <a:off x="6210131" y="328400"/>
            <a:ext cx="643515" cy="369332"/>
          </a:xfrm>
          <a:prstGeom prst="rect">
            <a:avLst/>
          </a:prstGeom>
          <a:noFill/>
        </p:spPr>
        <p:txBody>
          <a:bodyPr wrap="square" rtlCol="0">
            <a:spAutoFit/>
          </a:bodyPr>
          <a:lstStyle/>
          <a:p>
            <a:r>
              <a:rPr lang="en-US" dirty="0" smtClean="0"/>
              <a:t>slim</a:t>
            </a:r>
            <a:endParaRPr lang="ru-RU" dirty="0"/>
          </a:p>
        </p:txBody>
      </p:sp>
      <p:sp>
        <p:nvSpPr>
          <p:cNvPr id="9" name="TextBox 8"/>
          <p:cNvSpPr txBox="1"/>
          <p:nvPr/>
        </p:nvSpPr>
        <p:spPr>
          <a:xfrm>
            <a:off x="4092011" y="3757221"/>
            <a:ext cx="1289886" cy="369332"/>
          </a:xfrm>
          <a:prstGeom prst="rect">
            <a:avLst/>
          </a:prstGeom>
          <a:noFill/>
        </p:spPr>
        <p:txBody>
          <a:bodyPr wrap="square" rtlCol="0">
            <a:spAutoFit/>
          </a:bodyPr>
          <a:lstStyle/>
          <a:p>
            <a:r>
              <a:rPr lang="en-US" dirty="0"/>
              <a:t>w</a:t>
            </a:r>
            <a:r>
              <a:rPr lang="en-US" dirty="0" smtClean="0"/>
              <a:t>ell-built</a:t>
            </a:r>
            <a:endParaRPr lang="ru-RU" dirty="0"/>
          </a:p>
        </p:txBody>
      </p:sp>
      <p:sp>
        <p:nvSpPr>
          <p:cNvPr id="10" name="TextBox 9"/>
          <p:cNvSpPr txBox="1"/>
          <p:nvPr/>
        </p:nvSpPr>
        <p:spPr>
          <a:xfrm>
            <a:off x="8409045" y="3757221"/>
            <a:ext cx="643515" cy="369332"/>
          </a:xfrm>
          <a:prstGeom prst="rect">
            <a:avLst/>
          </a:prstGeom>
          <a:noFill/>
        </p:spPr>
        <p:txBody>
          <a:bodyPr wrap="square" rtlCol="0">
            <a:spAutoFit/>
          </a:bodyPr>
          <a:lstStyle/>
          <a:p>
            <a:r>
              <a:rPr lang="en-US" dirty="0" smtClean="0"/>
              <a:t>thin</a:t>
            </a:r>
            <a:endParaRPr lang="ru-RU" dirty="0"/>
          </a:p>
        </p:txBody>
      </p:sp>
      <p:sp>
        <p:nvSpPr>
          <p:cNvPr id="11" name="TextBox 10"/>
          <p:cNvSpPr txBox="1"/>
          <p:nvPr/>
        </p:nvSpPr>
        <p:spPr>
          <a:xfrm>
            <a:off x="409304" y="5712823"/>
            <a:ext cx="1750422" cy="369332"/>
          </a:xfrm>
          <a:prstGeom prst="rect">
            <a:avLst/>
          </a:prstGeom>
          <a:noFill/>
        </p:spPr>
        <p:txBody>
          <a:bodyPr wrap="square" rtlCol="0">
            <a:spAutoFit/>
          </a:bodyPr>
          <a:lstStyle/>
          <a:p>
            <a:r>
              <a:rPr lang="en-US" dirty="0" smtClean="0"/>
              <a:t>1) Is he skinny?</a:t>
            </a:r>
            <a:endParaRPr lang="ru-RU" dirty="0"/>
          </a:p>
        </p:txBody>
      </p:sp>
      <p:sp>
        <p:nvSpPr>
          <p:cNvPr id="12" name="TextBox 11"/>
          <p:cNvSpPr txBox="1"/>
          <p:nvPr/>
        </p:nvSpPr>
        <p:spPr>
          <a:xfrm>
            <a:off x="7426298" y="3163068"/>
            <a:ext cx="1750422" cy="369332"/>
          </a:xfrm>
          <a:prstGeom prst="rect">
            <a:avLst/>
          </a:prstGeom>
          <a:noFill/>
        </p:spPr>
        <p:txBody>
          <a:bodyPr wrap="square" rtlCol="0">
            <a:spAutoFit/>
          </a:bodyPr>
          <a:lstStyle/>
          <a:p>
            <a:r>
              <a:rPr lang="en-US" dirty="0" smtClean="0"/>
              <a:t>2) Is she fat?</a:t>
            </a:r>
            <a:endParaRPr lang="ru-RU" dirty="0"/>
          </a:p>
        </p:txBody>
      </p:sp>
      <p:sp>
        <p:nvSpPr>
          <p:cNvPr id="14" name="TextBox 13"/>
          <p:cNvSpPr txBox="1"/>
          <p:nvPr/>
        </p:nvSpPr>
        <p:spPr>
          <a:xfrm>
            <a:off x="4236721" y="6301545"/>
            <a:ext cx="1750422" cy="369332"/>
          </a:xfrm>
          <a:prstGeom prst="rect">
            <a:avLst/>
          </a:prstGeom>
          <a:noFill/>
        </p:spPr>
        <p:txBody>
          <a:bodyPr wrap="square" rtlCol="0">
            <a:spAutoFit/>
          </a:bodyPr>
          <a:lstStyle/>
          <a:p>
            <a:r>
              <a:rPr lang="en-US" dirty="0" smtClean="0"/>
              <a:t>3) Is he plump?</a:t>
            </a:r>
            <a:endParaRPr lang="ru-RU" dirty="0"/>
          </a:p>
        </p:txBody>
      </p:sp>
      <p:sp>
        <p:nvSpPr>
          <p:cNvPr id="16" name="TextBox 15"/>
          <p:cNvSpPr txBox="1"/>
          <p:nvPr/>
        </p:nvSpPr>
        <p:spPr>
          <a:xfrm>
            <a:off x="7426298" y="6308579"/>
            <a:ext cx="1750422" cy="369332"/>
          </a:xfrm>
          <a:prstGeom prst="rect">
            <a:avLst/>
          </a:prstGeom>
          <a:noFill/>
        </p:spPr>
        <p:txBody>
          <a:bodyPr wrap="square" rtlCol="0">
            <a:spAutoFit/>
          </a:bodyPr>
          <a:lstStyle/>
          <a:p>
            <a:r>
              <a:rPr lang="en-US" dirty="0" smtClean="0"/>
              <a:t>4) Is he fat?</a:t>
            </a:r>
            <a:endParaRPr lang="ru-RU" dirty="0"/>
          </a:p>
        </p:txBody>
      </p:sp>
    </p:spTree>
    <p:extLst>
      <p:ext uri="{BB962C8B-B14F-4D97-AF65-F5344CB8AC3E}">
        <p14:creationId xmlns:p14="http://schemas.microsoft.com/office/powerpoint/2010/main" val="15923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What do they </a:t>
            </a:r>
            <a:r>
              <a:rPr lang="en-US" dirty="0" smtClean="0"/>
              <a:t>look</a:t>
            </a:r>
            <a:br>
              <a:rPr lang="en-US" dirty="0" smtClean="0"/>
            </a:br>
            <a:r>
              <a:rPr lang="en-US" dirty="0"/>
              <a:t> </a:t>
            </a:r>
            <a:r>
              <a:rPr lang="en-US" dirty="0" smtClean="0"/>
              <a:t>                    like</a:t>
            </a:r>
            <a:r>
              <a:rPr lang="en-US" dirty="0"/>
              <a:t>?</a:t>
            </a:r>
            <a:endParaRPr lang="ru-RU" dirty="0"/>
          </a:p>
        </p:txBody>
      </p:sp>
      <p:pic>
        <p:nvPicPr>
          <p:cNvPr id="10" name="Объект 9"/>
          <p:cNvPicPr>
            <a:picLocks noGrp="1" noChangeAspect="1"/>
          </p:cNvPicPr>
          <p:nvPr>
            <p:ph idx="1"/>
          </p:nvPr>
        </p:nvPicPr>
        <p:blipFill>
          <a:blip r:embed="rId2"/>
          <a:stretch>
            <a:fillRect/>
          </a:stretch>
        </p:blipFill>
        <p:spPr>
          <a:xfrm>
            <a:off x="7525325" y="631811"/>
            <a:ext cx="4464000" cy="2788733"/>
          </a:xfrm>
          <a:prstGeom prst="rect">
            <a:avLst/>
          </a:prstGeom>
        </p:spPr>
      </p:pic>
      <p:pic>
        <p:nvPicPr>
          <p:cNvPr id="4" name="Рисунок 3"/>
          <p:cNvPicPr>
            <a:picLocks noChangeAspect="1"/>
          </p:cNvPicPr>
          <p:nvPr/>
        </p:nvPicPr>
        <p:blipFill>
          <a:blip r:embed="rId3"/>
          <a:stretch>
            <a:fillRect/>
          </a:stretch>
        </p:blipFill>
        <p:spPr>
          <a:xfrm>
            <a:off x="256992" y="1270000"/>
            <a:ext cx="2458125" cy="3420000"/>
          </a:xfrm>
          <a:prstGeom prst="rect">
            <a:avLst/>
          </a:prstGeom>
        </p:spPr>
      </p:pic>
      <p:sp>
        <p:nvSpPr>
          <p:cNvPr id="5" name="TextBox 4"/>
          <p:cNvSpPr txBox="1"/>
          <p:nvPr/>
        </p:nvSpPr>
        <p:spPr>
          <a:xfrm>
            <a:off x="174664" y="4699562"/>
            <a:ext cx="1865976" cy="369332"/>
          </a:xfrm>
          <a:prstGeom prst="rect">
            <a:avLst/>
          </a:prstGeom>
          <a:noFill/>
        </p:spPr>
        <p:txBody>
          <a:bodyPr wrap="square" rtlCol="0">
            <a:spAutoFit/>
          </a:bodyPr>
          <a:lstStyle/>
          <a:p>
            <a:r>
              <a:rPr lang="en-US" dirty="0" smtClean="0"/>
              <a:t>He has got short</a:t>
            </a:r>
            <a:endParaRPr lang="ru-RU" dirty="0"/>
          </a:p>
        </p:txBody>
      </p:sp>
      <p:sp>
        <p:nvSpPr>
          <p:cNvPr id="6" name="TextBox 5"/>
          <p:cNvSpPr txBox="1"/>
          <p:nvPr/>
        </p:nvSpPr>
        <p:spPr>
          <a:xfrm>
            <a:off x="146599" y="4985806"/>
            <a:ext cx="2070297" cy="646331"/>
          </a:xfrm>
          <a:prstGeom prst="rect">
            <a:avLst/>
          </a:prstGeom>
          <a:noFill/>
        </p:spPr>
        <p:txBody>
          <a:bodyPr wrap="square" rtlCol="0">
            <a:spAutoFit/>
          </a:bodyPr>
          <a:lstStyle/>
          <a:p>
            <a:r>
              <a:rPr lang="en-US" dirty="0" smtClean="0"/>
              <a:t>spiky hair, beard and moustache.</a:t>
            </a:r>
            <a:endParaRPr lang="ru-RU" dirty="0"/>
          </a:p>
        </p:txBody>
      </p:sp>
      <p:pic>
        <p:nvPicPr>
          <p:cNvPr id="7" name="Рисунок 6"/>
          <p:cNvPicPr>
            <a:picLocks noChangeAspect="1"/>
          </p:cNvPicPr>
          <p:nvPr/>
        </p:nvPicPr>
        <p:blipFill rotWithShape="1">
          <a:blip r:embed="rId4"/>
          <a:srcRect b="12476"/>
          <a:stretch/>
        </p:blipFill>
        <p:spPr>
          <a:xfrm>
            <a:off x="4654094" y="173755"/>
            <a:ext cx="2712242" cy="3060000"/>
          </a:xfrm>
          <a:prstGeom prst="rect">
            <a:avLst/>
          </a:prstGeom>
        </p:spPr>
      </p:pic>
      <p:sp>
        <p:nvSpPr>
          <p:cNvPr id="8" name="TextBox 7"/>
          <p:cNvSpPr txBox="1"/>
          <p:nvPr/>
        </p:nvSpPr>
        <p:spPr>
          <a:xfrm>
            <a:off x="4654094" y="58477"/>
            <a:ext cx="2294709" cy="369332"/>
          </a:xfrm>
          <a:prstGeom prst="rect">
            <a:avLst/>
          </a:prstGeom>
          <a:noFill/>
        </p:spPr>
        <p:txBody>
          <a:bodyPr wrap="square" rtlCol="0">
            <a:spAutoFit/>
          </a:bodyPr>
          <a:lstStyle/>
          <a:p>
            <a:r>
              <a:rPr lang="en-US" dirty="0" smtClean="0"/>
              <a:t>She has got straight</a:t>
            </a:r>
            <a:endParaRPr lang="ru-RU" dirty="0"/>
          </a:p>
        </p:txBody>
      </p:sp>
      <p:sp>
        <p:nvSpPr>
          <p:cNvPr id="9" name="TextBox 8"/>
          <p:cNvSpPr txBox="1"/>
          <p:nvPr/>
        </p:nvSpPr>
        <p:spPr>
          <a:xfrm>
            <a:off x="6750498" y="48049"/>
            <a:ext cx="2414951" cy="369332"/>
          </a:xfrm>
          <a:prstGeom prst="rect">
            <a:avLst/>
          </a:prstGeom>
          <a:noFill/>
        </p:spPr>
        <p:txBody>
          <a:bodyPr wrap="square" rtlCol="0">
            <a:spAutoFit/>
          </a:bodyPr>
          <a:lstStyle/>
          <a:p>
            <a:r>
              <a:rPr lang="en-US" dirty="0" smtClean="0"/>
              <a:t>shoulder-length hair.</a:t>
            </a:r>
            <a:endParaRPr lang="ru-RU" dirty="0"/>
          </a:p>
        </p:txBody>
      </p:sp>
      <p:sp>
        <p:nvSpPr>
          <p:cNvPr id="11" name="TextBox 10"/>
          <p:cNvSpPr txBox="1"/>
          <p:nvPr/>
        </p:nvSpPr>
        <p:spPr>
          <a:xfrm>
            <a:off x="7462616" y="611968"/>
            <a:ext cx="2294709" cy="369332"/>
          </a:xfrm>
          <a:prstGeom prst="rect">
            <a:avLst/>
          </a:prstGeom>
          <a:noFill/>
        </p:spPr>
        <p:txBody>
          <a:bodyPr wrap="square" rtlCol="0">
            <a:spAutoFit/>
          </a:bodyPr>
          <a:lstStyle/>
          <a:p>
            <a:r>
              <a:rPr lang="en-US" dirty="0" smtClean="0"/>
              <a:t>She has got long</a:t>
            </a:r>
            <a:endParaRPr lang="ru-RU" dirty="0"/>
          </a:p>
        </p:txBody>
      </p:sp>
      <p:sp>
        <p:nvSpPr>
          <p:cNvPr id="12" name="TextBox 11"/>
          <p:cNvSpPr txBox="1"/>
          <p:nvPr/>
        </p:nvSpPr>
        <p:spPr>
          <a:xfrm>
            <a:off x="7525325" y="908041"/>
            <a:ext cx="1094559" cy="369332"/>
          </a:xfrm>
          <a:prstGeom prst="rect">
            <a:avLst/>
          </a:prstGeom>
          <a:noFill/>
        </p:spPr>
        <p:txBody>
          <a:bodyPr wrap="square" rtlCol="0">
            <a:spAutoFit/>
          </a:bodyPr>
          <a:lstStyle/>
          <a:p>
            <a:r>
              <a:rPr lang="en-US" dirty="0" smtClean="0"/>
              <a:t>fair hair.</a:t>
            </a:r>
            <a:endParaRPr lang="ru-RU" dirty="0"/>
          </a:p>
        </p:txBody>
      </p:sp>
      <p:pic>
        <p:nvPicPr>
          <p:cNvPr id="13" name="Рисунок 12"/>
          <p:cNvPicPr>
            <a:picLocks noChangeAspect="1"/>
          </p:cNvPicPr>
          <p:nvPr/>
        </p:nvPicPr>
        <p:blipFill>
          <a:blip r:embed="rId5"/>
          <a:stretch>
            <a:fillRect/>
          </a:stretch>
        </p:blipFill>
        <p:spPr>
          <a:xfrm>
            <a:off x="2891119" y="3594306"/>
            <a:ext cx="3132000" cy="3132000"/>
          </a:xfrm>
          <a:prstGeom prst="rect">
            <a:avLst/>
          </a:prstGeom>
        </p:spPr>
      </p:pic>
      <p:pic>
        <p:nvPicPr>
          <p:cNvPr id="14" name="Рисунок 13"/>
          <p:cNvPicPr>
            <a:picLocks noChangeAspect="1"/>
          </p:cNvPicPr>
          <p:nvPr/>
        </p:nvPicPr>
        <p:blipFill>
          <a:blip r:embed="rId6"/>
          <a:stretch>
            <a:fillRect/>
          </a:stretch>
        </p:blipFill>
        <p:spPr>
          <a:xfrm>
            <a:off x="6697343" y="3558306"/>
            <a:ext cx="2579220" cy="3204000"/>
          </a:xfrm>
          <a:prstGeom prst="rect">
            <a:avLst/>
          </a:prstGeom>
        </p:spPr>
      </p:pic>
      <p:sp>
        <p:nvSpPr>
          <p:cNvPr id="15" name="TextBox 14"/>
          <p:cNvSpPr txBox="1"/>
          <p:nvPr/>
        </p:nvSpPr>
        <p:spPr>
          <a:xfrm>
            <a:off x="1186665" y="6075231"/>
            <a:ext cx="1865976" cy="369332"/>
          </a:xfrm>
          <a:prstGeom prst="rect">
            <a:avLst/>
          </a:prstGeom>
          <a:noFill/>
        </p:spPr>
        <p:txBody>
          <a:bodyPr wrap="square" rtlCol="0">
            <a:spAutoFit/>
          </a:bodyPr>
          <a:lstStyle/>
          <a:p>
            <a:r>
              <a:rPr lang="en-US" dirty="0" smtClean="0"/>
              <a:t>He has got short</a:t>
            </a:r>
            <a:endParaRPr lang="ru-RU" dirty="0"/>
          </a:p>
        </p:txBody>
      </p:sp>
      <p:sp>
        <p:nvSpPr>
          <p:cNvPr id="16" name="TextBox 15"/>
          <p:cNvSpPr txBox="1"/>
          <p:nvPr/>
        </p:nvSpPr>
        <p:spPr>
          <a:xfrm>
            <a:off x="1733631" y="6388709"/>
            <a:ext cx="1274743" cy="369332"/>
          </a:xfrm>
          <a:prstGeom prst="rect">
            <a:avLst/>
          </a:prstGeom>
          <a:noFill/>
        </p:spPr>
        <p:txBody>
          <a:bodyPr wrap="square" rtlCol="0">
            <a:spAutoFit/>
          </a:bodyPr>
          <a:lstStyle/>
          <a:p>
            <a:r>
              <a:rPr lang="en-US" dirty="0" smtClean="0"/>
              <a:t>curly hair.</a:t>
            </a:r>
            <a:endParaRPr lang="ru-RU" dirty="0"/>
          </a:p>
        </p:txBody>
      </p:sp>
      <p:sp>
        <p:nvSpPr>
          <p:cNvPr id="17" name="TextBox 16"/>
          <p:cNvSpPr txBox="1"/>
          <p:nvPr/>
        </p:nvSpPr>
        <p:spPr>
          <a:xfrm>
            <a:off x="8397996" y="3604718"/>
            <a:ext cx="2294709" cy="369332"/>
          </a:xfrm>
          <a:prstGeom prst="rect">
            <a:avLst/>
          </a:prstGeom>
          <a:noFill/>
        </p:spPr>
        <p:txBody>
          <a:bodyPr wrap="square" rtlCol="0">
            <a:spAutoFit/>
          </a:bodyPr>
          <a:lstStyle/>
          <a:p>
            <a:r>
              <a:rPr lang="en-US" dirty="0" smtClean="0"/>
              <a:t>She has got long</a:t>
            </a:r>
            <a:endParaRPr lang="ru-RU" dirty="0"/>
          </a:p>
        </p:txBody>
      </p:sp>
      <p:sp>
        <p:nvSpPr>
          <p:cNvPr id="18" name="TextBox 17"/>
          <p:cNvSpPr txBox="1"/>
          <p:nvPr/>
        </p:nvSpPr>
        <p:spPr>
          <a:xfrm>
            <a:off x="9080599" y="3914793"/>
            <a:ext cx="1353452" cy="369332"/>
          </a:xfrm>
          <a:prstGeom prst="rect">
            <a:avLst/>
          </a:prstGeom>
          <a:noFill/>
        </p:spPr>
        <p:txBody>
          <a:bodyPr wrap="square" rtlCol="0">
            <a:spAutoFit/>
          </a:bodyPr>
          <a:lstStyle/>
          <a:p>
            <a:r>
              <a:rPr lang="en-US" dirty="0" smtClean="0"/>
              <a:t>wavy hair.</a:t>
            </a:r>
            <a:endParaRPr lang="ru-RU" dirty="0"/>
          </a:p>
        </p:txBody>
      </p:sp>
    </p:spTree>
    <p:extLst>
      <p:ext uri="{BB962C8B-B14F-4D97-AF65-F5344CB8AC3E}">
        <p14:creationId xmlns:p14="http://schemas.microsoft.com/office/powerpoint/2010/main" val="164700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What do they look like?</a:t>
            </a:r>
            <a:endParaRPr lang="ru-RU" dirty="0"/>
          </a:p>
        </p:txBody>
      </p:sp>
      <p:sp>
        <p:nvSpPr>
          <p:cNvPr id="3" name="Объект 2"/>
          <p:cNvSpPr>
            <a:spLocks noGrp="1"/>
          </p:cNvSpPr>
          <p:nvPr>
            <p:ph idx="1"/>
          </p:nvPr>
        </p:nvSpPr>
        <p:spPr/>
        <p:txBody>
          <a:bodyPr/>
          <a:lstStyle/>
          <a:p>
            <a:endParaRPr lang="ru-RU" dirty="0"/>
          </a:p>
        </p:txBody>
      </p:sp>
      <p:pic>
        <p:nvPicPr>
          <p:cNvPr id="4" name="Рисунок 3"/>
          <p:cNvPicPr>
            <a:picLocks noChangeAspect="1"/>
          </p:cNvPicPr>
          <p:nvPr/>
        </p:nvPicPr>
        <p:blipFill>
          <a:blip r:embed="rId2"/>
          <a:stretch>
            <a:fillRect/>
          </a:stretch>
        </p:blipFill>
        <p:spPr>
          <a:xfrm>
            <a:off x="551905" y="1378131"/>
            <a:ext cx="3636000" cy="3462848"/>
          </a:xfrm>
          <a:prstGeom prst="rect">
            <a:avLst/>
          </a:prstGeom>
        </p:spPr>
      </p:pic>
      <p:sp>
        <p:nvSpPr>
          <p:cNvPr id="6" name="TextBox 5"/>
          <p:cNvSpPr txBox="1"/>
          <p:nvPr/>
        </p:nvSpPr>
        <p:spPr>
          <a:xfrm>
            <a:off x="427211" y="4840979"/>
            <a:ext cx="1540925" cy="369332"/>
          </a:xfrm>
          <a:prstGeom prst="rect">
            <a:avLst/>
          </a:prstGeom>
          <a:noFill/>
        </p:spPr>
        <p:txBody>
          <a:bodyPr wrap="square" rtlCol="0">
            <a:spAutoFit/>
          </a:bodyPr>
          <a:lstStyle/>
          <a:p>
            <a:r>
              <a:rPr lang="en-US" dirty="0" smtClean="0"/>
              <a:t>He has got a</a:t>
            </a:r>
            <a:endParaRPr lang="ru-RU" dirty="0"/>
          </a:p>
        </p:txBody>
      </p:sp>
      <p:sp>
        <p:nvSpPr>
          <p:cNvPr id="7" name="TextBox 6"/>
          <p:cNvSpPr txBox="1"/>
          <p:nvPr/>
        </p:nvSpPr>
        <p:spPr>
          <a:xfrm>
            <a:off x="1832156" y="4850487"/>
            <a:ext cx="722811" cy="375455"/>
          </a:xfrm>
          <a:prstGeom prst="rect">
            <a:avLst/>
          </a:prstGeom>
          <a:noFill/>
        </p:spPr>
        <p:txBody>
          <a:bodyPr wrap="square" rtlCol="0">
            <a:spAutoFit/>
          </a:bodyPr>
          <a:lstStyle/>
          <a:p>
            <a:r>
              <a:rPr lang="en-US" dirty="0" smtClean="0"/>
              <a:t>scar.</a:t>
            </a:r>
            <a:endParaRPr lang="ru-RU" dirty="0"/>
          </a:p>
        </p:txBody>
      </p:sp>
      <p:pic>
        <p:nvPicPr>
          <p:cNvPr id="8" name="Рисунок 7"/>
          <p:cNvPicPr>
            <a:picLocks noChangeAspect="1"/>
          </p:cNvPicPr>
          <p:nvPr/>
        </p:nvPicPr>
        <p:blipFill rotWithShape="1">
          <a:blip r:embed="rId3"/>
          <a:srcRect r="1720"/>
          <a:stretch/>
        </p:blipFill>
        <p:spPr>
          <a:xfrm>
            <a:off x="4348000" y="2312681"/>
            <a:ext cx="4536000" cy="3020031"/>
          </a:xfrm>
          <a:prstGeom prst="rect">
            <a:avLst/>
          </a:prstGeom>
        </p:spPr>
      </p:pic>
      <p:sp>
        <p:nvSpPr>
          <p:cNvPr id="9" name="TextBox 8"/>
          <p:cNvSpPr txBox="1"/>
          <p:nvPr/>
        </p:nvSpPr>
        <p:spPr>
          <a:xfrm>
            <a:off x="4348000" y="5447807"/>
            <a:ext cx="1389051" cy="369332"/>
          </a:xfrm>
          <a:prstGeom prst="rect">
            <a:avLst/>
          </a:prstGeom>
          <a:noFill/>
        </p:spPr>
        <p:txBody>
          <a:bodyPr wrap="square" rtlCol="0">
            <a:spAutoFit/>
          </a:bodyPr>
          <a:lstStyle/>
          <a:p>
            <a:r>
              <a:rPr lang="en-US" dirty="0" smtClean="0"/>
              <a:t>She has got</a:t>
            </a:r>
            <a:endParaRPr lang="ru-RU" dirty="0"/>
          </a:p>
        </p:txBody>
      </p:sp>
      <p:sp>
        <p:nvSpPr>
          <p:cNvPr id="10" name="TextBox 9"/>
          <p:cNvSpPr txBox="1"/>
          <p:nvPr/>
        </p:nvSpPr>
        <p:spPr>
          <a:xfrm>
            <a:off x="5636374" y="5447807"/>
            <a:ext cx="1295649" cy="369332"/>
          </a:xfrm>
          <a:prstGeom prst="rect">
            <a:avLst/>
          </a:prstGeom>
          <a:noFill/>
        </p:spPr>
        <p:txBody>
          <a:bodyPr wrap="square" rtlCol="0">
            <a:spAutoFit/>
          </a:bodyPr>
          <a:lstStyle/>
          <a:p>
            <a:r>
              <a:rPr lang="en-US" dirty="0" smtClean="0"/>
              <a:t>freckles.</a:t>
            </a:r>
            <a:endParaRPr lang="ru-RU" dirty="0"/>
          </a:p>
        </p:txBody>
      </p:sp>
      <p:pic>
        <p:nvPicPr>
          <p:cNvPr id="11" name="Рисунок 10"/>
          <p:cNvPicPr>
            <a:picLocks noChangeAspect="1"/>
          </p:cNvPicPr>
          <p:nvPr/>
        </p:nvPicPr>
        <p:blipFill>
          <a:blip r:embed="rId4"/>
          <a:stretch>
            <a:fillRect/>
          </a:stretch>
        </p:blipFill>
        <p:spPr>
          <a:xfrm>
            <a:off x="8559208" y="126589"/>
            <a:ext cx="3360291" cy="4068000"/>
          </a:xfrm>
          <a:prstGeom prst="rect">
            <a:avLst/>
          </a:prstGeom>
        </p:spPr>
      </p:pic>
      <p:sp>
        <p:nvSpPr>
          <p:cNvPr id="12" name="TextBox 11"/>
          <p:cNvSpPr txBox="1"/>
          <p:nvPr/>
        </p:nvSpPr>
        <p:spPr>
          <a:xfrm>
            <a:off x="9274002" y="4240112"/>
            <a:ext cx="854067" cy="369332"/>
          </a:xfrm>
          <a:prstGeom prst="rect">
            <a:avLst/>
          </a:prstGeom>
          <a:noFill/>
        </p:spPr>
        <p:txBody>
          <a:bodyPr wrap="square" rtlCol="0">
            <a:spAutoFit/>
          </a:bodyPr>
          <a:lstStyle/>
          <a:p>
            <a:r>
              <a:rPr lang="en-US" dirty="0" smtClean="0"/>
              <a:t>He is </a:t>
            </a:r>
            <a:endParaRPr lang="ru-RU" dirty="0"/>
          </a:p>
        </p:txBody>
      </p:sp>
      <p:sp>
        <p:nvSpPr>
          <p:cNvPr id="13" name="TextBox 12"/>
          <p:cNvSpPr txBox="1"/>
          <p:nvPr/>
        </p:nvSpPr>
        <p:spPr>
          <a:xfrm>
            <a:off x="9870246" y="4240112"/>
            <a:ext cx="719377" cy="369332"/>
          </a:xfrm>
          <a:prstGeom prst="rect">
            <a:avLst/>
          </a:prstGeom>
          <a:noFill/>
        </p:spPr>
        <p:txBody>
          <a:bodyPr wrap="square" rtlCol="0">
            <a:spAutoFit/>
          </a:bodyPr>
          <a:lstStyle/>
          <a:p>
            <a:r>
              <a:rPr lang="en-US" dirty="0" smtClean="0"/>
              <a:t>bald.</a:t>
            </a:r>
            <a:endParaRPr lang="ru-RU" dirty="0"/>
          </a:p>
        </p:txBody>
      </p:sp>
    </p:spTree>
    <p:extLst>
      <p:ext uri="{BB962C8B-B14F-4D97-AF65-F5344CB8AC3E}">
        <p14:creationId xmlns:p14="http://schemas.microsoft.com/office/powerpoint/2010/main" val="198925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6220" y="200450"/>
            <a:ext cx="8596668" cy="609006"/>
          </a:xfrm>
        </p:spPr>
        <p:txBody>
          <a:bodyPr>
            <a:normAutofit fontScale="90000"/>
          </a:bodyPr>
          <a:lstStyle/>
          <a:p>
            <a:r>
              <a:rPr lang="en-US" dirty="0" smtClean="0"/>
              <a:t>Describing a celebrity</a:t>
            </a:r>
            <a:endParaRPr lang="ru-RU" dirty="0"/>
          </a:p>
        </p:txBody>
      </p:sp>
      <p:pic>
        <p:nvPicPr>
          <p:cNvPr id="1026" name="Picture 2" descr="http://bantmag.com/news/wp-content/uploads/leonardo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4510" y="1218606"/>
            <a:ext cx="3078770" cy="2052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57349" y="1349829"/>
            <a:ext cx="1515291" cy="276999"/>
          </a:xfrm>
          <a:prstGeom prst="rect">
            <a:avLst/>
          </a:prstGeom>
          <a:noFill/>
        </p:spPr>
        <p:txBody>
          <a:bodyPr wrap="square" rtlCol="0">
            <a:spAutoFit/>
          </a:bodyPr>
          <a:lstStyle/>
          <a:p>
            <a:r>
              <a:rPr lang="en-US" sz="1200" dirty="0" smtClean="0"/>
              <a:t>Leonardo Di </a:t>
            </a:r>
            <a:r>
              <a:rPr lang="en-US" sz="1200" dirty="0" err="1"/>
              <a:t>C</a:t>
            </a:r>
            <a:r>
              <a:rPr lang="en-US" sz="1200" dirty="0" err="1" smtClean="0"/>
              <a:t>aprio</a:t>
            </a:r>
            <a:endParaRPr lang="ru-RU" sz="1200" dirty="0"/>
          </a:p>
        </p:txBody>
      </p:sp>
      <p:pic>
        <p:nvPicPr>
          <p:cNvPr id="1028" name="Picture 4" descr="http://cdni.condenast.co.uk/592x888/a_c/bpitt1_gl_25oct12_rexfeatures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976" y="300606"/>
            <a:ext cx="2591999" cy="388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527248" y="301779"/>
            <a:ext cx="1084239" cy="307777"/>
          </a:xfrm>
          <a:prstGeom prst="rect">
            <a:avLst/>
          </a:prstGeom>
          <a:noFill/>
        </p:spPr>
        <p:txBody>
          <a:bodyPr wrap="square" rtlCol="0">
            <a:spAutoFit/>
          </a:bodyPr>
          <a:lstStyle/>
          <a:p>
            <a:r>
              <a:rPr lang="en-US" sz="1400" dirty="0" smtClean="0">
                <a:solidFill>
                  <a:srgbClr val="92D050"/>
                </a:solidFill>
              </a:rPr>
              <a:t>Brad Pitt</a:t>
            </a:r>
            <a:endParaRPr lang="ru-RU" sz="1400" dirty="0">
              <a:solidFill>
                <a:srgbClr val="92D050"/>
              </a:solidFill>
            </a:endParaRPr>
          </a:p>
        </p:txBody>
      </p:sp>
      <p:pic>
        <p:nvPicPr>
          <p:cNvPr id="1030" name="Picture 6" descr="http://fotohood.ru/images/310441_elizaveta-boyarskaya-shra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0935" y="190000"/>
            <a:ext cx="3893909" cy="302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488151" y="190000"/>
            <a:ext cx="1266693" cy="276999"/>
          </a:xfrm>
          <a:prstGeom prst="rect">
            <a:avLst/>
          </a:prstGeom>
          <a:noFill/>
        </p:spPr>
        <p:txBody>
          <a:bodyPr wrap="none" rtlCol="0">
            <a:spAutoFit/>
          </a:bodyPr>
          <a:lstStyle/>
          <a:p>
            <a:r>
              <a:rPr lang="en-US" sz="1200" dirty="0" smtClean="0"/>
              <a:t>Liza </a:t>
            </a:r>
            <a:r>
              <a:rPr lang="en-US" sz="1200" dirty="0" err="1" smtClean="0"/>
              <a:t>Boyarskaya</a:t>
            </a:r>
            <a:endParaRPr lang="ru-RU" sz="1200" dirty="0"/>
          </a:p>
        </p:txBody>
      </p:sp>
      <p:pic>
        <p:nvPicPr>
          <p:cNvPr id="1032" name="Picture 8" descr="http://img.1tvrus.com/2015-08-03/fmt_85_24_1438763390lindsivdetstve.jpg"/>
          <p:cNvPicPr>
            <a:picLocks noChangeAspect="1" noChangeArrowheads="1"/>
          </p:cNvPicPr>
          <p:nvPr/>
        </p:nvPicPr>
        <p:blipFill rotWithShape="1">
          <a:blip r:embed="rId5">
            <a:extLst>
              <a:ext uri="{28A0092B-C50C-407E-A947-70E740481C1C}">
                <a14:useLocalDpi xmlns:a14="http://schemas.microsoft.com/office/drawing/2010/main" val="0"/>
              </a:ext>
            </a:extLst>
          </a:blip>
          <a:srcRect l="12673" r="12755"/>
          <a:stretch/>
        </p:blipFill>
        <p:spPr bwMode="auto">
          <a:xfrm>
            <a:off x="7593359" y="3783433"/>
            <a:ext cx="3961217" cy="298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647122" y="3783433"/>
            <a:ext cx="1148071" cy="276999"/>
          </a:xfrm>
          <a:prstGeom prst="rect">
            <a:avLst/>
          </a:prstGeom>
          <a:noFill/>
        </p:spPr>
        <p:txBody>
          <a:bodyPr wrap="none" rtlCol="0">
            <a:spAutoFit/>
          </a:bodyPr>
          <a:lstStyle/>
          <a:p>
            <a:r>
              <a:rPr lang="en-US" sz="1200" dirty="0">
                <a:solidFill>
                  <a:srgbClr val="FFFF00"/>
                </a:solidFill>
              </a:rPr>
              <a:t>Lindsay </a:t>
            </a:r>
            <a:r>
              <a:rPr lang="en-US" sz="1200" dirty="0" err="1">
                <a:solidFill>
                  <a:srgbClr val="FFFF00"/>
                </a:solidFill>
              </a:rPr>
              <a:t>Lohan</a:t>
            </a:r>
            <a:endParaRPr lang="ru-RU" sz="1200" dirty="0">
              <a:solidFill>
                <a:srgbClr val="FFFF00"/>
              </a:solidFill>
            </a:endParaRPr>
          </a:p>
        </p:txBody>
      </p:sp>
      <p:pic>
        <p:nvPicPr>
          <p:cNvPr id="1034" name="Picture 10" descr="http://helpster.ru/pic/dress-room/pic/51078/com/1200891.jpg"/>
          <p:cNvPicPr>
            <a:picLocks noChangeAspect="1" noChangeArrowheads="1"/>
          </p:cNvPicPr>
          <p:nvPr/>
        </p:nvPicPr>
        <p:blipFill rotWithShape="1">
          <a:blip r:embed="rId6">
            <a:extLst>
              <a:ext uri="{28A0092B-C50C-407E-A947-70E740481C1C}">
                <a14:useLocalDpi xmlns:a14="http://schemas.microsoft.com/office/drawing/2010/main" val="0"/>
              </a:ext>
            </a:extLst>
          </a:blip>
          <a:srcRect b="5071"/>
          <a:stretch/>
        </p:blipFill>
        <p:spPr bwMode="auto">
          <a:xfrm>
            <a:off x="787992" y="3442137"/>
            <a:ext cx="2907430" cy="3312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387224" y="3506434"/>
            <a:ext cx="1192955" cy="276999"/>
          </a:xfrm>
          <a:prstGeom prst="rect">
            <a:avLst/>
          </a:prstGeom>
          <a:noFill/>
        </p:spPr>
        <p:txBody>
          <a:bodyPr wrap="none" rtlCol="0">
            <a:spAutoFit/>
          </a:bodyPr>
          <a:lstStyle/>
          <a:p>
            <a:r>
              <a:rPr lang="en-US" sz="1200" dirty="0" err="1" smtClean="0">
                <a:solidFill>
                  <a:srgbClr val="FFFF00"/>
                </a:solidFill>
              </a:rPr>
              <a:t>Dmitriy</a:t>
            </a:r>
            <a:r>
              <a:rPr lang="en-US" sz="1200" dirty="0" smtClean="0">
                <a:solidFill>
                  <a:srgbClr val="FFFF00"/>
                </a:solidFill>
              </a:rPr>
              <a:t> </a:t>
            </a:r>
            <a:r>
              <a:rPr lang="en-US" sz="1200" dirty="0" err="1" smtClean="0">
                <a:solidFill>
                  <a:srgbClr val="FFFF00"/>
                </a:solidFill>
              </a:rPr>
              <a:t>Nagiev</a:t>
            </a:r>
            <a:endParaRPr lang="ru-RU" sz="1200" dirty="0">
              <a:solidFill>
                <a:srgbClr val="FFFF00"/>
              </a:solidFill>
            </a:endParaRPr>
          </a:p>
        </p:txBody>
      </p:sp>
      <p:sp>
        <p:nvSpPr>
          <p:cNvPr id="15" name="Прямоугольник с двумя скругленными противолежащими углами 14"/>
          <p:cNvSpPr/>
          <p:nvPr/>
        </p:nvSpPr>
        <p:spPr>
          <a:xfrm>
            <a:off x="4035849" y="4060432"/>
            <a:ext cx="3204127" cy="269171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Is it a man or a </a:t>
            </a:r>
            <a:r>
              <a:rPr lang="en-US" sz="2000" dirty="0" smtClean="0"/>
              <a:t>woman? - It’s </a:t>
            </a:r>
            <a:r>
              <a:rPr lang="en-US" sz="2000" dirty="0"/>
              <a:t>a </a:t>
            </a:r>
            <a:r>
              <a:rPr lang="en-US" sz="2000" dirty="0" smtClean="0"/>
              <a:t>… .</a:t>
            </a:r>
            <a:endParaRPr lang="en-US" sz="2000" dirty="0"/>
          </a:p>
          <a:p>
            <a:pPr algn="ctr"/>
            <a:r>
              <a:rPr lang="en-US" sz="2000" dirty="0" smtClean="0"/>
              <a:t>Is </a:t>
            </a:r>
            <a:r>
              <a:rPr lang="en-US" sz="2000" dirty="0"/>
              <a:t>he </a:t>
            </a:r>
            <a:r>
              <a:rPr lang="en-US" sz="2000" dirty="0" smtClean="0"/>
              <a:t>tall? - Yes</a:t>
            </a:r>
            <a:r>
              <a:rPr lang="en-US" sz="2000" dirty="0"/>
              <a:t>, he is.</a:t>
            </a:r>
          </a:p>
          <a:p>
            <a:pPr algn="ctr"/>
            <a:r>
              <a:rPr lang="en-US" sz="2000" dirty="0" smtClean="0"/>
              <a:t>Has </a:t>
            </a:r>
            <a:r>
              <a:rPr lang="en-US" sz="2000" dirty="0"/>
              <a:t>he got dark </a:t>
            </a:r>
            <a:r>
              <a:rPr lang="en-US" sz="2000" dirty="0" smtClean="0"/>
              <a:t>hair? </a:t>
            </a:r>
            <a:r>
              <a:rPr lang="en-US" sz="2000" dirty="0" smtClean="0"/>
              <a:t>– Yes, he has/No</a:t>
            </a:r>
            <a:r>
              <a:rPr lang="en-US" sz="2000" dirty="0"/>
              <a:t>, he hasn’t.</a:t>
            </a:r>
          </a:p>
          <a:p>
            <a:pPr algn="ctr"/>
            <a:r>
              <a:rPr lang="en-US" sz="2000" dirty="0" smtClean="0"/>
              <a:t>Has </a:t>
            </a:r>
            <a:r>
              <a:rPr lang="en-US" sz="2000" dirty="0"/>
              <a:t>he got red </a:t>
            </a:r>
            <a:r>
              <a:rPr lang="en-US" sz="2000" dirty="0" smtClean="0"/>
              <a:t>hair? - Yes</a:t>
            </a:r>
            <a:r>
              <a:rPr lang="en-US" sz="2000" dirty="0" smtClean="0"/>
              <a:t>.</a:t>
            </a:r>
            <a:endParaRPr lang="en-US" sz="2000" dirty="0"/>
          </a:p>
        </p:txBody>
      </p:sp>
    </p:spTree>
    <p:extLst>
      <p:ext uri="{BB962C8B-B14F-4D97-AF65-F5344CB8AC3E}">
        <p14:creationId xmlns:p14="http://schemas.microsoft.com/office/powerpoint/2010/main" val="2881113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Let’s relax!</a:t>
            </a:r>
            <a:endParaRPr lang="ru-RU" dirty="0"/>
          </a:p>
        </p:txBody>
      </p:sp>
      <p:pic>
        <p:nvPicPr>
          <p:cNvPr id="4" name="Твоя атмосфера. Релакс, музыка, кальяны. Звуки природы - Ручей (Музыка для Релаксации)">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670868" y="5476467"/>
            <a:ext cx="609600" cy="609600"/>
          </a:xfrm>
        </p:spPr>
      </p:pic>
    </p:spTree>
    <p:extLst>
      <p:ext uri="{BB962C8B-B14F-4D97-AF65-F5344CB8AC3E}">
        <p14:creationId xmlns:p14="http://schemas.microsoft.com/office/powerpoint/2010/main" val="18056888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1053737"/>
          </a:xfrm>
        </p:spPr>
        <p:txBody>
          <a:bodyPr>
            <a:normAutofit/>
          </a:bodyPr>
          <a:lstStyle/>
          <a:p>
            <a:pPr algn="ctr"/>
            <a:r>
              <a:rPr lang="en-US" dirty="0" smtClean="0"/>
              <a:t>The person I admire</a:t>
            </a:r>
            <a:endParaRPr lang="ru-RU" dirty="0"/>
          </a:p>
        </p:txBody>
      </p:sp>
      <p:sp>
        <p:nvSpPr>
          <p:cNvPr id="3" name="Объект 2"/>
          <p:cNvSpPr>
            <a:spLocks noGrp="1"/>
          </p:cNvSpPr>
          <p:nvPr>
            <p:ph idx="1"/>
          </p:nvPr>
        </p:nvSpPr>
        <p:spPr>
          <a:xfrm>
            <a:off x="435429" y="1776548"/>
            <a:ext cx="8838573" cy="4807132"/>
          </a:xfrm>
        </p:spPr>
        <p:txBody>
          <a:bodyPr>
            <a:noAutofit/>
          </a:bodyPr>
          <a:lstStyle/>
          <a:p>
            <a:pPr>
              <a:lnSpc>
                <a:spcPct val="107000"/>
              </a:lnSpc>
              <a:buFont typeface="+mj-lt"/>
              <a:buAutoNum type="alphaUcPeriod"/>
            </a:pPr>
            <a:r>
              <a:rPr lang="en-US"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Some </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years later, she worked hard to develop her career because she wanted to achieve success. Moreover, in 2014 she carried the Olympic flag during the Winter Games in Sochi</a:t>
            </a:r>
            <a:r>
              <a:rPr lang="en-US"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buFont typeface="+mj-lt"/>
              <a:buAutoNum type="alphaUcPeriod"/>
            </a:pPr>
            <a:r>
              <a:rPr lang="en-US"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 </a:t>
            </a: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reason I admire her is because she is one of the most talented actresses and she never gives up on life. When I think of her, I know that it is possible to achieve everything when you work hard</a:t>
            </a:r>
            <a:r>
              <a:rPr lang="en-US"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Font typeface="+mj-lt"/>
              <a:buAutoNum type="alphaUcPeriod"/>
            </a:pPr>
            <a:r>
              <a:rPr lang="en-US" dirty="0">
                <a:solidFill>
                  <a:schemeClr val="tx1"/>
                </a:solidFill>
                <a:latin typeface="Times New Roman" panose="02020603050405020304" pitchFamily="18" charset="0"/>
                <a:ea typeface="Calibri" panose="020F0502020204030204" pitchFamily="34" charset="0"/>
              </a:rPr>
              <a:t>The person I admire the most is an actress </a:t>
            </a:r>
            <a:r>
              <a:rPr lang="en-US" dirty="0" err="1">
                <a:solidFill>
                  <a:schemeClr val="tx1"/>
                </a:solidFill>
                <a:latin typeface="Times New Roman" panose="02020603050405020304" pitchFamily="18" charset="0"/>
                <a:ea typeface="Calibri" panose="020F0502020204030204" pitchFamily="34" charset="0"/>
              </a:rPr>
              <a:t>Chulpan</a:t>
            </a:r>
            <a:r>
              <a:rPr lang="en-US" dirty="0">
                <a:solidFill>
                  <a:schemeClr val="tx1"/>
                </a:solidFill>
                <a:latin typeface="Times New Roman" panose="02020603050405020304" pitchFamily="18" charset="0"/>
                <a:ea typeface="Calibri" panose="020F0502020204030204" pitchFamily="34" charset="0"/>
              </a:rPr>
              <a:t> </a:t>
            </a:r>
            <a:r>
              <a:rPr lang="en-US" dirty="0" err="1">
                <a:solidFill>
                  <a:schemeClr val="tx1"/>
                </a:solidFill>
                <a:latin typeface="Times New Roman" panose="02020603050405020304" pitchFamily="18" charset="0"/>
                <a:ea typeface="Calibri" panose="020F0502020204030204" pitchFamily="34" charset="0"/>
              </a:rPr>
              <a:t>Khamatova</a:t>
            </a:r>
            <a:r>
              <a:rPr lang="en-US" dirty="0">
                <a:solidFill>
                  <a:schemeClr val="tx1"/>
                </a:solidFill>
                <a:latin typeface="Times New Roman" panose="02020603050405020304" pitchFamily="18" charset="0"/>
                <a:ea typeface="Calibri" panose="020F0502020204030204" pitchFamily="34" charset="0"/>
              </a:rPr>
              <a:t>. Her name means the Morning Star in Tatar language. She was born on 1</a:t>
            </a:r>
            <a:r>
              <a:rPr lang="en-US" baseline="30000" dirty="0">
                <a:solidFill>
                  <a:schemeClr val="tx1"/>
                </a:solidFill>
                <a:latin typeface="Times New Roman" panose="02020603050405020304" pitchFamily="18" charset="0"/>
                <a:ea typeface="Calibri" panose="020F0502020204030204" pitchFamily="34" charset="0"/>
              </a:rPr>
              <a:t>st</a:t>
            </a:r>
            <a:r>
              <a:rPr lang="en-US" dirty="0">
                <a:solidFill>
                  <a:schemeClr val="tx1"/>
                </a:solidFill>
                <a:latin typeface="Times New Roman" panose="02020603050405020304" pitchFamily="18" charset="0"/>
                <a:ea typeface="Calibri" panose="020F0502020204030204" pitchFamily="34" charset="0"/>
              </a:rPr>
              <a:t> October, 1975, in Kazan. </a:t>
            </a:r>
            <a:r>
              <a:rPr lang="en-US" dirty="0" smtClean="0">
                <a:solidFill>
                  <a:schemeClr val="tx1"/>
                </a:solidFill>
                <a:latin typeface="Times New Roman" panose="02020603050405020304" pitchFamily="18" charset="0"/>
                <a:ea typeface="Calibri" panose="020F0502020204030204" pitchFamily="34" charset="0"/>
              </a:rPr>
              <a:t>She is tall and slim with dark brown hair and brown eyes. She </a:t>
            </a:r>
            <a:r>
              <a:rPr lang="en-US" dirty="0">
                <a:solidFill>
                  <a:schemeClr val="tx1"/>
                </a:solidFill>
                <a:latin typeface="Times New Roman" panose="02020603050405020304" pitchFamily="18" charset="0"/>
                <a:ea typeface="Calibri" panose="020F0502020204030204" pitchFamily="34" charset="0"/>
              </a:rPr>
              <a:t>is famous for awarding the State Prize by the Russian president Vladimir Putin for her achievements in acting and her work in the charity organization “Gift of Life”. </a:t>
            </a:r>
            <a:endParaRPr lang="en-US" dirty="0" smtClean="0">
              <a:solidFill>
                <a:schemeClr val="tx1"/>
              </a:solidFill>
              <a:latin typeface="Times New Roman" panose="02020603050405020304" pitchFamily="18" charset="0"/>
              <a:ea typeface="Calibri" panose="020F0502020204030204" pitchFamily="34" charset="0"/>
            </a:endParaRPr>
          </a:p>
          <a:p>
            <a:pPr>
              <a:lnSpc>
                <a:spcPct val="107000"/>
              </a:lnSpc>
              <a:buFont typeface="+mj-lt"/>
              <a:buAutoNum type="alphaUcPeriod"/>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She studied at business school of Kazan University, but became bored and decided to change her career and entered the Kazan School of Theatre. Despite all the troubles, she finished her studies, got married. Then she started her career achievements at acting and starring as a successful and creative actress</a:t>
            </a:r>
            <a:r>
              <a:rPr lang="en-US"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с двумя усеченными противолежащими углами 3"/>
          <p:cNvSpPr/>
          <p:nvPr/>
        </p:nvSpPr>
        <p:spPr>
          <a:xfrm>
            <a:off x="9353007" y="191589"/>
            <a:ext cx="2595154" cy="3675017"/>
          </a:xfrm>
          <a:prstGeom prst="snip2Diag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b="1" dirty="0" smtClean="0">
                <a:ln w="6600">
                  <a:solidFill>
                    <a:schemeClr val="accent2"/>
                  </a:solidFill>
                  <a:prstDash val="solid"/>
                </a:ln>
                <a:solidFill>
                  <a:srgbClr val="FFFFFF"/>
                </a:solidFill>
                <a:effectLst>
                  <a:outerShdw dist="38100" dir="2700000" algn="tl" rotWithShape="0">
                    <a:schemeClr val="accent2"/>
                  </a:outerShdw>
                </a:effectLst>
              </a:rPr>
              <a:t>Plan:</a:t>
            </a:r>
          </a:p>
          <a:p>
            <a:r>
              <a:rPr lang="en-US" b="1" dirty="0" smtClean="0">
                <a:ln w="6600">
                  <a:solidFill>
                    <a:schemeClr val="accent2"/>
                  </a:solidFill>
                  <a:prstDash val="solid"/>
                </a:ln>
                <a:solidFill>
                  <a:srgbClr val="FFFFFF"/>
                </a:solidFill>
                <a:effectLst>
                  <a:outerShdw dist="38100" dir="2700000" algn="tl" rotWithShape="0">
                    <a:schemeClr val="accent2"/>
                  </a:outerShdw>
                </a:effectLst>
              </a:rPr>
              <a:t>1) Introduction (name, date, place of birth, profession)</a:t>
            </a:r>
          </a:p>
          <a:p>
            <a:r>
              <a:rPr lang="en-US" b="1" dirty="0" smtClean="0">
                <a:ln w="6600">
                  <a:solidFill>
                    <a:schemeClr val="accent2"/>
                  </a:solidFill>
                  <a:prstDash val="solid"/>
                </a:ln>
                <a:solidFill>
                  <a:srgbClr val="FFFFFF"/>
                </a:solidFill>
                <a:effectLst>
                  <a:outerShdw dist="38100" dir="2700000" algn="tl" rotWithShape="0">
                    <a:schemeClr val="accent2"/>
                  </a:outerShdw>
                </a:effectLst>
              </a:rPr>
              <a:t>2) </a:t>
            </a:r>
            <a:r>
              <a:rPr lang="en-US" b="1" dirty="0">
                <a:ln w="6600">
                  <a:solidFill>
                    <a:schemeClr val="accent2"/>
                  </a:solidFill>
                  <a:prstDash val="solid"/>
                </a:ln>
                <a:solidFill>
                  <a:srgbClr val="FFFFFF"/>
                </a:solidFill>
                <a:effectLst>
                  <a:outerShdw dist="38100" dir="2700000" algn="tl" rotWithShape="0">
                    <a:schemeClr val="accent2"/>
                  </a:outerShdw>
                </a:effectLst>
              </a:rPr>
              <a:t>Main </a:t>
            </a:r>
            <a:r>
              <a:rPr lang="en-US" b="1" dirty="0" smtClean="0">
                <a:ln w="6600">
                  <a:solidFill>
                    <a:schemeClr val="accent2"/>
                  </a:solidFill>
                  <a:prstDash val="solid"/>
                </a:ln>
                <a:solidFill>
                  <a:srgbClr val="FFFFFF"/>
                </a:solidFill>
                <a:effectLst>
                  <a:outerShdw dist="38100" dir="2700000" algn="tl" rotWithShape="0">
                    <a:schemeClr val="accent2"/>
                  </a:outerShdw>
                </a:effectLst>
              </a:rPr>
              <a:t>body (early years) </a:t>
            </a:r>
          </a:p>
          <a:p>
            <a:r>
              <a:rPr lang="en-US" b="1" dirty="0" smtClean="0">
                <a:ln w="6600">
                  <a:solidFill>
                    <a:schemeClr val="accent2"/>
                  </a:solidFill>
                  <a:prstDash val="solid"/>
                </a:ln>
                <a:solidFill>
                  <a:srgbClr val="FFFFFF"/>
                </a:solidFill>
                <a:effectLst>
                  <a:outerShdw dist="38100" dir="2700000" algn="tl" rotWithShape="0">
                    <a:schemeClr val="accent2"/>
                  </a:outerShdw>
                </a:effectLst>
              </a:rPr>
              <a:t>3) </a:t>
            </a:r>
            <a:r>
              <a:rPr lang="en-US" b="1" dirty="0">
                <a:ln w="6600">
                  <a:solidFill>
                    <a:schemeClr val="accent2"/>
                  </a:solidFill>
                  <a:prstDash val="solid"/>
                </a:ln>
                <a:solidFill>
                  <a:srgbClr val="FFFFFF"/>
                </a:solidFill>
                <a:effectLst>
                  <a:outerShdw dist="38100" dir="2700000" algn="tl" rotWithShape="0">
                    <a:schemeClr val="accent2"/>
                  </a:outerShdw>
                </a:effectLst>
              </a:rPr>
              <a:t>Main </a:t>
            </a:r>
            <a:r>
              <a:rPr lang="en-US" b="1" dirty="0" smtClean="0">
                <a:ln w="6600">
                  <a:solidFill>
                    <a:schemeClr val="accent2"/>
                  </a:solidFill>
                  <a:prstDash val="solid"/>
                </a:ln>
                <a:solidFill>
                  <a:srgbClr val="FFFFFF"/>
                </a:solidFill>
                <a:effectLst>
                  <a:outerShdw dist="38100" dir="2700000" algn="tl" rotWithShape="0">
                    <a:schemeClr val="accent2"/>
                  </a:outerShdw>
                </a:effectLst>
              </a:rPr>
              <a:t>body (later years)</a:t>
            </a:r>
          </a:p>
          <a:p>
            <a:r>
              <a:rPr lang="en-US" b="1" dirty="0" smtClean="0">
                <a:ln w="6600">
                  <a:solidFill>
                    <a:schemeClr val="accent2"/>
                  </a:solidFill>
                  <a:prstDash val="solid"/>
                </a:ln>
                <a:solidFill>
                  <a:srgbClr val="FFFFFF"/>
                </a:solidFill>
                <a:effectLst>
                  <a:outerShdw dist="38100" dir="2700000" algn="tl" rotWithShape="0">
                    <a:schemeClr val="accent2"/>
                  </a:outerShdw>
                </a:effectLst>
              </a:rPr>
              <a:t>4) Conclusion (the reason you admire him\her)</a:t>
            </a:r>
            <a:endParaRPr lang="ru-RU"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57404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Answer the following questions and describe your friend, family member or celebrity you admire most</a:t>
            </a:r>
            <a:endParaRPr lang="ru-RU" dirty="0"/>
          </a:p>
        </p:txBody>
      </p:sp>
      <p:sp>
        <p:nvSpPr>
          <p:cNvPr id="3" name="Объект 2"/>
          <p:cNvSpPr>
            <a:spLocks noGrp="1"/>
          </p:cNvSpPr>
          <p:nvPr>
            <p:ph idx="1"/>
          </p:nvPr>
        </p:nvSpPr>
        <p:spPr/>
        <p:txBody>
          <a:bodyPr/>
          <a:lstStyle/>
          <a:p>
            <a:pPr lvl="0">
              <a:lnSpc>
                <a:spcPct val="107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What’s he/she like? – </a:t>
            </a:r>
            <a:r>
              <a:rPr lang="en-US" dirty="0" err="1">
                <a:latin typeface="Times New Roman" panose="02020603050405020304" pitchFamily="18" charset="0"/>
                <a:ea typeface="Calibri" panose="020F0502020204030204" pitchFamily="34" charset="0"/>
                <a:cs typeface="Times New Roman" panose="02020603050405020304" pitchFamily="18" charset="0"/>
              </a:rPr>
              <a:t>He/She</a:t>
            </a:r>
            <a:r>
              <a:rPr lang="en-US" dirty="0">
                <a:latin typeface="Times New Roman" panose="02020603050405020304" pitchFamily="18" charset="0"/>
                <a:ea typeface="Calibri" panose="020F0502020204030204" pitchFamily="34" charset="0"/>
                <a:cs typeface="Times New Roman" panose="02020603050405020304" pitchFamily="18" charset="0"/>
              </a:rPr>
              <a:t> is determined, imaginative, creative, sociable, daring, artistic, patient, daring, brave, ingenious.</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What does he/she look like? -  </a:t>
            </a:r>
            <a:r>
              <a:rPr lang="en-US" dirty="0" err="1">
                <a:latin typeface="Times New Roman" panose="02020603050405020304" pitchFamily="18" charset="0"/>
                <a:ea typeface="Calibri" panose="020F0502020204030204" pitchFamily="34" charset="0"/>
                <a:cs typeface="Times New Roman" panose="02020603050405020304" pitchFamily="18" charset="0"/>
              </a:rPr>
              <a:t>He/She</a:t>
            </a:r>
            <a:r>
              <a:rPr lang="en-US" dirty="0">
                <a:latin typeface="Times New Roman" panose="02020603050405020304" pitchFamily="18" charset="0"/>
                <a:ea typeface="Calibri" panose="020F0502020204030204" pitchFamily="34" charset="0"/>
                <a:cs typeface="Times New Roman" panose="02020603050405020304" pitchFamily="18" charset="0"/>
              </a:rPr>
              <a:t> is … . </a:t>
            </a:r>
            <a:r>
              <a:rPr lang="en-US" dirty="0" err="1">
                <a:latin typeface="Times New Roman" panose="02020603050405020304" pitchFamily="18" charset="0"/>
                <a:ea typeface="Calibri" panose="020F0502020204030204" pitchFamily="34" charset="0"/>
                <a:cs typeface="Times New Roman" panose="02020603050405020304" pitchFamily="18" charset="0"/>
              </a:rPr>
              <a:t>He/She</a:t>
            </a:r>
            <a:r>
              <a:rPr lang="en-US" dirty="0">
                <a:latin typeface="Times New Roman" panose="02020603050405020304" pitchFamily="18" charset="0"/>
                <a:ea typeface="Calibri" panose="020F0502020204030204" pitchFamily="34" charset="0"/>
                <a:cs typeface="Times New Roman" panose="02020603050405020304" pitchFamily="18" charset="0"/>
              </a:rPr>
              <a:t> has </a:t>
            </a:r>
            <a:r>
              <a:rPr lang="en-US" dirty="0" smtClean="0">
                <a:latin typeface="Times New Roman" panose="02020603050405020304" pitchFamily="18" charset="0"/>
                <a:ea typeface="Calibri" panose="020F0502020204030204" pitchFamily="34" charset="0"/>
                <a:cs typeface="Times New Roman" panose="02020603050405020304" pitchFamily="18" charset="0"/>
              </a:rPr>
              <a:t>got </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What is his/her </a:t>
            </a:r>
            <a:r>
              <a:rPr lang="en-US" dirty="0" err="1">
                <a:latin typeface="Times New Roman" panose="02020603050405020304" pitchFamily="18" charset="0"/>
                <a:ea typeface="Calibri" panose="020F0502020204030204" pitchFamily="34" charset="0"/>
                <a:cs typeface="Times New Roman" panose="02020603050405020304" pitchFamily="18" charset="0"/>
              </a:rPr>
              <a:t>favourite</a:t>
            </a:r>
            <a:r>
              <a:rPr lang="en-US" dirty="0">
                <a:latin typeface="Times New Roman" panose="02020603050405020304" pitchFamily="18" charset="0"/>
                <a:ea typeface="Calibri" panose="020F0502020204030204" pitchFamily="34" charset="0"/>
                <a:cs typeface="Times New Roman" panose="02020603050405020304" pitchFamily="18" charset="0"/>
              </a:rPr>
              <a:t> hobby? – His\Her </a:t>
            </a:r>
            <a:r>
              <a:rPr lang="en-US" dirty="0" err="1">
                <a:latin typeface="Times New Roman" panose="02020603050405020304" pitchFamily="18" charset="0"/>
                <a:ea typeface="Calibri" panose="020F0502020204030204" pitchFamily="34" charset="0"/>
                <a:cs typeface="Times New Roman" panose="02020603050405020304" pitchFamily="18" charset="0"/>
              </a:rPr>
              <a:t>favourite</a:t>
            </a:r>
            <a:r>
              <a:rPr lang="en-US" dirty="0">
                <a:latin typeface="Times New Roman" panose="02020603050405020304" pitchFamily="18" charset="0"/>
                <a:ea typeface="Calibri" panose="020F0502020204030204" pitchFamily="34" charset="0"/>
                <a:cs typeface="Times New Roman" panose="02020603050405020304" pitchFamily="18" charset="0"/>
              </a:rPr>
              <a:t> hobby is travelling. His\Her </a:t>
            </a:r>
            <a:r>
              <a:rPr lang="en-US" dirty="0" err="1">
                <a:latin typeface="Times New Roman" panose="02020603050405020304" pitchFamily="18" charset="0"/>
                <a:ea typeface="Calibri" panose="020F0502020204030204" pitchFamily="34" charset="0"/>
                <a:cs typeface="Times New Roman" panose="02020603050405020304" pitchFamily="18" charset="0"/>
              </a:rPr>
              <a:t>favourite</a:t>
            </a:r>
            <a:r>
              <a:rPr lang="en-US" dirty="0">
                <a:latin typeface="Times New Roman" panose="02020603050405020304" pitchFamily="18" charset="0"/>
                <a:ea typeface="Calibri" panose="020F0502020204030204" pitchFamily="34" charset="0"/>
                <a:cs typeface="Times New Roman" panose="02020603050405020304" pitchFamily="18" charset="0"/>
              </a:rPr>
              <a:t> hobbies are dancing, playing board games, singing, writing stories and songs, painting and photography.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Is it rewarding? Why? – Yes, it is rewarding because …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What does he\she do for a living? – He\She is an actor, an actress, a designer, a singer, a writer, a composer, a photographer, a musician.</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What is he\she famous for? – He\She is famous for … .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493718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Personal profile </a:t>
            </a:r>
            <a:endParaRPr lang="ru-RU" dirty="0"/>
          </a:p>
        </p:txBody>
      </p:sp>
      <p:sp>
        <p:nvSpPr>
          <p:cNvPr id="3" name="Объект 2"/>
          <p:cNvSpPr>
            <a:spLocks noGrp="1"/>
          </p:cNvSpPr>
          <p:nvPr>
            <p:ph idx="1"/>
          </p:nvPr>
        </p:nvSpPr>
        <p:spPr>
          <a:xfrm>
            <a:off x="2192626" y="1930400"/>
            <a:ext cx="5340288" cy="3825966"/>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smtClean="0"/>
              <a:t>Name: ___________________</a:t>
            </a:r>
          </a:p>
          <a:p>
            <a:r>
              <a:rPr lang="en-US" sz="2800" dirty="0" smtClean="0"/>
              <a:t>Date of birth:______________</a:t>
            </a:r>
          </a:p>
          <a:p>
            <a:r>
              <a:rPr lang="en-US" sz="2800" dirty="0" smtClean="0"/>
              <a:t>Hometown:________________</a:t>
            </a:r>
          </a:p>
          <a:p>
            <a:r>
              <a:rPr lang="en-US" sz="2800" dirty="0" smtClean="0"/>
              <a:t>Relatives:_________________</a:t>
            </a:r>
          </a:p>
          <a:p>
            <a:r>
              <a:rPr lang="en-US" sz="2800" dirty="0" smtClean="0"/>
              <a:t>Appearance:_______________</a:t>
            </a:r>
          </a:p>
          <a:p>
            <a:r>
              <a:rPr lang="en-US" sz="2800" dirty="0" smtClean="0"/>
              <a:t>Qualities:_________________</a:t>
            </a:r>
          </a:p>
          <a:p>
            <a:r>
              <a:rPr lang="en-US" sz="2800" dirty="0" smtClean="0"/>
              <a:t>Interests: _________________</a:t>
            </a:r>
          </a:p>
        </p:txBody>
      </p:sp>
    </p:spTree>
    <p:extLst>
      <p:ext uri="{BB962C8B-B14F-4D97-AF65-F5344CB8AC3E}">
        <p14:creationId xmlns:p14="http://schemas.microsoft.com/office/powerpoint/2010/main" val="3502649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a:bodyPr>
          <a:lstStyle/>
          <a:p>
            <a:pPr marL="0" indent="0" algn="ctr">
              <a:buNone/>
            </a:pPr>
            <a:r>
              <a:rPr lang="en-US" sz="4400" dirty="0" smtClean="0"/>
              <a:t>Well done!</a:t>
            </a:r>
          </a:p>
          <a:p>
            <a:pPr marL="0" indent="0" algn="ctr">
              <a:buNone/>
            </a:pPr>
            <a:r>
              <a:rPr lang="en-US" sz="4400" dirty="0" smtClean="0"/>
              <a:t>I am sure your work deserves an excellent mark!</a:t>
            </a:r>
          </a:p>
          <a:p>
            <a:pPr marL="0" indent="0" algn="ctr">
              <a:buNone/>
            </a:pPr>
            <a:r>
              <a:rPr lang="en-US" sz="4400" dirty="0" smtClean="0"/>
              <a:t>Thank you!</a:t>
            </a:r>
            <a:endParaRPr lang="ru-RU" sz="4400" dirty="0"/>
          </a:p>
        </p:txBody>
      </p:sp>
    </p:spTree>
    <p:extLst>
      <p:ext uri="{BB962C8B-B14F-4D97-AF65-F5344CB8AC3E}">
        <p14:creationId xmlns:p14="http://schemas.microsoft.com/office/powerpoint/2010/main" val="1720386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574767"/>
          </a:xfrm>
        </p:spPr>
        <p:txBody>
          <a:bodyPr>
            <a:normAutofit fontScale="90000"/>
          </a:bodyPr>
          <a:lstStyle/>
          <a:p>
            <a:r>
              <a:rPr lang="en-US" dirty="0" smtClean="0"/>
              <a:t>Description</a:t>
            </a:r>
            <a:r>
              <a:rPr lang="en-US" dirty="0"/>
              <a:t/>
            </a:r>
            <a:br>
              <a:rPr lang="en-US" dirty="0"/>
            </a:br>
            <a:r>
              <a:rPr lang="en-US" dirty="0" smtClean="0"/>
              <a:t/>
            </a:r>
            <a:br>
              <a:rPr lang="en-US" dirty="0" smtClean="0"/>
            </a:br>
            <a:r>
              <a:rPr lang="en-US" dirty="0"/>
              <a:t/>
            </a:r>
            <a:br>
              <a:rPr lang="en-US" dirty="0"/>
            </a:br>
            <a:endParaRPr lang="ru-RU" dirty="0"/>
          </a:p>
        </p:txBody>
      </p:sp>
      <p:sp>
        <p:nvSpPr>
          <p:cNvPr id="3" name="Объект 2"/>
          <p:cNvSpPr>
            <a:spLocks noGrp="1"/>
          </p:cNvSpPr>
          <p:nvPr>
            <p:ph idx="1"/>
          </p:nvPr>
        </p:nvSpPr>
        <p:spPr>
          <a:xfrm>
            <a:off x="677334" y="1184367"/>
            <a:ext cx="8596668" cy="5225142"/>
          </a:xfrm>
        </p:spPr>
        <p:txBody>
          <a:bodyPr>
            <a:noAutofit/>
          </a:bodyPr>
          <a:lstStyle/>
          <a:p>
            <a:pPr marL="0" indent="0">
              <a:buNone/>
            </a:pPr>
            <a:r>
              <a:rPr lang="en-US" sz="2800" dirty="0" smtClean="0"/>
              <a:t>People </a:t>
            </a:r>
            <a:r>
              <a:rPr lang="en-US" sz="2800" dirty="0"/>
              <a:t>that are friendly and enjoy talking to each other. S_ _ _ _ _ _ _ </a:t>
            </a:r>
            <a:endParaRPr lang="en-US" sz="2800" dirty="0" smtClean="0"/>
          </a:p>
          <a:p>
            <a:pPr marL="0" indent="0">
              <a:buNone/>
            </a:pPr>
            <a:r>
              <a:rPr lang="en-US" sz="2800" dirty="0" smtClean="0"/>
              <a:t>People </a:t>
            </a:r>
            <a:r>
              <a:rPr lang="en-US" sz="2800" dirty="0"/>
              <a:t>that want to know more about things. </a:t>
            </a:r>
            <a:endParaRPr lang="ru-RU" sz="2800" dirty="0"/>
          </a:p>
          <a:p>
            <a:pPr marL="0" indent="0">
              <a:buNone/>
            </a:pPr>
            <a:r>
              <a:rPr lang="en-US" sz="2800" dirty="0"/>
              <a:t>C _ _ _ _ _ _ </a:t>
            </a:r>
            <a:endParaRPr lang="en-US" sz="2800" dirty="0" smtClean="0"/>
          </a:p>
          <a:p>
            <a:pPr marL="0" indent="0">
              <a:buNone/>
            </a:pPr>
            <a:r>
              <a:rPr lang="en-US" sz="2800" dirty="0" smtClean="0"/>
              <a:t>People </a:t>
            </a:r>
            <a:r>
              <a:rPr lang="en-US" sz="2800" dirty="0"/>
              <a:t>that want to do things that might be dangerous. </a:t>
            </a:r>
            <a:r>
              <a:rPr lang="en-US" sz="2800" dirty="0" smtClean="0"/>
              <a:t>D </a:t>
            </a:r>
            <a:r>
              <a:rPr lang="en-US" sz="2800" dirty="0"/>
              <a:t>_ _ _ _ _ </a:t>
            </a:r>
            <a:endParaRPr lang="en-US" sz="2800" dirty="0" smtClean="0"/>
          </a:p>
          <a:p>
            <a:pPr marL="0" indent="0">
              <a:buNone/>
            </a:pPr>
            <a:r>
              <a:rPr lang="en-US" sz="2800" dirty="0" smtClean="0"/>
              <a:t>People </a:t>
            </a:r>
            <a:r>
              <a:rPr lang="en-US" sz="2800" dirty="0"/>
              <a:t>that stay calm and don’t get annoyed when something takes a long time. P _ _ _ _ _ _ </a:t>
            </a:r>
            <a:endParaRPr lang="en-US" sz="2800" dirty="0" smtClean="0"/>
          </a:p>
          <a:p>
            <a:pPr marL="0" indent="0">
              <a:buNone/>
            </a:pPr>
            <a:r>
              <a:rPr lang="en-US" sz="2800" dirty="0" smtClean="0"/>
              <a:t>People </a:t>
            </a:r>
            <a:r>
              <a:rPr lang="en-US" sz="2800" dirty="0"/>
              <a:t>that can think of or create new and exciting things. </a:t>
            </a:r>
            <a:r>
              <a:rPr lang="en-US" sz="2800" dirty="0" smtClean="0"/>
              <a:t>I </a:t>
            </a:r>
            <a:r>
              <a:rPr lang="en-US" sz="2800" dirty="0"/>
              <a:t>_ _ _ _ _ _ _ _ _ </a:t>
            </a:r>
            <a:r>
              <a:rPr lang="en-US" sz="2800" dirty="0" smtClean="0"/>
              <a:t>_ </a:t>
            </a:r>
            <a:endParaRPr lang="ru-RU" sz="2800" dirty="0"/>
          </a:p>
        </p:txBody>
      </p:sp>
      <p:sp>
        <p:nvSpPr>
          <p:cNvPr id="4" name="TextBox 3"/>
          <p:cNvSpPr txBox="1"/>
          <p:nvPr/>
        </p:nvSpPr>
        <p:spPr>
          <a:xfrm>
            <a:off x="4056260" y="1696386"/>
            <a:ext cx="1064380" cy="369332"/>
          </a:xfrm>
          <a:prstGeom prst="rect">
            <a:avLst/>
          </a:prstGeom>
          <a:noFill/>
        </p:spPr>
        <p:txBody>
          <a:bodyPr wrap="square" rtlCol="0">
            <a:spAutoFit/>
          </a:bodyPr>
          <a:lstStyle/>
          <a:p>
            <a:r>
              <a:rPr lang="en-US" dirty="0" smtClean="0"/>
              <a:t>sociable</a:t>
            </a:r>
            <a:endParaRPr lang="ru-RU" dirty="0"/>
          </a:p>
        </p:txBody>
      </p:sp>
      <p:sp>
        <p:nvSpPr>
          <p:cNvPr id="5" name="TextBox 4"/>
          <p:cNvSpPr txBox="1"/>
          <p:nvPr/>
        </p:nvSpPr>
        <p:spPr>
          <a:xfrm>
            <a:off x="2969623" y="2873829"/>
            <a:ext cx="992777" cy="369332"/>
          </a:xfrm>
          <a:prstGeom prst="rect">
            <a:avLst/>
          </a:prstGeom>
          <a:noFill/>
        </p:spPr>
        <p:txBody>
          <a:bodyPr wrap="square" rtlCol="0">
            <a:spAutoFit/>
          </a:bodyPr>
          <a:lstStyle/>
          <a:p>
            <a:r>
              <a:rPr lang="en-US" dirty="0" smtClean="0"/>
              <a:t>curious</a:t>
            </a:r>
            <a:endParaRPr lang="ru-RU" dirty="0"/>
          </a:p>
        </p:txBody>
      </p:sp>
      <p:sp>
        <p:nvSpPr>
          <p:cNvPr id="6" name="TextBox 5"/>
          <p:cNvSpPr txBox="1"/>
          <p:nvPr/>
        </p:nvSpPr>
        <p:spPr>
          <a:xfrm>
            <a:off x="4444445" y="3868281"/>
            <a:ext cx="1062446" cy="369332"/>
          </a:xfrm>
          <a:prstGeom prst="rect">
            <a:avLst/>
          </a:prstGeom>
          <a:noFill/>
        </p:spPr>
        <p:txBody>
          <a:bodyPr wrap="square" rtlCol="0">
            <a:spAutoFit/>
          </a:bodyPr>
          <a:lstStyle/>
          <a:p>
            <a:r>
              <a:rPr lang="en-US" dirty="0" smtClean="0"/>
              <a:t>daring</a:t>
            </a:r>
            <a:endParaRPr lang="ru-RU" dirty="0"/>
          </a:p>
        </p:txBody>
      </p:sp>
      <p:sp>
        <p:nvSpPr>
          <p:cNvPr id="7" name="TextBox 6"/>
          <p:cNvSpPr txBox="1"/>
          <p:nvPr/>
        </p:nvSpPr>
        <p:spPr>
          <a:xfrm>
            <a:off x="7566467" y="4847996"/>
            <a:ext cx="1062446" cy="369332"/>
          </a:xfrm>
          <a:prstGeom prst="rect">
            <a:avLst/>
          </a:prstGeom>
          <a:noFill/>
        </p:spPr>
        <p:txBody>
          <a:bodyPr wrap="square" rtlCol="0">
            <a:spAutoFit/>
          </a:bodyPr>
          <a:lstStyle/>
          <a:p>
            <a:r>
              <a:rPr lang="en-US" dirty="0" smtClean="0"/>
              <a:t>patient</a:t>
            </a:r>
            <a:endParaRPr lang="ru-RU" dirty="0"/>
          </a:p>
        </p:txBody>
      </p:sp>
      <p:sp>
        <p:nvSpPr>
          <p:cNvPr id="8" name="TextBox 7"/>
          <p:cNvSpPr txBox="1"/>
          <p:nvPr/>
        </p:nvSpPr>
        <p:spPr>
          <a:xfrm>
            <a:off x="5120640" y="5855510"/>
            <a:ext cx="1584960" cy="369332"/>
          </a:xfrm>
          <a:prstGeom prst="rect">
            <a:avLst/>
          </a:prstGeom>
          <a:noFill/>
        </p:spPr>
        <p:txBody>
          <a:bodyPr wrap="square" rtlCol="0">
            <a:spAutoFit/>
          </a:bodyPr>
          <a:lstStyle/>
          <a:p>
            <a:r>
              <a:rPr lang="en-US" dirty="0" smtClean="0"/>
              <a:t>imaginative</a:t>
            </a:r>
            <a:endParaRPr lang="ru-RU" dirty="0"/>
          </a:p>
        </p:txBody>
      </p:sp>
    </p:spTree>
    <p:extLst>
      <p:ext uri="{BB962C8B-B14F-4D97-AF65-F5344CB8AC3E}">
        <p14:creationId xmlns:p14="http://schemas.microsoft.com/office/powerpoint/2010/main" val="405304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 calcmode="lin" valueType="num">
                                      <p:cBhvr additive="base">
                                        <p:cTn id="5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696687"/>
          </a:xfrm>
        </p:spPr>
        <p:txBody>
          <a:bodyPr>
            <a:normAutofit fontScale="90000"/>
          </a:bodyPr>
          <a:lstStyle/>
          <a:p>
            <a:r>
              <a:rPr lang="en-US" dirty="0" smtClean="0"/>
              <a:t>Profile.</a:t>
            </a:r>
            <a:r>
              <a:rPr lang="en-US" dirty="0"/>
              <a:t/>
            </a:r>
            <a:br>
              <a:rPr lang="en-US" dirty="0"/>
            </a:br>
            <a:endParaRPr lang="ru-RU" dirty="0"/>
          </a:p>
        </p:txBody>
      </p:sp>
      <p:sp>
        <p:nvSpPr>
          <p:cNvPr id="3" name="Объект 2"/>
          <p:cNvSpPr>
            <a:spLocks noGrp="1"/>
          </p:cNvSpPr>
          <p:nvPr>
            <p:ph idx="1"/>
          </p:nvPr>
        </p:nvSpPr>
        <p:spPr>
          <a:xfrm>
            <a:off x="677334" y="1306287"/>
            <a:ext cx="8596668" cy="4787328"/>
          </a:xfrm>
        </p:spPr>
        <p:txBody>
          <a:bodyPr/>
          <a:lstStyle/>
          <a:p>
            <a:r>
              <a:rPr lang="en-US" sz="2800" dirty="0" smtClean="0"/>
              <a:t>is a short description </a:t>
            </a:r>
          </a:p>
          <a:p>
            <a:r>
              <a:rPr lang="en-US" sz="2800" dirty="0" smtClean="0"/>
              <a:t>of a person’s appearance and\or character.</a:t>
            </a:r>
          </a:p>
          <a:p>
            <a:endParaRPr lang="en-US" dirty="0" smtClean="0"/>
          </a:p>
          <a:p>
            <a:endParaRPr lang="ru-RU" dirty="0"/>
          </a:p>
        </p:txBody>
      </p:sp>
      <p:pic>
        <p:nvPicPr>
          <p:cNvPr id="6" name="Рисунок 5"/>
          <p:cNvPicPr>
            <a:picLocks noChangeAspect="1"/>
          </p:cNvPicPr>
          <p:nvPr/>
        </p:nvPicPr>
        <p:blipFill>
          <a:blip r:embed="rId2"/>
          <a:stretch>
            <a:fillRect/>
          </a:stretch>
        </p:blipFill>
        <p:spPr>
          <a:xfrm>
            <a:off x="3073498" y="2444251"/>
            <a:ext cx="6775269" cy="4252500"/>
          </a:xfrm>
          <a:prstGeom prst="rect">
            <a:avLst/>
          </a:prstGeom>
        </p:spPr>
      </p:pic>
    </p:spTree>
    <p:extLst>
      <p:ext uri="{BB962C8B-B14F-4D97-AF65-F5344CB8AC3E}">
        <p14:creationId xmlns:p14="http://schemas.microsoft.com/office/powerpoint/2010/main" val="205246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1554" y="331895"/>
            <a:ext cx="8596668" cy="801188"/>
          </a:xfrm>
        </p:spPr>
        <p:txBody>
          <a:bodyPr/>
          <a:lstStyle/>
          <a:p>
            <a:r>
              <a:rPr lang="en-US" dirty="0"/>
              <a:t>Let’s read a profile of a famous </a:t>
            </a:r>
            <a:r>
              <a:rPr lang="en-US" dirty="0" smtClean="0"/>
              <a:t>person</a:t>
            </a:r>
            <a:endParaRPr lang="ru-RU" dirty="0"/>
          </a:p>
        </p:txBody>
      </p:sp>
      <p:sp>
        <p:nvSpPr>
          <p:cNvPr id="3" name="Объект 2"/>
          <p:cNvSpPr>
            <a:spLocks noGrp="1"/>
          </p:cNvSpPr>
          <p:nvPr>
            <p:ph idx="1"/>
          </p:nvPr>
        </p:nvSpPr>
        <p:spPr>
          <a:xfrm>
            <a:off x="461554" y="1133083"/>
            <a:ext cx="8961120" cy="5616059"/>
          </a:xfrm>
        </p:spPr>
        <p:txBody>
          <a:bodyPr>
            <a:noAutofit/>
          </a:bodyPr>
          <a:lstStyle/>
          <a:p>
            <a:r>
              <a:rPr lang="en-US" sz="2400" dirty="0" smtClean="0"/>
              <a:t>Full name: Catherine Elizabeth </a:t>
            </a:r>
            <a:r>
              <a:rPr lang="en-US" sz="2400" dirty="0" err="1" smtClean="0"/>
              <a:t>Middelton</a:t>
            </a:r>
            <a:endParaRPr lang="en-US" sz="2400" dirty="0" smtClean="0"/>
          </a:p>
          <a:p>
            <a:r>
              <a:rPr lang="en-US" sz="2400" dirty="0" smtClean="0"/>
              <a:t>Nickname: </a:t>
            </a:r>
            <a:r>
              <a:rPr lang="en-US" sz="2400" dirty="0" err="1" smtClean="0"/>
              <a:t>waity</a:t>
            </a:r>
            <a:r>
              <a:rPr lang="en-US" sz="2400" dirty="0" smtClean="0"/>
              <a:t> </a:t>
            </a:r>
            <a:r>
              <a:rPr lang="en-US" sz="2400" dirty="0" err="1" smtClean="0"/>
              <a:t>katie</a:t>
            </a:r>
            <a:endParaRPr lang="en-US" sz="2400" dirty="0" smtClean="0"/>
          </a:p>
          <a:p>
            <a:r>
              <a:rPr lang="en-US" sz="2400" dirty="0" smtClean="0"/>
              <a:t>Date of birth: January 9</a:t>
            </a:r>
            <a:r>
              <a:rPr lang="en-US" sz="2400" baseline="30000" dirty="0" smtClean="0"/>
              <a:t>th</a:t>
            </a:r>
            <a:r>
              <a:rPr lang="en-US" sz="2400" dirty="0" smtClean="0"/>
              <a:t>, 1982</a:t>
            </a:r>
          </a:p>
          <a:p>
            <a:r>
              <a:rPr lang="en-US" sz="2400" dirty="0" smtClean="0"/>
              <a:t>Relatives: one brother James and two sisters Philippa and Pippa</a:t>
            </a:r>
          </a:p>
          <a:p>
            <a:r>
              <a:rPr lang="en-US" sz="2400" dirty="0" smtClean="0"/>
              <a:t>Hometown: Reading, the UK</a:t>
            </a:r>
          </a:p>
          <a:p>
            <a:r>
              <a:rPr lang="en-US" sz="2400" dirty="0" smtClean="0"/>
              <a:t>University: studied art history in Scotland</a:t>
            </a:r>
          </a:p>
          <a:p>
            <a:r>
              <a:rPr lang="en-US" sz="2400" dirty="0" smtClean="0"/>
              <a:t>Career: as a web designer for her parent’s company</a:t>
            </a:r>
          </a:p>
          <a:p>
            <a:r>
              <a:rPr lang="en-US" sz="2400" dirty="0" smtClean="0"/>
              <a:t>Marriage: Prince Williams, April 29</a:t>
            </a:r>
            <a:r>
              <a:rPr lang="en-US" sz="2400" baseline="30000" dirty="0" smtClean="0"/>
              <a:t>th</a:t>
            </a:r>
            <a:r>
              <a:rPr lang="en-US" sz="2400" dirty="0" smtClean="0"/>
              <a:t>, 2011</a:t>
            </a:r>
          </a:p>
          <a:p>
            <a:r>
              <a:rPr lang="en-US" sz="2400" dirty="0" smtClean="0"/>
              <a:t>Engagement ring: belonged to William's mother, Lady Diana</a:t>
            </a:r>
          </a:p>
          <a:p>
            <a:r>
              <a:rPr lang="en-US" sz="2400" dirty="0" smtClean="0"/>
              <a:t>Children: Prince George (22</a:t>
            </a:r>
            <a:r>
              <a:rPr lang="en-US" sz="2400" baseline="30000" dirty="0" smtClean="0"/>
              <a:t>nd</a:t>
            </a:r>
            <a:r>
              <a:rPr lang="en-US" sz="2400" dirty="0" smtClean="0"/>
              <a:t> June, 2013) and Princess Charlotte (2</a:t>
            </a:r>
            <a:r>
              <a:rPr lang="en-US" sz="2400" baseline="30000" dirty="0" smtClean="0"/>
              <a:t>nd</a:t>
            </a:r>
            <a:r>
              <a:rPr lang="en-US" sz="2400" dirty="0" smtClean="0"/>
              <a:t> May, 2015)</a:t>
            </a:r>
            <a:endParaRPr lang="ru-RU" sz="2400" dirty="0"/>
          </a:p>
        </p:txBody>
      </p:sp>
      <p:pic>
        <p:nvPicPr>
          <p:cNvPr id="4" name="Рисунок 3"/>
          <p:cNvPicPr>
            <a:picLocks noChangeAspect="1"/>
          </p:cNvPicPr>
          <p:nvPr/>
        </p:nvPicPr>
        <p:blipFill>
          <a:blip r:embed="rId3"/>
          <a:stretch>
            <a:fillRect/>
          </a:stretch>
        </p:blipFill>
        <p:spPr>
          <a:xfrm>
            <a:off x="8952000" y="123858"/>
            <a:ext cx="3240000" cy="5025744"/>
          </a:xfrm>
          <a:prstGeom prst="rect">
            <a:avLst/>
          </a:prstGeom>
          <a:ln>
            <a:noFill/>
          </a:ln>
          <a:effectLst>
            <a:softEdge rad="112500"/>
          </a:effectLst>
        </p:spPr>
      </p:pic>
    </p:spTree>
    <p:extLst>
      <p:ext uri="{BB962C8B-B14F-4D97-AF65-F5344CB8AC3E}">
        <p14:creationId xmlns:p14="http://schemas.microsoft.com/office/powerpoint/2010/main" val="1281689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1223" y="418011"/>
            <a:ext cx="8596668" cy="705394"/>
          </a:xfrm>
        </p:spPr>
        <p:txBody>
          <a:bodyPr/>
          <a:lstStyle/>
          <a:p>
            <a:r>
              <a:rPr lang="en-US" dirty="0" smtClean="0"/>
              <a:t>Fill in the gaps using the fact file</a:t>
            </a:r>
            <a:endParaRPr lang="ru-RU" dirty="0"/>
          </a:p>
        </p:txBody>
      </p:sp>
      <p:sp>
        <p:nvSpPr>
          <p:cNvPr id="3" name="Объект 2"/>
          <p:cNvSpPr>
            <a:spLocks noGrp="1"/>
          </p:cNvSpPr>
          <p:nvPr>
            <p:ph idx="1"/>
          </p:nvPr>
        </p:nvSpPr>
        <p:spPr>
          <a:xfrm>
            <a:off x="531223" y="1123405"/>
            <a:ext cx="9039497" cy="5538652"/>
          </a:xfrm>
        </p:spPr>
        <p:txBody>
          <a:bodyPr>
            <a:noAutofit/>
          </a:bodyPr>
          <a:lstStyle/>
          <a:p>
            <a:r>
              <a:rPr lang="en-US" sz="2800" dirty="0" smtClean="0"/>
              <a:t>Kate’s full name is … . Her nickname is … . She was born on …, … in … . But she isn’t the only child in the family. She has got … . </a:t>
            </a:r>
          </a:p>
          <a:p>
            <a:r>
              <a:rPr lang="en-US" sz="2800" dirty="0" smtClean="0"/>
              <a:t>She studied … in … where she met William in 2001. She finished her studies and achieved career success as … . </a:t>
            </a:r>
          </a:p>
          <a:p>
            <a:r>
              <a:rPr lang="en-US" sz="2800" dirty="0" smtClean="0"/>
              <a:t>She got married to … on … , … . Moreover, Prince Williams gave Catherine Middleton an engagement … that belonged to his … .</a:t>
            </a:r>
          </a:p>
          <a:p>
            <a:r>
              <a:rPr lang="en-US" sz="2800" dirty="0" smtClean="0"/>
              <a:t>Nowadays she is a mother of two children. On … , … she gave a birth to a boy … and on … , … a daughter … was born. </a:t>
            </a:r>
          </a:p>
          <a:p>
            <a:endParaRPr lang="en-US" sz="2800" dirty="0" smtClean="0"/>
          </a:p>
          <a:p>
            <a:endParaRPr lang="ru-RU" sz="2800" dirty="0"/>
          </a:p>
        </p:txBody>
      </p:sp>
    </p:spTree>
    <p:extLst>
      <p:ext uri="{BB962C8B-B14F-4D97-AF65-F5344CB8AC3E}">
        <p14:creationId xmlns:p14="http://schemas.microsoft.com/office/powerpoint/2010/main" val="32807473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653143"/>
          </a:xfrm>
        </p:spPr>
        <p:txBody>
          <a:bodyPr/>
          <a:lstStyle/>
          <a:p>
            <a:r>
              <a:rPr lang="en-US" dirty="0" smtClean="0"/>
              <a:t>Pronunciation /e/ /æ/</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461307817"/>
              </p:ext>
            </p:extLst>
          </p:nvPr>
        </p:nvGraphicFramePr>
        <p:xfrm>
          <a:off x="468858" y="2596017"/>
          <a:ext cx="8596314" cy="2895600"/>
        </p:xfrm>
        <a:graphic>
          <a:graphicData uri="http://schemas.openxmlformats.org/drawingml/2006/table">
            <a:tbl>
              <a:tblPr firstRow="1" bandRow="1">
                <a:tableStyleId>{5C22544A-7EE6-4342-B048-85BDC9FD1C3A}</a:tableStyleId>
              </a:tblPr>
              <a:tblGrid>
                <a:gridCol w="1586366"/>
                <a:gridCol w="1349828"/>
                <a:gridCol w="1361963"/>
                <a:gridCol w="1738289"/>
                <a:gridCol w="1314994"/>
                <a:gridCol w="1244874"/>
              </a:tblGrid>
              <a:tr h="370840">
                <a:tc>
                  <a:txBody>
                    <a:bodyPr/>
                    <a:lstStyle/>
                    <a:p>
                      <a:endParaRPr lang="ru-RU" sz="3200" dirty="0"/>
                    </a:p>
                  </a:txBody>
                  <a:tcPr/>
                </a:tc>
                <a:tc>
                  <a:txBody>
                    <a:bodyPr/>
                    <a:lstStyle/>
                    <a:p>
                      <a:r>
                        <a:rPr lang="en-US" sz="3200" dirty="0" smtClean="0"/>
                        <a:t>/e/</a:t>
                      </a:r>
                      <a:endParaRPr lang="ru-RU" sz="3200" dirty="0"/>
                    </a:p>
                  </a:txBody>
                  <a:tcPr/>
                </a:tc>
                <a:tc>
                  <a:txBody>
                    <a:bodyPr/>
                    <a:lstStyle/>
                    <a:p>
                      <a:r>
                        <a:rPr lang="en-US" sz="3200" dirty="0" smtClean="0"/>
                        <a:t>/æ/</a:t>
                      </a:r>
                      <a:endParaRPr lang="ru-RU" sz="3200" dirty="0"/>
                    </a:p>
                  </a:txBody>
                  <a:tcPr/>
                </a:tc>
                <a:tc>
                  <a:txBody>
                    <a:bodyPr/>
                    <a:lstStyle/>
                    <a:p>
                      <a:endParaRPr lang="ru-RU" sz="3200" dirty="0"/>
                    </a:p>
                  </a:txBody>
                  <a:tcPr/>
                </a:tc>
                <a:tc>
                  <a:txBody>
                    <a:bodyPr/>
                    <a:lstStyle/>
                    <a:p>
                      <a:r>
                        <a:rPr lang="en-US" sz="3200" dirty="0" smtClean="0"/>
                        <a:t>/e/</a:t>
                      </a:r>
                      <a:endParaRPr lang="ru-RU" sz="3200" dirty="0"/>
                    </a:p>
                  </a:txBody>
                  <a:tcPr/>
                </a:tc>
                <a:tc>
                  <a:txBody>
                    <a:bodyPr/>
                    <a:lstStyle/>
                    <a:p>
                      <a:r>
                        <a:rPr lang="en-US" sz="3200" dirty="0" smtClean="0"/>
                        <a:t>/æ/</a:t>
                      </a:r>
                      <a:endParaRPr lang="ru-RU" sz="3200" dirty="0"/>
                    </a:p>
                  </a:txBody>
                  <a:tcPr/>
                </a:tc>
              </a:tr>
              <a:tr h="370840">
                <a:tc>
                  <a:txBody>
                    <a:bodyPr/>
                    <a:lstStyle/>
                    <a:p>
                      <a:r>
                        <a:rPr lang="en-US" sz="3200" dirty="0" smtClean="0"/>
                        <a:t>set</a:t>
                      </a:r>
                      <a:endParaRPr lang="ru-RU" sz="3200" dirty="0"/>
                    </a:p>
                  </a:txBody>
                  <a:tcPr/>
                </a:tc>
                <a:tc>
                  <a:txBody>
                    <a:bodyPr/>
                    <a:lstStyle/>
                    <a:p>
                      <a:endParaRPr lang="ru-RU" sz="3200" dirty="0"/>
                    </a:p>
                  </a:txBody>
                  <a:tcPr/>
                </a:tc>
                <a:tc>
                  <a:txBody>
                    <a:bodyPr/>
                    <a:lstStyle/>
                    <a:p>
                      <a:endParaRPr lang="ru-RU" sz="3200" dirty="0"/>
                    </a:p>
                  </a:txBody>
                  <a:tcPr/>
                </a:tc>
                <a:tc>
                  <a:txBody>
                    <a:bodyPr/>
                    <a:lstStyle/>
                    <a:p>
                      <a:r>
                        <a:rPr lang="en-US" sz="3200" dirty="0" smtClean="0"/>
                        <a:t>kettle</a:t>
                      </a:r>
                      <a:endParaRPr lang="ru-RU" sz="3200" dirty="0"/>
                    </a:p>
                  </a:txBody>
                  <a:tcPr/>
                </a:tc>
                <a:tc>
                  <a:txBody>
                    <a:bodyPr/>
                    <a:lstStyle/>
                    <a:p>
                      <a:endParaRPr lang="ru-RU" sz="3200" dirty="0"/>
                    </a:p>
                  </a:txBody>
                  <a:tcPr/>
                </a:tc>
                <a:tc>
                  <a:txBody>
                    <a:bodyPr/>
                    <a:lstStyle/>
                    <a:p>
                      <a:endParaRPr lang="ru-RU" sz="3200"/>
                    </a:p>
                  </a:txBody>
                  <a:tcPr/>
                </a:tc>
              </a:tr>
              <a:tr h="370840">
                <a:tc>
                  <a:txBody>
                    <a:bodyPr/>
                    <a:lstStyle/>
                    <a:p>
                      <a:r>
                        <a:rPr lang="en-US" sz="3200" dirty="0" smtClean="0"/>
                        <a:t>sat</a:t>
                      </a:r>
                      <a:endParaRPr lang="ru-RU" sz="3200" dirty="0"/>
                    </a:p>
                  </a:txBody>
                  <a:tcPr/>
                </a:tc>
                <a:tc>
                  <a:txBody>
                    <a:bodyPr/>
                    <a:lstStyle/>
                    <a:p>
                      <a:endParaRPr lang="ru-RU" sz="3200" dirty="0"/>
                    </a:p>
                  </a:txBody>
                  <a:tcPr/>
                </a:tc>
                <a:tc>
                  <a:txBody>
                    <a:bodyPr/>
                    <a:lstStyle/>
                    <a:p>
                      <a:endParaRPr lang="ru-RU" sz="3200" dirty="0"/>
                    </a:p>
                  </a:txBody>
                  <a:tcPr/>
                </a:tc>
                <a:tc>
                  <a:txBody>
                    <a:bodyPr/>
                    <a:lstStyle/>
                    <a:p>
                      <a:r>
                        <a:rPr lang="en-US" sz="3200" dirty="0" smtClean="0"/>
                        <a:t>cattle</a:t>
                      </a:r>
                      <a:endParaRPr lang="ru-RU" sz="3200" dirty="0"/>
                    </a:p>
                  </a:txBody>
                  <a:tcPr/>
                </a:tc>
                <a:tc>
                  <a:txBody>
                    <a:bodyPr/>
                    <a:lstStyle/>
                    <a:p>
                      <a:endParaRPr lang="ru-RU" sz="3200" dirty="0"/>
                    </a:p>
                  </a:txBody>
                  <a:tcPr/>
                </a:tc>
                <a:tc>
                  <a:txBody>
                    <a:bodyPr/>
                    <a:lstStyle/>
                    <a:p>
                      <a:endParaRPr lang="ru-RU" sz="3200" dirty="0"/>
                    </a:p>
                  </a:txBody>
                  <a:tcPr/>
                </a:tc>
              </a:tr>
              <a:tr h="370840">
                <a:tc>
                  <a:txBody>
                    <a:bodyPr/>
                    <a:lstStyle/>
                    <a:p>
                      <a:r>
                        <a:rPr lang="en-US" sz="3200" dirty="0" smtClean="0"/>
                        <a:t>bed</a:t>
                      </a:r>
                      <a:endParaRPr lang="ru-RU" sz="3200" dirty="0"/>
                    </a:p>
                  </a:txBody>
                  <a:tcPr/>
                </a:tc>
                <a:tc>
                  <a:txBody>
                    <a:bodyPr/>
                    <a:lstStyle/>
                    <a:p>
                      <a:endParaRPr lang="ru-RU" sz="3200" dirty="0"/>
                    </a:p>
                  </a:txBody>
                  <a:tcPr/>
                </a:tc>
                <a:tc>
                  <a:txBody>
                    <a:bodyPr/>
                    <a:lstStyle/>
                    <a:p>
                      <a:endParaRPr lang="ru-RU" sz="3200"/>
                    </a:p>
                  </a:txBody>
                  <a:tcPr/>
                </a:tc>
                <a:tc>
                  <a:txBody>
                    <a:bodyPr/>
                    <a:lstStyle/>
                    <a:p>
                      <a:r>
                        <a:rPr lang="en-US" sz="3200" dirty="0" smtClean="0"/>
                        <a:t>pet</a:t>
                      </a:r>
                      <a:endParaRPr lang="ru-RU" sz="3200" dirty="0"/>
                    </a:p>
                  </a:txBody>
                  <a:tcPr/>
                </a:tc>
                <a:tc>
                  <a:txBody>
                    <a:bodyPr/>
                    <a:lstStyle/>
                    <a:p>
                      <a:endParaRPr lang="ru-RU" sz="3200" dirty="0"/>
                    </a:p>
                  </a:txBody>
                  <a:tcPr/>
                </a:tc>
                <a:tc>
                  <a:txBody>
                    <a:bodyPr/>
                    <a:lstStyle/>
                    <a:p>
                      <a:endParaRPr lang="ru-RU" sz="3200" dirty="0"/>
                    </a:p>
                  </a:txBody>
                  <a:tcPr/>
                </a:tc>
              </a:tr>
              <a:tr h="370840">
                <a:tc>
                  <a:txBody>
                    <a:bodyPr/>
                    <a:lstStyle/>
                    <a:p>
                      <a:r>
                        <a:rPr lang="en-US" sz="3200" dirty="0" smtClean="0"/>
                        <a:t>bad</a:t>
                      </a:r>
                      <a:endParaRPr lang="ru-RU" sz="3200" dirty="0"/>
                    </a:p>
                  </a:txBody>
                  <a:tcPr/>
                </a:tc>
                <a:tc>
                  <a:txBody>
                    <a:bodyPr/>
                    <a:lstStyle/>
                    <a:p>
                      <a:endParaRPr lang="ru-RU" sz="3200"/>
                    </a:p>
                  </a:txBody>
                  <a:tcPr/>
                </a:tc>
                <a:tc>
                  <a:txBody>
                    <a:bodyPr/>
                    <a:lstStyle/>
                    <a:p>
                      <a:endParaRPr lang="ru-RU" sz="3200" dirty="0"/>
                    </a:p>
                  </a:txBody>
                  <a:tcPr/>
                </a:tc>
                <a:tc>
                  <a:txBody>
                    <a:bodyPr/>
                    <a:lstStyle/>
                    <a:p>
                      <a:r>
                        <a:rPr lang="en-US" sz="3200" dirty="0" smtClean="0"/>
                        <a:t>pat</a:t>
                      </a:r>
                      <a:endParaRPr lang="ru-RU" sz="3200" dirty="0"/>
                    </a:p>
                  </a:txBody>
                  <a:tcPr/>
                </a:tc>
                <a:tc>
                  <a:txBody>
                    <a:bodyPr/>
                    <a:lstStyle/>
                    <a:p>
                      <a:endParaRPr lang="ru-RU" sz="3200" dirty="0"/>
                    </a:p>
                  </a:txBody>
                  <a:tcPr/>
                </a:tc>
                <a:tc>
                  <a:txBody>
                    <a:bodyPr/>
                    <a:lstStyle/>
                    <a:p>
                      <a:endParaRPr lang="ru-RU" sz="3200" dirty="0"/>
                    </a:p>
                  </a:txBody>
                  <a:tcPr/>
                </a:tc>
              </a:tr>
            </a:tbl>
          </a:graphicData>
        </a:graphic>
      </p:graphicFrame>
      <p:sp>
        <p:nvSpPr>
          <p:cNvPr id="5" name="TextBox 4"/>
          <p:cNvSpPr txBox="1"/>
          <p:nvPr/>
        </p:nvSpPr>
        <p:spPr>
          <a:xfrm>
            <a:off x="6061166" y="609600"/>
            <a:ext cx="2812868" cy="1569660"/>
          </a:xfrm>
          <a:prstGeom prst="rect">
            <a:avLst/>
          </a:prstGeom>
          <a:noFill/>
        </p:spPr>
        <p:txBody>
          <a:bodyPr wrap="square" rtlCol="0">
            <a:spAutoFit/>
          </a:bodyPr>
          <a:lstStyle/>
          <a:p>
            <a:r>
              <a:rPr lang="en-US" sz="3200" dirty="0" smtClean="0"/>
              <a:t>Reading rules:</a:t>
            </a:r>
          </a:p>
          <a:p>
            <a:r>
              <a:rPr lang="en-US" sz="3200" dirty="0" smtClean="0"/>
              <a:t>e /e/ get</a:t>
            </a:r>
          </a:p>
          <a:p>
            <a:r>
              <a:rPr lang="en-US" sz="3200" dirty="0" smtClean="0"/>
              <a:t>a /æ/ glad</a:t>
            </a:r>
            <a:endParaRPr lang="ru-RU" sz="3200" dirty="0"/>
          </a:p>
        </p:txBody>
      </p:sp>
      <p:pic>
        <p:nvPicPr>
          <p:cNvPr id="6" name="Ex. 5, p.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6068" y="5771606"/>
            <a:ext cx="609600" cy="609600"/>
          </a:xfrm>
          <a:prstGeom prst="rect">
            <a:avLst/>
          </a:prstGeom>
        </p:spPr>
      </p:pic>
      <p:sp>
        <p:nvSpPr>
          <p:cNvPr id="3" name="TextBox 2"/>
          <p:cNvSpPr txBox="1"/>
          <p:nvPr/>
        </p:nvSpPr>
        <p:spPr>
          <a:xfrm>
            <a:off x="2342607" y="3283131"/>
            <a:ext cx="339634" cy="369332"/>
          </a:xfrm>
          <a:prstGeom prst="rect">
            <a:avLst/>
          </a:prstGeom>
          <a:noFill/>
        </p:spPr>
        <p:txBody>
          <a:bodyPr wrap="square" rtlCol="0">
            <a:spAutoFit/>
          </a:bodyPr>
          <a:lstStyle/>
          <a:p>
            <a:r>
              <a:rPr lang="ru-RU" dirty="0" smtClean="0"/>
              <a:t>●</a:t>
            </a:r>
            <a:endParaRPr lang="ru-RU" dirty="0"/>
          </a:p>
        </p:txBody>
      </p:sp>
      <p:sp>
        <p:nvSpPr>
          <p:cNvPr id="7" name="TextBox 6"/>
          <p:cNvSpPr txBox="1"/>
          <p:nvPr/>
        </p:nvSpPr>
        <p:spPr>
          <a:xfrm>
            <a:off x="3740333" y="3853543"/>
            <a:ext cx="339634" cy="369332"/>
          </a:xfrm>
          <a:prstGeom prst="rect">
            <a:avLst/>
          </a:prstGeom>
          <a:noFill/>
        </p:spPr>
        <p:txBody>
          <a:bodyPr wrap="square" rtlCol="0">
            <a:spAutoFit/>
          </a:bodyPr>
          <a:lstStyle/>
          <a:p>
            <a:r>
              <a:rPr lang="ru-RU" dirty="0" smtClean="0"/>
              <a:t>●</a:t>
            </a:r>
            <a:endParaRPr lang="ru-RU" dirty="0"/>
          </a:p>
        </p:txBody>
      </p:sp>
      <p:sp>
        <p:nvSpPr>
          <p:cNvPr id="8" name="TextBox 7"/>
          <p:cNvSpPr txBox="1"/>
          <p:nvPr/>
        </p:nvSpPr>
        <p:spPr>
          <a:xfrm>
            <a:off x="2342607" y="4393473"/>
            <a:ext cx="339634" cy="369332"/>
          </a:xfrm>
          <a:prstGeom prst="rect">
            <a:avLst/>
          </a:prstGeom>
          <a:noFill/>
        </p:spPr>
        <p:txBody>
          <a:bodyPr wrap="square" rtlCol="0">
            <a:spAutoFit/>
          </a:bodyPr>
          <a:lstStyle/>
          <a:p>
            <a:r>
              <a:rPr lang="ru-RU" dirty="0" smtClean="0"/>
              <a:t>●</a:t>
            </a:r>
            <a:endParaRPr lang="ru-RU" dirty="0"/>
          </a:p>
        </p:txBody>
      </p:sp>
      <p:sp>
        <p:nvSpPr>
          <p:cNvPr id="9" name="TextBox 8"/>
          <p:cNvSpPr txBox="1"/>
          <p:nvPr/>
        </p:nvSpPr>
        <p:spPr>
          <a:xfrm>
            <a:off x="3740333" y="4994365"/>
            <a:ext cx="339634" cy="369332"/>
          </a:xfrm>
          <a:prstGeom prst="rect">
            <a:avLst/>
          </a:prstGeom>
          <a:noFill/>
        </p:spPr>
        <p:txBody>
          <a:bodyPr wrap="square" rtlCol="0">
            <a:spAutoFit/>
          </a:bodyPr>
          <a:lstStyle/>
          <a:p>
            <a:r>
              <a:rPr lang="ru-RU" dirty="0" smtClean="0"/>
              <a:t>●</a:t>
            </a:r>
            <a:endParaRPr lang="ru-RU" dirty="0"/>
          </a:p>
        </p:txBody>
      </p:sp>
      <p:sp>
        <p:nvSpPr>
          <p:cNvPr id="10" name="TextBox 9"/>
          <p:cNvSpPr txBox="1"/>
          <p:nvPr/>
        </p:nvSpPr>
        <p:spPr>
          <a:xfrm>
            <a:off x="6875418" y="3283131"/>
            <a:ext cx="339634" cy="369332"/>
          </a:xfrm>
          <a:prstGeom prst="rect">
            <a:avLst/>
          </a:prstGeom>
          <a:noFill/>
        </p:spPr>
        <p:txBody>
          <a:bodyPr wrap="square" rtlCol="0">
            <a:spAutoFit/>
          </a:bodyPr>
          <a:lstStyle/>
          <a:p>
            <a:r>
              <a:rPr lang="ru-RU" dirty="0" smtClean="0"/>
              <a:t>●</a:t>
            </a:r>
            <a:endParaRPr lang="ru-RU" dirty="0"/>
          </a:p>
        </p:txBody>
      </p:sp>
      <p:sp>
        <p:nvSpPr>
          <p:cNvPr id="11" name="TextBox 10"/>
          <p:cNvSpPr txBox="1"/>
          <p:nvPr/>
        </p:nvSpPr>
        <p:spPr>
          <a:xfrm>
            <a:off x="8338458" y="3853543"/>
            <a:ext cx="339634" cy="369332"/>
          </a:xfrm>
          <a:prstGeom prst="rect">
            <a:avLst/>
          </a:prstGeom>
          <a:noFill/>
        </p:spPr>
        <p:txBody>
          <a:bodyPr wrap="square" rtlCol="0">
            <a:spAutoFit/>
          </a:bodyPr>
          <a:lstStyle/>
          <a:p>
            <a:r>
              <a:rPr lang="ru-RU" dirty="0" smtClean="0"/>
              <a:t>●</a:t>
            </a:r>
            <a:endParaRPr lang="ru-RU" dirty="0"/>
          </a:p>
        </p:txBody>
      </p:sp>
      <p:sp>
        <p:nvSpPr>
          <p:cNvPr id="12" name="TextBox 11"/>
          <p:cNvSpPr txBox="1"/>
          <p:nvPr/>
        </p:nvSpPr>
        <p:spPr>
          <a:xfrm>
            <a:off x="6875418" y="4421384"/>
            <a:ext cx="339634" cy="369332"/>
          </a:xfrm>
          <a:prstGeom prst="rect">
            <a:avLst/>
          </a:prstGeom>
          <a:noFill/>
        </p:spPr>
        <p:txBody>
          <a:bodyPr wrap="square" rtlCol="0">
            <a:spAutoFit/>
          </a:bodyPr>
          <a:lstStyle/>
          <a:p>
            <a:r>
              <a:rPr lang="ru-RU" dirty="0" smtClean="0"/>
              <a:t>●</a:t>
            </a:r>
            <a:endParaRPr lang="ru-RU" dirty="0"/>
          </a:p>
        </p:txBody>
      </p:sp>
      <p:sp>
        <p:nvSpPr>
          <p:cNvPr id="13" name="TextBox 12"/>
          <p:cNvSpPr txBox="1"/>
          <p:nvPr/>
        </p:nvSpPr>
        <p:spPr>
          <a:xfrm>
            <a:off x="8338458" y="4863736"/>
            <a:ext cx="339634" cy="369332"/>
          </a:xfrm>
          <a:prstGeom prst="rect">
            <a:avLst/>
          </a:prstGeom>
          <a:noFill/>
        </p:spPr>
        <p:txBody>
          <a:bodyPr wrap="square" rtlCol="0">
            <a:spAutoFit/>
          </a:bodyPr>
          <a:lstStyle/>
          <a:p>
            <a:r>
              <a:rPr lang="ru-RU" dirty="0" smtClean="0"/>
              <a:t>●</a:t>
            </a:r>
            <a:endParaRPr lang="ru-RU" dirty="0"/>
          </a:p>
        </p:txBody>
      </p:sp>
    </p:spTree>
    <p:extLst>
      <p:ext uri="{BB962C8B-B14F-4D97-AF65-F5344CB8AC3E}">
        <p14:creationId xmlns:p14="http://schemas.microsoft.com/office/powerpoint/2010/main" val="36674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789" fill="hold"/>
                                        <p:tgtEl>
                                          <p:spTgt spid="6"/>
                                        </p:tgtEl>
                                      </p:cBhvr>
                                    </p:cmd>
                                  </p:childTnLst>
                                </p:cTn>
                              </p:par>
                            </p:childTnLst>
                          </p:cTn>
                        </p:par>
                      </p:childTnLst>
                    </p:cTn>
                  </p:par>
                </p:childTnLst>
              </p:cTn>
              <p:nextCondLst>
                <p:cond evt="onClick" delay="0">
                  <p:tgtEl>
                    <p:spTgt spid="6"/>
                  </p:tgtEl>
                </p:cond>
              </p:nextCondLst>
            </p:seq>
            <p:audio>
              <p:cMediaNode vol="100000">
                <p:cTn id="48" fill="hold" display="0">
                  <p:stCondLst>
                    <p:cond delay="indefinite"/>
                  </p:stCondLst>
                  <p:endCondLst>
                    <p:cond evt="onStopAudio" delay="0">
                      <p:tgtEl>
                        <p:sldTgt/>
                      </p:tgtEl>
                    </p:cond>
                  </p:endCondLst>
                </p:cTn>
                <p:tgtEl>
                  <p:spTgt spid="6"/>
                </p:tgtEl>
              </p:cMediaNode>
            </p:audio>
          </p:childTnLst>
        </p:cTn>
      </p:par>
    </p:tnLst>
    <p:bldLst>
      <p:bldP spid="3" grpId="0"/>
      <p:bldP spid="7" grpId="0"/>
      <p:bldP spid="8"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7997" y="216264"/>
            <a:ext cx="8596668" cy="984069"/>
          </a:xfrm>
        </p:spPr>
        <p:txBody>
          <a:bodyPr>
            <a:normAutofit fontScale="90000"/>
          </a:bodyPr>
          <a:lstStyle/>
          <a:p>
            <a:r>
              <a:rPr lang="en-US" dirty="0" smtClean="0"/>
              <a:t>Choose the most/the least popular hobby for a teenager nowadays and discuss. </a:t>
            </a:r>
            <a:endParaRPr lang="ru-RU" dirty="0"/>
          </a:p>
        </p:txBody>
      </p:sp>
      <p:sp>
        <p:nvSpPr>
          <p:cNvPr id="3" name="Объект 2"/>
          <p:cNvSpPr>
            <a:spLocks noGrp="1"/>
          </p:cNvSpPr>
          <p:nvPr>
            <p:ph idx="1"/>
          </p:nvPr>
        </p:nvSpPr>
        <p:spPr>
          <a:xfrm>
            <a:off x="677334" y="1358537"/>
            <a:ext cx="8596668" cy="5390606"/>
          </a:xfrm>
        </p:spPr>
        <p:txBody>
          <a:bodyPr>
            <a:normAutofit fontScale="77500" lnSpcReduction="20000"/>
          </a:bodyPr>
          <a:lstStyle/>
          <a:p>
            <a:r>
              <a:rPr lang="en-US" sz="2600" dirty="0" smtClean="0"/>
              <a:t>Sewing – to sew</a:t>
            </a:r>
          </a:p>
          <a:p>
            <a:r>
              <a:rPr lang="en-US" sz="2600" dirty="0"/>
              <a:t>Knitting – to </a:t>
            </a:r>
            <a:r>
              <a:rPr lang="en-US" sz="2600" dirty="0" smtClean="0"/>
              <a:t>knit</a:t>
            </a:r>
          </a:p>
          <a:p>
            <a:r>
              <a:rPr lang="en-US" sz="2600" dirty="0" smtClean="0"/>
              <a:t>Collecting stamps – to collect stamps</a:t>
            </a:r>
          </a:p>
          <a:p>
            <a:r>
              <a:rPr lang="en-US" sz="2600" dirty="0" smtClean="0"/>
              <a:t>Ice-skating – to skate, to go ice-skating</a:t>
            </a:r>
          </a:p>
          <a:p>
            <a:r>
              <a:rPr lang="en-US" sz="2600" dirty="0" smtClean="0"/>
              <a:t>Boxing – to box</a:t>
            </a:r>
          </a:p>
          <a:p>
            <a:r>
              <a:rPr lang="en-US" sz="2600" dirty="0" smtClean="0"/>
              <a:t>Skateboarding – to skateboard, to go skateboarding</a:t>
            </a:r>
          </a:p>
          <a:p>
            <a:r>
              <a:rPr lang="en-US" sz="2600" dirty="0" smtClean="0"/>
              <a:t>Playing football – to play football</a:t>
            </a:r>
          </a:p>
          <a:p>
            <a:r>
              <a:rPr lang="en-US" sz="2600" dirty="0" smtClean="0"/>
              <a:t>Painting – to paint</a:t>
            </a:r>
          </a:p>
          <a:p>
            <a:r>
              <a:rPr lang="en-US" sz="2600" dirty="0" smtClean="0"/>
              <a:t>Dancing – to dance</a:t>
            </a:r>
          </a:p>
          <a:p>
            <a:r>
              <a:rPr lang="en-US" sz="2600" dirty="0" smtClean="0"/>
              <a:t>Taking photos – to take photos</a:t>
            </a:r>
          </a:p>
          <a:p>
            <a:r>
              <a:rPr lang="en-US" sz="2600" dirty="0" smtClean="0"/>
              <a:t>Making sculpture – to make sculpture</a:t>
            </a:r>
          </a:p>
          <a:p>
            <a:r>
              <a:rPr lang="en-US" sz="2600" dirty="0" smtClean="0"/>
              <a:t>Travelling – to travel </a:t>
            </a:r>
          </a:p>
          <a:p>
            <a:r>
              <a:rPr lang="en-US" sz="2600" dirty="0" smtClean="0"/>
              <a:t>Designing – to </a:t>
            </a:r>
            <a:r>
              <a:rPr lang="en-US" sz="2600" dirty="0" err="1" smtClean="0"/>
              <a:t>desing</a:t>
            </a:r>
            <a:endParaRPr lang="en-US" sz="2600" dirty="0" smtClean="0"/>
          </a:p>
          <a:p>
            <a:r>
              <a:rPr lang="en-US" sz="2600" dirty="0" smtClean="0"/>
              <a:t>Photography – to take photos</a:t>
            </a:r>
          </a:p>
          <a:p>
            <a:endParaRPr lang="en-US" dirty="0" smtClean="0"/>
          </a:p>
          <a:p>
            <a:endParaRPr lang="en-US" dirty="0" smtClean="0"/>
          </a:p>
        </p:txBody>
      </p:sp>
      <p:sp>
        <p:nvSpPr>
          <p:cNvPr id="4" name="Прямоугольник 3"/>
          <p:cNvSpPr/>
          <p:nvPr/>
        </p:nvSpPr>
        <p:spPr>
          <a:xfrm>
            <a:off x="7506787" y="896983"/>
            <a:ext cx="4545876" cy="228745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Tx/>
              <a:buChar char="-"/>
            </a:pPr>
            <a:r>
              <a:rPr lang="en-US" dirty="0" smtClean="0"/>
              <a:t>I (don’t) think … is a typical/popular hobby for a teenager nowadays.</a:t>
            </a:r>
          </a:p>
          <a:p>
            <a:endParaRPr lang="en-US" dirty="0" smtClean="0"/>
          </a:p>
          <a:p>
            <a:r>
              <a:rPr lang="en-US" dirty="0" smtClean="0"/>
              <a:t>- I think … is popular with teenagers nowadays as it is exciting and interesting. </a:t>
            </a:r>
          </a:p>
          <a:p>
            <a:endParaRPr lang="en-US" dirty="0" smtClean="0"/>
          </a:p>
          <a:p>
            <a:r>
              <a:rPr lang="en-US" dirty="0" smtClean="0"/>
              <a:t>-    I agree\disagree. Teenagers (don’t) … nowadays.</a:t>
            </a:r>
            <a:endParaRPr lang="ru-RU" dirty="0"/>
          </a:p>
        </p:txBody>
      </p:sp>
      <p:sp>
        <p:nvSpPr>
          <p:cNvPr id="5" name="Прямоугольник 4"/>
          <p:cNvSpPr/>
          <p:nvPr/>
        </p:nvSpPr>
        <p:spPr>
          <a:xfrm>
            <a:off x="6095999" y="3865154"/>
            <a:ext cx="5590904" cy="28056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171450" indent="-171450">
              <a:buFontTx/>
              <a:buChar char="-"/>
            </a:pPr>
            <a:r>
              <a:rPr lang="en-US" dirty="0" smtClean="0"/>
              <a:t>I think … isn’t popular with teenagers nowadays. But my grandma used to … when she was my age.</a:t>
            </a:r>
          </a:p>
          <a:p>
            <a:endParaRPr lang="en-US" dirty="0" smtClean="0"/>
          </a:p>
          <a:p>
            <a:pPr marL="171450" indent="-171450">
              <a:buFontTx/>
              <a:buChar char="-"/>
            </a:pPr>
            <a:r>
              <a:rPr lang="en-US" dirty="0" smtClean="0"/>
              <a:t>As for me, I like … as it is rewarding. </a:t>
            </a:r>
          </a:p>
          <a:p>
            <a:endParaRPr lang="en-US" dirty="0" smtClean="0"/>
          </a:p>
          <a:p>
            <a:pPr marL="171450" indent="-171450">
              <a:buFontTx/>
              <a:buChar char="-"/>
            </a:pPr>
            <a:r>
              <a:rPr lang="en-US" dirty="0" smtClean="0"/>
              <a:t>I think … is a rewarding activity as I do something important and useful for me.</a:t>
            </a:r>
          </a:p>
          <a:p>
            <a:endParaRPr lang="en-US" dirty="0" smtClean="0"/>
          </a:p>
          <a:p>
            <a:pPr marL="171450" indent="-171450">
              <a:buFontTx/>
              <a:buChar char="-"/>
            </a:pPr>
            <a:r>
              <a:rPr lang="en-US" dirty="0" smtClean="0"/>
              <a:t>As for me, … is a great and rewarding hobby as it helps me to feel creative. </a:t>
            </a:r>
          </a:p>
        </p:txBody>
      </p:sp>
    </p:spTree>
    <p:extLst>
      <p:ext uri="{BB962C8B-B14F-4D97-AF65-F5344CB8AC3E}">
        <p14:creationId xmlns:p14="http://schemas.microsoft.com/office/powerpoint/2010/main" val="2501189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What qualities do you need to do these hobbies?</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654752047"/>
              </p:ext>
            </p:extLst>
          </p:nvPr>
        </p:nvGraphicFramePr>
        <p:xfrm>
          <a:off x="555943" y="1930400"/>
          <a:ext cx="8596312" cy="4450080"/>
        </p:xfrm>
        <a:graphic>
          <a:graphicData uri="http://schemas.openxmlformats.org/drawingml/2006/table">
            <a:tbl>
              <a:tblPr firstRow="1" bandRow="1">
                <a:tableStyleId>{5C22544A-7EE6-4342-B048-85BDC9FD1C3A}</a:tableStyleId>
              </a:tblPr>
              <a:tblGrid>
                <a:gridCol w="2149078"/>
                <a:gridCol w="2149078"/>
                <a:gridCol w="1093855"/>
                <a:gridCol w="3204301"/>
              </a:tblGrid>
              <a:tr h="370840">
                <a:tc rowSpan="12">
                  <a:txBody>
                    <a:bodyP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r>
                        <a:rPr lang="en-US" dirty="0" smtClean="0"/>
                        <a:t>I need to be </a:t>
                      </a:r>
                      <a:endParaRPr lang="ru-RU" dirty="0"/>
                    </a:p>
                  </a:txBody>
                  <a:tcPr/>
                </a:tc>
                <a:tc>
                  <a:txBody>
                    <a:bodyPr/>
                    <a:lstStyle/>
                    <a:p>
                      <a:r>
                        <a:rPr lang="en-US" dirty="0" smtClean="0"/>
                        <a:t>qualities</a:t>
                      </a:r>
                      <a:endParaRPr lang="ru-RU" dirty="0"/>
                    </a:p>
                  </a:txBody>
                  <a:tcPr/>
                </a:tc>
                <a:tc rowSpan="12">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baseline="0" dirty="0" smtClean="0"/>
                        <a:t> </a:t>
                      </a:r>
                      <a:r>
                        <a:rPr lang="en-US" dirty="0" smtClean="0"/>
                        <a:t>to</a:t>
                      </a:r>
                      <a:endParaRPr lang="ru-RU" dirty="0"/>
                    </a:p>
                  </a:txBody>
                  <a:tcPr/>
                </a:tc>
                <a:tc>
                  <a:txBody>
                    <a:bodyPr/>
                    <a:lstStyle/>
                    <a:p>
                      <a:r>
                        <a:rPr lang="en-US" dirty="0" smtClean="0"/>
                        <a:t>hobbies</a:t>
                      </a:r>
                      <a:endParaRPr lang="ru-RU" dirty="0"/>
                    </a:p>
                  </a:txBody>
                  <a:tcPr/>
                </a:tc>
              </a:tr>
              <a:tr h="370840">
                <a:tc vMerge="1">
                  <a:txBody>
                    <a:bodyPr/>
                    <a:lstStyle/>
                    <a:p>
                      <a:endParaRPr lang="ru-RU" dirty="0"/>
                    </a:p>
                  </a:txBody>
                  <a:tcPr/>
                </a:tc>
                <a:tc>
                  <a:txBody>
                    <a:bodyPr/>
                    <a:lstStyle/>
                    <a:p>
                      <a:r>
                        <a:rPr lang="en-US" dirty="0" smtClean="0"/>
                        <a:t>artistic</a:t>
                      </a:r>
                      <a:endParaRPr lang="ru-RU" dirty="0"/>
                    </a:p>
                  </a:txBody>
                  <a:tcPr/>
                </a:tc>
                <a:tc vMerge="1">
                  <a:txBody>
                    <a:bodyPr/>
                    <a:lstStyle/>
                    <a:p>
                      <a:endParaRPr lang="ru-RU" dirty="0"/>
                    </a:p>
                  </a:txBody>
                  <a:tcPr/>
                </a:tc>
                <a:tc>
                  <a:txBody>
                    <a:bodyPr/>
                    <a:lstStyle/>
                    <a:p>
                      <a:r>
                        <a:rPr lang="en-US" dirty="0" smtClean="0"/>
                        <a:t>write songs</a:t>
                      </a:r>
                      <a:endParaRPr lang="ru-RU" dirty="0"/>
                    </a:p>
                  </a:txBody>
                  <a:tcPr/>
                </a:tc>
              </a:tr>
              <a:tr h="370840">
                <a:tc vMerge="1">
                  <a:txBody>
                    <a:bodyPr/>
                    <a:lstStyle/>
                    <a:p>
                      <a:endParaRPr lang="ru-RU" dirty="0"/>
                    </a:p>
                  </a:txBody>
                  <a:tcPr/>
                </a:tc>
                <a:tc>
                  <a:txBody>
                    <a:bodyPr/>
                    <a:lstStyle/>
                    <a:p>
                      <a:r>
                        <a:rPr lang="en-US" dirty="0" smtClean="0"/>
                        <a:t>creative</a:t>
                      </a:r>
                      <a:endParaRPr lang="ru-RU" dirty="0"/>
                    </a:p>
                  </a:txBody>
                  <a:tcPr/>
                </a:tc>
                <a:tc vMerge="1">
                  <a:txBody>
                    <a:bodyPr/>
                    <a:lstStyle/>
                    <a:p>
                      <a:endParaRPr lang="ru-RU" dirty="0"/>
                    </a:p>
                  </a:txBody>
                  <a:tcPr/>
                </a:tc>
                <a:tc>
                  <a:txBody>
                    <a:bodyPr/>
                    <a:lstStyle/>
                    <a:p>
                      <a:r>
                        <a:rPr lang="en-US" dirty="0" smtClean="0"/>
                        <a:t>box</a:t>
                      </a:r>
                      <a:endParaRPr lang="ru-RU" dirty="0"/>
                    </a:p>
                  </a:txBody>
                  <a:tcPr/>
                </a:tc>
              </a:tr>
              <a:tr h="370840">
                <a:tc vMerge="1">
                  <a:txBody>
                    <a:bodyPr/>
                    <a:lstStyle/>
                    <a:p>
                      <a:endParaRPr lang="ru-RU" dirty="0"/>
                    </a:p>
                  </a:txBody>
                  <a:tcPr/>
                </a:tc>
                <a:tc>
                  <a:txBody>
                    <a:bodyPr/>
                    <a:lstStyle/>
                    <a:p>
                      <a:r>
                        <a:rPr lang="en-US" dirty="0" smtClean="0"/>
                        <a:t>daring</a:t>
                      </a:r>
                      <a:endParaRPr lang="ru-RU" dirty="0"/>
                    </a:p>
                  </a:txBody>
                  <a:tcPr/>
                </a:tc>
                <a:tc vMerge="1">
                  <a:txBody>
                    <a:bodyPr/>
                    <a:lstStyle/>
                    <a:p>
                      <a:endParaRPr lang="ru-RU" dirty="0"/>
                    </a:p>
                  </a:txBody>
                  <a:tcPr/>
                </a:tc>
                <a:tc>
                  <a:txBody>
                    <a:bodyPr/>
                    <a:lstStyle/>
                    <a:p>
                      <a:r>
                        <a:rPr lang="en-US" dirty="0" smtClean="0"/>
                        <a:t>skateboard</a:t>
                      </a:r>
                      <a:endParaRPr lang="ru-RU" dirty="0"/>
                    </a:p>
                  </a:txBody>
                  <a:tcPr/>
                </a:tc>
              </a:tr>
              <a:tr h="370840">
                <a:tc vMerge="1">
                  <a:txBody>
                    <a:bodyPr/>
                    <a:lstStyle/>
                    <a:p>
                      <a:endParaRPr lang="ru-RU" dirty="0"/>
                    </a:p>
                  </a:txBody>
                  <a:tcPr/>
                </a:tc>
                <a:tc>
                  <a:txBody>
                    <a:bodyPr/>
                    <a:lstStyle/>
                    <a:p>
                      <a:r>
                        <a:rPr lang="en-US" dirty="0" smtClean="0"/>
                        <a:t>fit</a:t>
                      </a:r>
                      <a:endParaRPr lang="ru-RU" dirty="0"/>
                    </a:p>
                  </a:txBody>
                  <a:tcPr/>
                </a:tc>
                <a:tc vMerge="1">
                  <a:txBody>
                    <a:bodyPr/>
                    <a:lstStyle/>
                    <a:p>
                      <a:endParaRPr lang="ru-RU" dirty="0"/>
                    </a:p>
                  </a:txBody>
                  <a:tcPr/>
                </a:tc>
                <a:tc>
                  <a:txBody>
                    <a:bodyPr/>
                    <a:lstStyle/>
                    <a:p>
                      <a:r>
                        <a:rPr lang="en-US" dirty="0" smtClean="0"/>
                        <a:t>paint</a:t>
                      </a:r>
                      <a:endParaRPr lang="ru-RU" dirty="0"/>
                    </a:p>
                  </a:txBody>
                  <a:tcPr/>
                </a:tc>
              </a:tr>
              <a:tr h="370840">
                <a:tc vMerge="1">
                  <a:txBody>
                    <a:bodyPr/>
                    <a:lstStyle/>
                    <a:p>
                      <a:endParaRPr lang="ru-RU" dirty="0"/>
                    </a:p>
                  </a:txBody>
                  <a:tcPr/>
                </a:tc>
                <a:tc>
                  <a:txBody>
                    <a:bodyPr/>
                    <a:lstStyle/>
                    <a:p>
                      <a:r>
                        <a:rPr lang="en-US" dirty="0" smtClean="0"/>
                        <a:t>patient</a:t>
                      </a:r>
                      <a:endParaRPr lang="ru-RU" dirty="0"/>
                    </a:p>
                  </a:txBody>
                  <a:tcPr/>
                </a:tc>
                <a:tc vMerge="1">
                  <a:txBody>
                    <a:bodyPr/>
                    <a:lstStyle/>
                    <a:p>
                      <a:endParaRPr lang="ru-RU" dirty="0"/>
                    </a:p>
                  </a:txBody>
                  <a:tcPr/>
                </a:tc>
                <a:tc>
                  <a:txBody>
                    <a:bodyPr/>
                    <a:lstStyle/>
                    <a:p>
                      <a:r>
                        <a:rPr lang="en-US" dirty="0" smtClean="0"/>
                        <a:t>travel and learn</a:t>
                      </a:r>
                      <a:r>
                        <a:rPr lang="en-US" baseline="0" dirty="0" smtClean="0"/>
                        <a:t> </a:t>
                      </a:r>
                      <a:r>
                        <a:rPr lang="en-US" dirty="0" smtClean="0"/>
                        <a:t>languages</a:t>
                      </a:r>
                      <a:endParaRPr lang="ru-RU" dirty="0"/>
                    </a:p>
                  </a:txBody>
                  <a:tcPr/>
                </a:tc>
              </a:tr>
              <a:tr h="370840">
                <a:tc vMerge="1">
                  <a:txBody>
                    <a:bodyPr/>
                    <a:lstStyle/>
                    <a:p>
                      <a:endParaRPr lang="ru-RU" dirty="0"/>
                    </a:p>
                  </a:txBody>
                  <a:tcPr/>
                </a:tc>
                <a:tc>
                  <a:txBody>
                    <a:bodyPr/>
                    <a:lstStyle/>
                    <a:p>
                      <a:r>
                        <a:rPr lang="en-US" dirty="0" smtClean="0"/>
                        <a:t>athletic</a:t>
                      </a:r>
                      <a:endParaRPr lang="ru-RU" dirty="0"/>
                    </a:p>
                  </a:txBody>
                  <a:tcPr/>
                </a:tc>
                <a:tc vMerge="1">
                  <a:txBody>
                    <a:bodyPr/>
                    <a:lstStyle/>
                    <a:p>
                      <a:endParaRPr lang="ru-RU" dirty="0"/>
                    </a:p>
                  </a:txBody>
                  <a:tcPr/>
                </a:tc>
                <a:tc>
                  <a:txBody>
                    <a:bodyPr/>
                    <a:lstStyle/>
                    <a:p>
                      <a:r>
                        <a:rPr lang="en-US" dirty="0" smtClean="0"/>
                        <a:t>play football</a:t>
                      </a:r>
                      <a:endParaRPr lang="ru-RU" dirty="0"/>
                    </a:p>
                  </a:txBody>
                  <a:tcPr/>
                </a:tc>
              </a:tr>
              <a:tr h="370840">
                <a:tc vMerge="1">
                  <a:txBody>
                    <a:bodyPr/>
                    <a:lstStyle/>
                    <a:p>
                      <a:endParaRPr lang="ru-RU" dirty="0"/>
                    </a:p>
                  </a:txBody>
                  <a:tcPr/>
                </a:tc>
                <a:tc>
                  <a:txBody>
                    <a:bodyPr/>
                    <a:lstStyle/>
                    <a:p>
                      <a:r>
                        <a:rPr lang="en-US" dirty="0" smtClean="0"/>
                        <a:t>sociable</a:t>
                      </a:r>
                      <a:endParaRPr lang="ru-RU" dirty="0"/>
                    </a:p>
                  </a:txBody>
                  <a:tcPr/>
                </a:tc>
                <a:tc vMerge="1">
                  <a:txBody>
                    <a:bodyPr/>
                    <a:lstStyle/>
                    <a:p>
                      <a:endParaRPr lang="ru-RU" dirty="0"/>
                    </a:p>
                  </a:txBody>
                  <a:tcPr/>
                </a:tc>
                <a:tc>
                  <a:txBody>
                    <a:bodyPr/>
                    <a:lstStyle/>
                    <a:p>
                      <a:r>
                        <a:rPr lang="en-US" dirty="0" smtClean="0"/>
                        <a:t>write stories</a:t>
                      </a:r>
                      <a:endParaRPr lang="ru-RU" dirty="0"/>
                    </a:p>
                  </a:txBody>
                  <a:tcPr/>
                </a:tc>
              </a:tr>
              <a:tr h="370840">
                <a:tc vMerge="1">
                  <a:txBody>
                    <a:bodyPr/>
                    <a:lstStyle/>
                    <a:p>
                      <a:endParaRPr lang="ru-RU" dirty="0"/>
                    </a:p>
                  </a:txBody>
                  <a:tcPr/>
                </a:tc>
                <a:tc>
                  <a:txBody>
                    <a:bodyPr/>
                    <a:lstStyle/>
                    <a:p>
                      <a:r>
                        <a:rPr lang="en-US" dirty="0" smtClean="0"/>
                        <a:t>curious</a:t>
                      </a:r>
                      <a:endParaRPr lang="ru-RU" dirty="0"/>
                    </a:p>
                  </a:txBody>
                  <a:tcPr/>
                </a:tc>
                <a:tc vMerge="1">
                  <a:txBody>
                    <a:bodyPr/>
                    <a:lstStyle/>
                    <a:p>
                      <a:endParaRPr lang="ru-RU" dirty="0"/>
                    </a:p>
                  </a:txBody>
                  <a:tcPr/>
                </a:tc>
                <a:tc>
                  <a:txBody>
                    <a:bodyPr/>
                    <a:lstStyle/>
                    <a:p>
                      <a:r>
                        <a:rPr lang="en-US" dirty="0" smtClean="0"/>
                        <a:t>play chess</a:t>
                      </a:r>
                      <a:endParaRPr lang="ru-RU" dirty="0"/>
                    </a:p>
                  </a:txBody>
                  <a:tcPr/>
                </a:tc>
              </a:tr>
              <a:tr h="370840">
                <a:tc vMerge="1">
                  <a:txBody>
                    <a:bodyPr/>
                    <a:lstStyle/>
                    <a:p>
                      <a:endParaRPr lang="ru-RU" dirty="0"/>
                    </a:p>
                  </a:txBody>
                  <a:tcPr/>
                </a:tc>
                <a:tc>
                  <a:txBody>
                    <a:bodyPr/>
                    <a:lstStyle/>
                    <a:p>
                      <a:r>
                        <a:rPr lang="en-US" dirty="0" smtClean="0"/>
                        <a:t>determined</a:t>
                      </a:r>
                      <a:endParaRPr lang="ru-RU" dirty="0"/>
                    </a:p>
                  </a:txBody>
                  <a:tcPr/>
                </a:tc>
                <a:tc vMerge="1">
                  <a:txBody>
                    <a:bodyPr/>
                    <a:lstStyle/>
                    <a:p>
                      <a:endParaRPr lang="ru-RU" dirty="0"/>
                    </a:p>
                  </a:txBody>
                  <a:tcPr/>
                </a:tc>
                <a:tc>
                  <a:txBody>
                    <a:bodyPr/>
                    <a:lstStyle/>
                    <a:p>
                      <a:r>
                        <a:rPr lang="en-US" dirty="0" smtClean="0"/>
                        <a:t>design</a:t>
                      </a:r>
                      <a:r>
                        <a:rPr lang="en-US" baseline="0" dirty="0" smtClean="0"/>
                        <a:t> clothes</a:t>
                      </a:r>
                      <a:endParaRPr lang="ru-RU" dirty="0"/>
                    </a:p>
                  </a:txBody>
                  <a:tcPr/>
                </a:tc>
              </a:tr>
              <a:tr h="370840">
                <a:tc vMerge="1">
                  <a:txBody>
                    <a:bodyPr/>
                    <a:lstStyle/>
                    <a:p>
                      <a:endParaRPr lang="ru-RU" dirty="0"/>
                    </a:p>
                  </a:txBody>
                  <a:tcPr/>
                </a:tc>
                <a:tc>
                  <a:txBody>
                    <a:bodyPr/>
                    <a:lstStyle/>
                    <a:p>
                      <a:r>
                        <a:rPr lang="en-US" dirty="0" smtClean="0"/>
                        <a:t>imaginative</a:t>
                      </a:r>
                      <a:endParaRPr lang="ru-RU" dirty="0"/>
                    </a:p>
                  </a:txBody>
                  <a:tcPr/>
                </a:tc>
                <a:tc vMerge="1">
                  <a:txBody>
                    <a:bodyPr/>
                    <a:lstStyle/>
                    <a:p>
                      <a:endParaRPr lang="ru-RU" dirty="0"/>
                    </a:p>
                  </a:txBody>
                  <a:tcPr/>
                </a:tc>
                <a:tc>
                  <a:txBody>
                    <a:bodyPr/>
                    <a:lstStyle/>
                    <a:p>
                      <a:r>
                        <a:rPr lang="en-US" dirty="0" smtClean="0"/>
                        <a:t>collect stamps</a:t>
                      </a:r>
                      <a:endParaRPr lang="ru-RU" dirty="0"/>
                    </a:p>
                  </a:txBody>
                  <a:tcPr/>
                </a:tc>
              </a:tr>
              <a:tr h="370840">
                <a:tc vMerge="1">
                  <a:txBody>
                    <a:bodyPr/>
                    <a:lstStyle/>
                    <a:p>
                      <a:pPr algn="ctr"/>
                      <a:endParaRPr lang="ru-RU" dirty="0"/>
                    </a:p>
                  </a:txBody>
                  <a:tcPr/>
                </a:tc>
                <a:tc>
                  <a:txBody>
                    <a:bodyPr/>
                    <a:lstStyle/>
                    <a:p>
                      <a:r>
                        <a:rPr lang="en-US" dirty="0" smtClean="0"/>
                        <a:t>ingenious</a:t>
                      </a:r>
                      <a:endParaRPr lang="ru-RU" dirty="0"/>
                    </a:p>
                  </a:txBody>
                  <a:tcPr/>
                </a:tc>
                <a:tc vMerge="1">
                  <a:txBody>
                    <a:bodyPr/>
                    <a:lstStyle/>
                    <a:p>
                      <a:pPr algn="ctr"/>
                      <a:endParaRPr lang="ru-RU" dirty="0"/>
                    </a:p>
                  </a:txBody>
                  <a:tcPr/>
                </a:tc>
                <a:tc>
                  <a:txBody>
                    <a:bodyPr/>
                    <a:lstStyle/>
                    <a:p>
                      <a:r>
                        <a:rPr lang="en-US" dirty="0" smtClean="0"/>
                        <a:t>make sculpture</a:t>
                      </a:r>
                      <a:endParaRPr lang="ru-RU" dirty="0"/>
                    </a:p>
                  </a:txBody>
                  <a:tcPr/>
                </a:tc>
              </a:tr>
            </a:tbl>
          </a:graphicData>
        </a:graphic>
      </p:graphicFrame>
    </p:spTree>
    <p:extLst>
      <p:ext uri="{BB962C8B-B14F-4D97-AF65-F5344CB8AC3E}">
        <p14:creationId xmlns:p14="http://schemas.microsoft.com/office/powerpoint/2010/main" val="2263814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Listen to Sally describing her friends? What are they like?</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56432160"/>
              </p:ext>
            </p:extLst>
          </p:nvPr>
        </p:nvGraphicFramePr>
        <p:xfrm>
          <a:off x="677863" y="2160588"/>
          <a:ext cx="8596312" cy="3169920"/>
        </p:xfrm>
        <a:graphic>
          <a:graphicData uri="http://schemas.openxmlformats.org/drawingml/2006/table">
            <a:tbl>
              <a:tblPr firstRow="1" bandRow="1">
                <a:tableStyleId>{5C22544A-7EE6-4342-B048-85BDC9FD1C3A}</a:tableStyleId>
              </a:tblPr>
              <a:tblGrid>
                <a:gridCol w="4298156"/>
                <a:gridCol w="4298156"/>
              </a:tblGrid>
              <a:tr h="370840">
                <a:tc>
                  <a:txBody>
                    <a:bodyPr/>
                    <a:lstStyle/>
                    <a:p>
                      <a:r>
                        <a:rPr lang="en-US" sz="2000" dirty="0" smtClean="0"/>
                        <a:t>People </a:t>
                      </a:r>
                      <a:endParaRPr lang="ru-RU" sz="2000" dirty="0"/>
                    </a:p>
                  </a:txBody>
                  <a:tcPr/>
                </a:tc>
                <a:tc>
                  <a:txBody>
                    <a:bodyPr/>
                    <a:lstStyle/>
                    <a:p>
                      <a:r>
                        <a:rPr lang="en-US" sz="2000" dirty="0" smtClean="0"/>
                        <a:t>Qualities </a:t>
                      </a:r>
                      <a:endParaRPr lang="ru-RU" sz="2000" dirty="0"/>
                    </a:p>
                  </a:txBody>
                  <a:tcPr/>
                </a:tc>
              </a:tr>
              <a:tr h="370840">
                <a:tc>
                  <a:txBody>
                    <a:bodyPr/>
                    <a:lstStyle/>
                    <a:p>
                      <a:r>
                        <a:rPr lang="en-US" sz="2000" dirty="0" smtClean="0"/>
                        <a:t>1.</a:t>
                      </a:r>
                      <a:r>
                        <a:rPr lang="en-US" sz="2000" baseline="0" dirty="0" smtClean="0"/>
                        <a:t> Debbie </a:t>
                      </a:r>
                      <a:endParaRPr lang="ru-RU" sz="2000" dirty="0"/>
                    </a:p>
                  </a:txBody>
                  <a:tcPr/>
                </a:tc>
                <a:tc>
                  <a:txBody>
                    <a:bodyPr/>
                    <a:lstStyle/>
                    <a:p>
                      <a:r>
                        <a:rPr lang="en-US" sz="2000" dirty="0" smtClean="0"/>
                        <a:t>a. artistic</a:t>
                      </a:r>
                      <a:endParaRPr lang="ru-RU" sz="2000" dirty="0"/>
                    </a:p>
                  </a:txBody>
                  <a:tcPr/>
                </a:tc>
              </a:tr>
              <a:tr h="370840">
                <a:tc>
                  <a:txBody>
                    <a:bodyPr/>
                    <a:lstStyle/>
                    <a:p>
                      <a:r>
                        <a:rPr lang="en-US" sz="2000" dirty="0" smtClean="0"/>
                        <a:t>2.</a:t>
                      </a:r>
                      <a:r>
                        <a:rPr lang="en-US" sz="2000" baseline="0" dirty="0" smtClean="0"/>
                        <a:t> Peter</a:t>
                      </a:r>
                      <a:endParaRPr lang="ru-RU" sz="2000" dirty="0"/>
                    </a:p>
                  </a:txBody>
                  <a:tcPr/>
                </a:tc>
                <a:tc>
                  <a:txBody>
                    <a:bodyPr/>
                    <a:lstStyle/>
                    <a:p>
                      <a:r>
                        <a:rPr lang="en-US" sz="2000" dirty="0" smtClean="0"/>
                        <a:t>b. patient</a:t>
                      </a:r>
                      <a:endParaRPr lang="ru-RU" sz="2000" dirty="0"/>
                    </a:p>
                  </a:txBody>
                  <a:tcPr/>
                </a:tc>
              </a:tr>
              <a:tr h="370840">
                <a:tc>
                  <a:txBody>
                    <a:bodyPr/>
                    <a:lstStyle/>
                    <a:p>
                      <a:r>
                        <a:rPr lang="en-US" sz="2000" dirty="0" smtClean="0"/>
                        <a:t>3. Lisa</a:t>
                      </a:r>
                      <a:endParaRPr lang="ru-RU" sz="2000" dirty="0"/>
                    </a:p>
                  </a:txBody>
                  <a:tcPr/>
                </a:tc>
                <a:tc>
                  <a:txBody>
                    <a:bodyPr/>
                    <a:lstStyle/>
                    <a:p>
                      <a:r>
                        <a:rPr lang="en-US" sz="2000" dirty="0" smtClean="0"/>
                        <a:t>c.</a:t>
                      </a:r>
                      <a:r>
                        <a:rPr lang="en-US" sz="2000" baseline="0" dirty="0" smtClean="0"/>
                        <a:t> sociable</a:t>
                      </a:r>
                      <a:endParaRPr lang="ru-RU" sz="2000" dirty="0"/>
                    </a:p>
                  </a:txBody>
                  <a:tcPr/>
                </a:tc>
              </a:tr>
              <a:tr h="370840">
                <a:tc>
                  <a:txBody>
                    <a:bodyPr/>
                    <a:lstStyle/>
                    <a:p>
                      <a:r>
                        <a:rPr lang="en-US" sz="2000" dirty="0" smtClean="0"/>
                        <a:t>4.</a:t>
                      </a:r>
                      <a:r>
                        <a:rPr lang="en-US" sz="2000" baseline="0" dirty="0" smtClean="0"/>
                        <a:t> Stephanie</a:t>
                      </a:r>
                      <a:endParaRPr lang="ru-RU" sz="2000" dirty="0"/>
                    </a:p>
                  </a:txBody>
                  <a:tcPr/>
                </a:tc>
                <a:tc>
                  <a:txBody>
                    <a:bodyPr/>
                    <a:lstStyle/>
                    <a:p>
                      <a:r>
                        <a:rPr lang="en-US" sz="2000" dirty="0" smtClean="0"/>
                        <a:t>d. daring</a:t>
                      </a:r>
                      <a:endParaRPr lang="ru-RU" sz="2000" dirty="0"/>
                    </a:p>
                  </a:txBody>
                  <a:tcPr/>
                </a:tc>
              </a:tr>
              <a:tr h="370840">
                <a:tc>
                  <a:txBody>
                    <a:bodyPr/>
                    <a:lstStyle/>
                    <a:p>
                      <a:r>
                        <a:rPr lang="en-US" sz="2000" dirty="0" smtClean="0"/>
                        <a:t>5. Alistair</a:t>
                      </a:r>
                      <a:endParaRPr lang="ru-RU"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f. fit</a:t>
                      </a:r>
                      <a:endParaRPr lang="ru-RU" sz="2000" dirty="0" smtClean="0"/>
                    </a:p>
                  </a:txBody>
                  <a:tcPr/>
                </a:tc>
              </a:tr>
              <a:tr h="370840">
                <a:tc>
                  <a:txBody>
                    <a:bodyPr/>
                    <a:lstStyle/>
                    <a:p>
                      <a:endParaRPr lang="ru-RU"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g. practical</a:t>
                      </a:r>
                      <a:endParaRPr lang="ru-RU" sz="2000" dirty="0" smtClean="0"/>
                    </a:p>
                  </a:txBody>
                  <a:tcPr/>
                </a:tc>
              </a:tr>
              <a:tr h="370840">
                <a:tc>
                  <a:txBody>
                    <a:bodyPr/>
                    <a:lstStyle/>
                    <a:p>
                      <a:endParaRPr lang="ru-RU" sz="200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h. determined</a:t>
                      </a:r>
                      <a:endParaRPr lang="ru-RU" sz="2000" dirty="0" smtClean="0"/>
                    </a:p>
                  </a:txBody>
                  <a:tcPr/>
                </a:tc>
              </a:tr>
            </a:tbl>
          </a:graphicData>
        </a:graphic>
      </p:graphicFrame>
      <p:pic>
        <p:nvPicPr>
          <p:cNvPr id="3" name="p. 17, ex.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11635" y="5815149"/>
            <a:ext cx="609600" cy="609600"/>
          </a:xfrm>
          <a:prstGeom prst="rect">
            <a:avLst/>
          </a:prstGeom>
        </p:spPr>
      </p:pic>
      <p:sp>
        <p:nvSpPr>
          <p:cNvPr id="5" name="TextBox 4"/>
          <p:cNvSpPr txBox="1"/>
          <p:nvPr/>
        </p:nvSpPr>
        <p:spPr>
          <a:xfrm>
            <a:off x="2338252" y="2537768"/>
            <a:ext cx="365760" cy="369332"/>
          </a:xfrm>
          <a:prstGeom prst="rect">
            <a:avLst/>
          </a:prstGeom>
          <a:noFill/>
        </p:spPr>
        <p:txBody>
          <a:bodyPr wrap="square" rtlCol="0">
            <a:spAutoFit/>
          </a:bodyPr>
          <a:lstStyle/>
          <a:p>
            <a:r>
              <a:rPr lang="en-US" dirty="0"/>
              <a:t>a</a:t>
            </a:r>
            <a:endParaRPr lang="ru-RU" dirty="0"/>
          </a:p>
        </p:txBody>
      </p:sp>
      <p:sp>
        <p:nvSpPr>
          <p:cNvPr id="6" name="TextBox 5"/>
          <p:cNvSpPr txBox="1"/>
          <p:nvPr/>
        </p:nvSpPr>
        <p:spPr>
          <a:xfrm>
            <a:off x="2338252" y="2933632"/>
            <a:ext cx="365760" cy="369332"/>
          </a:xfrm>
          <a:prstGeom prst="rect">
            <a:avLst/>
          </a:prstGeom>
          <a:noFill/>
        </p:spPr>
        <p:txBody>
          <a:bodyPr wrap="square" rtlCol="0">
            <a:spAutoFit/>
          </a:bodyPr>
          <a:lstStyle/>
          <a:p>
            <a:r>
              <a:rPr lang="en-US" dirty="0" smtClean="0"/>
              <a:t>f</a:t>
            </a:r>
            <a:endParaRPr lang="ru-RU" dirty="0"/>
          </a:p>
        </p:txBody>
      </p:sp>
      <p:sp>
        <p:nvSpPr>
          <p:cNvPr id="7" name="TextBox 6"/>
          <p:cNvSpPr txBox="1"/>
          <p:nvPr/>
        </p:nvSpPr>
        <p:spPr>
          <a:xfrm>
            <a:off x="2338252" y="3329802"/>
            <a:ext cx="365760" cy="369332"/>
          </a:xfrm>
          <a:prstGeom prst="rect">
            <a:avLst/>
          </a:prstGeom>
          <a:noFill/>
        </p:spPr>
        <p:txBody>
          <a:bodyPr wrap="square" rtlCol="0">
            <a:spAutoFit/>
          </a:bodyPr>
          <a:lstStyle/>
          <a:p>
            <a:r>
              <a:rPr lang="en-US" dirty="0" smtClean="0"/>
              <a:t>d</a:t>
            </a:r>
            <a:endParaRPr lang="ru-RU" dirty="0"/>
          </a:p>
        </p:txBody>
      </p:sp>
      <p:sp>
        <p:nvSpPr>
          <p:cNvPr id="8" name="TextBox 7"/>
          <p:cNvSpPr txBox="1"/>
          <p:nvPr/>
        </p:nvSpPr>
        <p:spPr>
          <a:xfrm>
            <a:off x="2338252" y="3682142"/>
            <a:ext cx="365760" cy="369332"/>
          </a:xfrm>
          <a:prstGeom prst="rect">
            <a:avLst/>
          </a:prstGeom>
          <a:noFill/>
        </p:spPr>
        <p:txBody>
          <a:bodyPr wrap="square" rtlCol="0">
            <a:spAutoFit/>
          </a:bodyPr>
          <a:lstStyle/>
          <a:p>
            <a:r>
              <a:rPr lang="en-US" dirty="0" smtClean="0"/>
              <a:t>g</a:t>
            </a:r>
            <a:endParaRPr lang="ru-RU" dirty="0"/>
          </a:p>
        </p:txBody>
      </p:sp>
      <p:sp>
        <p:nvSpPr>
          <p:cNvPr id="9" name="TextBox 8"/>
          <p:cNvSpPr txBox="1"/>
          <p:nvPr/>
        </p:nvSpPr>
        <p:spPr>
          <a:xfrm>
            <a:off x="2338252" y="4088297"/>
            <a:ext cx="365760" cy="369332"/>
          </a:xfrm>
          <a:prstGeom prst="rect">
            <a:avLst/>
          </a:prstGeom>
          <a:noFill/>
        </p:spPr>
        <p:txBody>
          <a:bodyPr wrap="square" rtlCol="0">
            <a:spAutoFit/>
          </a:bodyPr>
          <a:lstStyle/>
          <a:p>
            <a:r>
              <a:rPr lang="en-US" dirty="0" smtClean="0"/>
              <a:t>h</a:t>
            </a:r>
            <a:endParaRPr lang="ru-RU" dirty="0"/>
          </a:p>
        </p:txBody>
      </p:sp>
    </p:spTree>
    <p:extLst>
      <p:ext uri="{BB962C8B-B14F-4D97-AF65-F5344CB8AC3E}">
        <p14:creationId xmlns:p14="http://schemas.microsoft.com/office/powerpoint/2010/main" val="251040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ppt_w</p:attrName>
                                        </p:attrNameLst>
                                      </p:cBhvr>
                                      <p:tavLst>
                                        <p:tav tm="0" fmla="#ppt_w*sin(2.5*pi*$)">
                                          <p:val>
                                            <p:fltVal val="0"/>
                                          </p:val>
                                        </p:tav>
                                        <p:tav tm="100000">
                                          <p:val>
                                            <p:fltVal val="1"/>
                                          </p:val>
                                        </p:tav>
                                      </p:tavLst>
                                    </p:anim>
                                    <p:anim calcmode="lin" valueType="num">
                                      <p:cBhvr>
                                        <p:cTn id="30"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anim calcmode="lin" valueType="num">
                                      <p:cBhvr>
                                        <p:cTn id="36" dur="2000" fill="hold"/>
                                        <p:tgtEl>
                                          <p:spTgt spid="9"/>
                                        </p:tgtEl>
                                        <p:attrNameLst>
                                          <p:attrName>ppt_w</p:attrName>
                                        </p:attrNameLst>
                                      </p:cBhvr>
                                      <p:tavLst>
                                        <p:tav tm="0" fmla="#ppt_w*sin(2.5*pi*$)">
                                          <p:val>
                                            <p:fltVal val="0"/>
                                          </p:val>
                                        </p:tav>
                                        <p:tav tm="100000">
                                          <p:val>
                                            <p:fltVal val="1"/>
                                          </p:val>
                                        </p:tav>
                                      </p:tavLst>
                                    </p:anim>
                                    <p:anim calcmode="lin" valueType="num">
                                      <p:cBhvr>
                                        <p:cTn id="37"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0702" fill="hold"/>
                                        <p:tgtEl>
                                          <p:spTgt spid="3"/>
                                        </p:tgtEl>
                                      </p:cBhvr>
                                    </p:cmd>
                                  </p:childTnLst>
                                </p:cTn>
                              </p:par>
                            </p:childTnLst>
                          </p:cTn>
                        </p:par>
                      </p:childTnLst>
                    </p:cTn>
                  </p:par>
                </p:childTnLst>
              </p:cTn>
              <p:nextCondLst>
                <p:cond evt="onClick" delay="0">
                  <p:tgtEl>
                    <p:spTgt spid="3"/>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P spid="8" grpId="0"/>
      <p:bldP spid="9" grpId="0"/>
    </p:bld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757</TotalTime>
  <Words>1227</Words>
  <Application>Microsoft Office PowerPoint</Application>
  <PresentationFormat>Широкоэкранный</PresentationFormat>
  <Paragraphs>210</Paragraphs>
  <Slides>18</Slides>
  <Notes>2</Notes>
  <HiddenSlides>0</HiddenSlides>
  <MMClips>3</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18</vt:i4>
      </vt:variant>
    </vt:vector>
  </HeadingPairs>
  <TitlesOfParts>
    <vt:vector size="24" baseType="lpstr">
      <vt:lpstr>Arial</vt:lpstr>
      <vt:lpstr>Calibri</vt:lpstr>
      <vt:lpstr>Times New Roman</vt:lpstr>
      <vt:lpstr>Trebuchet MS</vt:lpstr>
      <vt:lpstr>Wingdings 3</vt:lpstr>
      <vt:lpstr>Грань</vt:lpstr>
      <vt:lpstr>Profile</vt:lpstr>
      <vt:lpstr>Description   </vt:lpstr>
      <vt:lpstr>Profile. </vt:lpstr>
      <vt:lpstr>Let’s read a profile of a famous person</vt:lpstr>
      <vt:lpstr>Fill in the gaps using the fact file</vt:lpstr>
      <vt:lpstr>Pronunciation /e/ /æ/</vt:lpstr>
      <vt:lpstr>Choose the most/the least popular hobby for a teenager nowadays and discuss. </vt:lpstr>
      <vt:lpstr>What qualities do you need to do these hobbies?</vt:lpstr>
      <vt:lpstr>Listen to Sally describing her friends? What are they like?</vt:lpstr>
      <vt:lpstr>What do they look like?</vt:lpstr>
      <vt:lpstr>What do they look                      like?</vt:lpstr>
      <vt:lpstr>What do they look like?</vt:lpstr>
      <vt:lpstr>Describing a celebrity</vt:lpstr>
      <vt:lpstr>Let’s relax!</vt:lpstr>
      <vt:lpstr>The person I admire</vt:lpstr>
      <vt:lpstr>Answer the following questions and describe your friend, family member or celebrity you admire most</vt:lpstr>
      <vt:lpstr>Personal profile </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Profile</dc:title>
  <dc:creator>ТАНКИСТ</dc:creator>
  <cp:lastModifiedBy>ТАНКИСТ</cp:lastModifiedBy>
  <cp:revision>77</cp:revision>
  <cp:lastPrinted>2016-12-04T15:37:46Z</cp:lastPrinted>
  <dcterms:created xsi:type="dcterms:W3CDTF">2016-11-20T17:16:08Z</dcterms:created>
  <dcterms:modified xsi:type="dcterms:W3CDTF">2016-12-07T10:27:14Z</dcterms:modified>
</cp:coreProperties>
</file>